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8" r:id="rId2"/>
    <p:sldId id="278" r:id="rId3"/>
    <p:sldId id="257" r:id="rId4"/>
    <p:sldId id="290" r:id="rId5"/>
    <p:sldId id="291" r:id="rId6"/>
    <p:sldId id="292" r:id="rId7"/>
    <p:sldId id="294" r:id="rId8"/>
    <p:sldId id="296" r:id="rId9"/>
    <p:sldId id="280" r:id="rId10"/>
    <p:sldId id="258" r:id="rId11"/>
    <p:sldId id="283" r:id="rId12"/>
    <p:sldId id="281" r:id="rId13"/>
    <p:sldId id="270" r:id="rId14"/>
    <p:sldId id="288" r:id="rId15"/>
    <p:sldId id="259" r:id="rId16"/>
    <p:sldId id="266" r:id="rId17"/>
    <p:sldId id="303" r:id="rId18"/>
    <p:sldId id="300" r:id="rId19"/>
    <p:sldId id="301" r:id="rId20"/>
    <p:sldId id="289" r:id="rId21"/>
    <p:sldId id="287" r:id="rId22"/>
    <p:sldId id="260" r:id="rId23"/>
    <p:sldId id="267" r:id="rId24"/>
    <p:sldId id="304" r:id="rId25"/>
    <p:sldId id="305" r:id="rId26"/>
    <p:sldId id="306" r:id="rId27"/>
    <p:sldId id="307" r:id="rId28"/>
    <p:sldId id="308" r:id="rId29"/>
    <p:sldId id="309" r:id="rId30"/>
    <p:sldId id="299" r:id="rId31"/>
    <p:sldId id="313" r:id="rId32"/>
    <p:sldId id="273" r:id="rId33"/>
    <p:sldId id="314" r:id="rId34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1" autoAdjust="0"/>
    <p:restoredTop sz="76778" autoAdjust="0"/>
  </p:normalViewPr>
  <p:slideViewPr>
    <p:cSldViewPr>
      <p:cViewPr varScale="1">
        <p:scale>
          <a:sx n="71" d="100"/>
          <a:sy n="71" d="100"/>
        </p:scale>
        <p:origin x="136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3A93F1-47A2-4FB4-BCDF-A48BAEA559C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B43C52-4B16-4D02-BCAA-63A90A26CB14}">
      <dgm:prSet phldrT="[Text]"/>
      <dgm:spPr/>
      <dgm:t>
        <a:bodyPr/>
        <a:lstStyle/>
        <a:p>
          <a:r>
            <a:rPr lang="en-US" dirty="0"/>
            <a:t>  </a:t>
          </a:r>
        </a:p>
      </dgm:t>
    </dgm:pt>
    <dgm:pt modelId="{EE453753-A9AB-49FD-B2D9-C3EB08F95BE8}" type="parTrans" cxnId="{671A0811-0A8A-44AD-9F92-160333D51B67}">
      <dgm:prSet/>
      <dgm:spPr/>
      <dgm:t>
        <a:bodyPr/>
        <a:lstStyle/>
        <a:p>
          <a:endParaRPr lang="en-US"/>
        </a:p>
      </dgm:t>
    </dgm:pt>
    <dgm:pt modelId="{FA5A2A02-9875-48B1-8199-6C983F820288}" type="sibTrans" cxnId="{671A0811-0A8A-44AD-9F92-160333D51B67}">
      <dgm:prSet/>
      <dgm:spPr/>
      <dgm:t>
        <a:bodyPr/>
        <a:lstStyle/>
        <a:p>
          <a:endParaRPr lang="en-US"/>
        </a:p>
      </dgm:t>
    </dgm:pt>
    <dgm:pt modelId="{663429D4-9073-4E52-95F9-32166DFCB47B}">
      <dgm:prSet phldrT="[Text]"/>
      <dgm:spPr/>
      <dgm:t>
        <a:bodyPr/>
        <a:lstStyle/>
        <a:p>
          <a:r>
            <a:rPr lang="en-US" dirty="0" smtClean="0"/>
            <a:t>Automate inventory processes</a:t>
          </a:r>
          <a:endParaRPr lang="en-US" dirty="0"/>
        </a:p>
      </dgm:t>
    </dgm:pt>
    <dgm:pt modelId="{0D19CCD8-15E5-44A2-A58D-81D3C84CD922}" type="parTrans" cxnId="{4FEDFB53-840C-4801-BA2C-6FF7EF112B0A}">
      <dgm:prSet/>
      <dgm:spPr/>
      <dgm:t>
        <a:bodyPr/>
        <a:lstStyle/>
        <a:p>
          <a:endParaRPr lang="en-US"/>
        </a:p>
      </dgm:t>
    </dgm:pt>
    <dgm:pt modelId="{CA112D9F-5A0D-4820-84C0-CEC94B66425F}" type="sibTrans" cxnId="{4FEDFB53-840C-4801-BA2C-6FF7EF112B0A}">
      <dgm:prSet/>
      <dgm:spPr/>
      <dgm:t>
        <a:bodyPr/>
        <a:lstStyle/>
        <a:p>
          <a:endParaRPr lang="en-US"/>
        </a:p>
      </dgm:t>
    </dgm:pt>
    <dgm:pt modelId="{E789AF1F-9CF3-4144-849A-B1074A3BA174}">
      <dgm:prSet phldrT="[Text]"/>
      <dgm:spPr/>
      <dgm:t>
        <a:bodyPr/>
        <a:lstStyle/>
        <a:p>
          <a:r>
            <a:rPr lang="en-US" dirty="0"/>
            <a:t>  </a:t>
          </a:r>
        </a:p>
      </dgm:t>
    </dgm:pt>
    <dgm:pt modelId="{171BA940-4F3B-4E29-8A70-2AC68B91AC54}" type="parTrans" cxnId="{549F40F1-FD4E-4B59-8C5D-26635AA0BC6A}">
      <dgm:prSet/>
      <dgm:spPr/>
      <dgm:t>
        <a:bodyPr/>
        <a:lstStyle/>
        <a:p>
          <a:endParaRPr lang="en-US"/>
        </a:p>
      </dgm:t>
    </dgm:pt>
    <dgm:pt modelId="{D6BD0158-5B7A-4444-A2E4-56AE046E5107}" type="sibTrans" cxnId="{549F40F1-FD4E-4B59-8C5D-26635AA0BC6A}">
      <dgm:prSet/>
      <dgm:spPr/>
      <dgm:t>
        <a:bodyPr/>
        <a:lstStyle/>
        <a:p>
          <a:endParaRPr lang="en-US"/>
        </a:p>
      </dgm:t>
    </dgm:pt>
    <dgm:pt modelId="{25ED818E-C3EB-46B6-95BA-7174FBD7DF5B}">
      <dgm:prSet phldrT="[Text]"/>
      <dgm:spPr/>
      <dgm:t>
        <a:bodyPr/>
        <a:lstStyle/>
        <a:p>
          <a:r>
            <a:rPr lang="en-US" dirty="0"/>
            <a:t>Reduce product expiration, shrinkage, and waste</a:t>
          </a:r>
        </a:p>
      </dgm:t>
    </dgm:pt>
    <dgm:pt modelId="{39124646-216A-4267-AEC3-5D4ECCFFFA26}" type="parTrans" cxnId="{6183399F-7A05-452F-90B6-6FAF45E5A13F}">
      <dgm:prSet/>
      <dgm:spPr/>
      <dgm:t>
        <a:bodyPr/>
        <a:lstStyle/>
        <a:p>
          <a:endParaRPr lang="en-US"/>
        </a:p>
      </dgm:t>
    </dgm:pt>
    <dgm:pt modelId="{17F1D74E-DC80-426B-B368-92113DA6173A}" type="sibTrans" cxnId="{6183399F-7A05-452F-90B6-6FAF45E5A13F}">
      <dgm:prSet/>
      <dgm:spPr/>
      <dgm:t>
        <a:bodyPr/>
        <a:lstStyle/>
        <a:p>
          <a:endParaRPr lang="en-US"/>
        </a:p>
      </dgm:t>
    </dgm:pt>
    <dgm:pt modelId="{1D3608FC-DD6F-42A7-961E-3772C5CA499A}">
      <dgm:prSet phldrT="[Text]"/>
      <dgm:spPr/>
      <dgm:t>
        <a:bodyPr/>
        <a:lstStyle/>
        <a:p>
          <a:r>
            <a:rPr lang="en-US" dirty="0"/>
            <a:t>Improve patient safety &amp; care</a:t>
          </a:r>
        </a:p>
      </dgm:t>
    </dgm:pt>
    <dgm:pt modelId="{F0C86AEC-D822-44E9-AA04-E27705B988BC}" type="parTrans" cxnId="{EE362D8B-066E-40BE-9854-D4BC6A39BF05}">
      <dgm:prSet/>
      <dgm:spPr/>
      <dgm:t>
        <a:bodyPr/>
        <a:lstStyle/>
        <a:p>
          <a:endParaRPr lang="en-US"/>
        </a:p>
      </dgm:t>
    </dgm:pt>
    <dgm:pt modelId="{D798446E-4E0F-431C-8DEC-1B9E89E63788}" type="sibTrans" cxnId="{EE362D8B-066E-40BE-9854-D4BC6A39BF05}">
      <dgm:prSet/>
      <dgm:spPr/>
      <dgm:t>
        <a:bodyPr/>
        <a:lstStyle/>
        <a:p>
          <a:endParaRPr lang="en-US"/>
        </a:p>
      </dgm:t>
    </dgm:pt>
    <dgm:pt modelId="{46F7271A-3B4B-4B26-80D8-517A659F2D94}">
      <dgm:prSet phldrT="[Text]"/>
      <dgm:spPr/>
      <dgm:t>
        <a:bodyPr/>
        <a:lstStyle/>
        <a:p>
          <a:r>
            <a:rPr lang="en-US" dirty="0" smtClean="0"/>
            <a:t>Increase </a:t>
          </a:r>
          <a:r>
            <a:rPr lang="en-US" dirty="0"/>
            <a:t>profitability</a:t>
          </a:r>
        </a:p>
      </dgm:t>
    </dgm:pt>
    <dgm:pt modelId="{24C48806-BE0A-4BCF-AA50-AA960F5DCF61}" type="parTrans" cxnId="{BEC4C085-81E9-47A1-8E7A-386F5243A65D}">
      <dgm:prSet/>
      <dgm:spPr/>
      <dgm:t>
        <a:bodyPr/>
        <a:lstStyle/>
        <a:p>
          <a:endParaRPr lang="en-US"/>
        </a:p>
      </dgm:t>
    </dgm:pt>
    <dgm:pt modelId="{CF4FCAAE-C949-4AFD-B700-370D09F47549}" type="sibTrans" cxnId="{BEC4C085-81E9-47A1-8E7A-386F5243A65D}">
      <dgm:prSet/>
      <dgm:spPr/>
      <dgm:t>
        <a:bodyPr/>
        <a:lstStyle/>
        <a:p>
          <a:endParaRPr lang="en-US"/>
        </a:p>
      </dgm:t>
    </dgm:pt>
    <dgm:pt modelId="{885C4E95-023F-4BB9-B4AF-D00DEFFB34E6}">
      <dgm:prSet phldrT="[Text]"/>
      <dgm:spPr/>
      <dgm:t>
        <a:bodyPr/>
        <a:lstStyle/>
        <a:p>
          <a:r>
            <a:rPr lang="en-US" dirty="0" smtClean="0"/>
            <a:t>Systematic clinical </a:t>
          </a:r>
          <a:r>
            <a:rPr lang="en-US" dirty="0"/>
            <a:t>documentation</a:t>
          </a:r>
        </a:p>
      </dgm:t>
    </dgm:pt>
    <dgm:pt modelId="{04E0BCD3-5E8E-400F-864D-3994FED9DF73}" type="parTrans" cxnId="{BFB9F597-2C3F-4579-8F03-4EBA0EAA07AF}">
      <dgm:prSet/>
      <dgm:spPr/>
      <dgm:t>
        <a:bodyPr/>
        <a:lstStyle/>
        <a:p>
          <a:endParaRPr lang="en-US"/>
        </a:p>
      </dgm:t>
    </dgm:pt>
    <dgm:pt modelId="{BD8668E0-5557-4064-87BD-1F54494BB993}" type="sibTrans" cxnId="{BFB9F597-2C3F-4579-8F03-4EBA0EAA07AF}">
      <dgm:prSet/>
      <dgm:spPr/>
      <dgm:t>
        <a:bodyPr/>
        <a:lstStyle/>
        <a:p>
          <a:endParaRPr lang="en-US"/>
        </a:p>
      </dgm:t>
    </dgm:pt>
    <dgm:pt modelId="{4337B12D-0BD8-40E1-B07E-BB2B969ED8B1}">
      <dgm:prSet phldrT="[Text]"/>
      <dgm:spPr/>
      <dgm:t>
        <a:bodyPr/>
        <a:lstStyle/>
        <a:p>
          <a:r>
            <a:rPr lang="en-US" dirty="0"/>
            <a:t>Decrease </a:t>
          </a:r>
          <a:r>
            <a:rPr lang="en-US" dirty="0" smtClean="0"/>
            <a:t>inventory </a:t>
          </a:r>
          <a:r>
            <a:rPr lang="en-US" dirty="0"/>
            <a:t>costs </a:t>
          </a:r>
        </a:p>
      </dgm:t>
    </dgm:pt>
    <dgm:pt modelId="{8A463CB5-844B-4B08-87B0-2D64CCEE07D2}" type="parTrans" cxnId="{645E4451-6E39-45BB-BADC-FBA0071D4650}">
      <dgm:prSet/>
      <dgm:spPr/>
      <dgm:t>
        <a:bodyPr/>
        <a:lstStyle/>
        <a:p>
          <a:endParaRPr lang="en-US"/>
        </a:p>
      </dgm:t>
    </dgm:pt>
    <dgm:pt modelId="{F565C3AE-736D-47FA-BDB4-8D6FBC5534A8}" type="sibTrans" cxnId="{645E4451-6E39-45BB-BADC-FBA0071D4650}">
      <dgm:prSet/>
      <dgm:spPr/>
      <dgm:t>
        <a:bodyPr/>
        <a:lstStyle/>
        <a:p>
          <a:endParaRPr lang="en-US"/>
        </a:p>
      </dgm:t>
    </dgm:pt>
    <dgm:pt modelId="{82A8251D-9FF0-4CF7-9983-A740275F5C04}">
      <dgm:prSet phldrT="[Text]"/>
      <dgm:spPr/>
      <dgm:t>
        <a:bodyPr/>
        <a:lstStyle/>
        <a:p>
          <a:r>
            <a:rPr lang="en-US" dirty="0" smtClean="0"/>
            <a:t>Remove reorder and counting processes</a:t>
          </a:r>
          <a:endParaRPr lang="en-US" dirty="0"/>
        </a:p>
      </dgm:t>
    </dgm:pt>
    <dgm:pt modelId="{B51947DF-F775-4AB9-B6EA-962F7302CA55}" type="parTrans" cxnId="{EE5AA536-CBB1-4616-AFE9-32F79062F4B3}">
      <dgm:prSet/>
      <dgm:spPr/>
      <dgm:t>
        <a:bodyPr/>
        <a:lstStyle/>
        <a:p>
          <a:endParaRPr lang="en-US"/>
        </a:p>
      </dgm:t>
    </dgm:pt>
    <dgm:pt modelId="{A9FDF1A0-2FE8-4CD2-8703-7DFF64F0BD9E}" type="sibTrans" cxnId="{EE5AA536-CBB1-4616-AFE9-32F79062F4B3}">
      <dgm:prSet/>
      <dgm:spPr/>
      <dgm:t>
        <a:bodyPr/>
        <a:lstStyle/>
        <a:p>
          <a:endParaRPr lang="en-US"/>
        </a:p>
      </dgm:t>
    </dgm:pt>
    <dgm:pt modelId="{058BC93F-5BF7-4506-8E72-25506A8428FF}">
      <dgm:prSet phldrT="[Text]"/>
      <dgm:spPr/>
      <dgm:t>
        <a:bodyPr/>
        <a:lstStyle/>
        <a:p>
          <a:r>
            <a:rPr lang="en-US" dirty="0"/>
            <a:t>Reduce risk of hospital-acquired </a:t>
          </a:r>
          <a:r>
            <a:rPr lang="en-US" dirty="0" smtClean="0"/>
            <a:t>infections </a:t>
          </a:r>
          <a:endParaRPr lang="en-US" dirty="0"/>
        </a:p>
      </dgm:t>
    </dgm:pt>
    <dgm:pt modelId="{4C2ED168-54CF-4EAD-A05D-E0894E2F6C6E}" type="parTrans" cxnId="{E441F3F1-A9FD-48BB-8B9A-37C42DCBC2DB}">
      <dgm:prSet/>
      <dgm:spPr/>
      <dgm:t>
        <a:bodyPr/>
        <a:lstStyle/>
        <a:p>
          <a:endParaRPr lang="en-US"/>
        </a:p>
      </dgm:t>
    </dgm:pt>
    <dgm:pt modelId="{574C1137-DD1F-44F0-9510-7D2418E2C336}" type="sibTrans" cxnId="{E441F3F1-A9FD-48BB-8B9A-37C42DCBC2DB}">
      <dgm:prSet/>
      <dgm:spPr/>
      <dgm:t>
        <a:bodyPr/>
        <a:lstStyle/>
        <a:p>
          <a:endParaRPr lang="en-US"/>
        </a:p>
      </dgm:t>
    </dgm:pt>
    <dgm:pt modelId="{0EA0A2F7-BC3C-42AF-92FF-5DF7EB3C1AB3}">
      <dgm:prSet phldrT="[Text]"/>
      <dgm:spPr/>
      <dgm:t>
        <a:bodyPr/>
        <a:lstStyle/>
        <a:p>
          <a:r>
            <a:rPr lang="en-US" dirty="0" smtClean="0"/>
            <a:t>Accurate Charge Capture</a:t>
          </a:r>
          <a:endParaRPr lang="en-US" dirty="0"/>
        </a:p>
      </dgm:t>
    </dgm:pt>
    <dgm:pt modelId="{7E56D288-AA84-4E8E-88A4-8B66D285E305}" type="parTrans" cxnId="{A5C4C1ED-3FB9-41AB-8C42-3DDC305FE461}">
      <dgm:prSet/>
      <dgm:spPr/>
    </dgm:pt>
    <dgm:pt modelId="{343B2F79-7DE3-4D03-B7EA-6723E3F89861}" type="sibTrans" cxnId="{A5C4C1ED-3FB9-41AB-8C42-3DDC305FE461}">
      <dgm:prSet/>
      <dgm:spPr/>
    </dgm:pt>
    <dgm:pt modelId="{1F28FAE2-D9E2-4260-86EA-8790DCDBD385}">
      <dgm:prSet phldrT="[Text]"/>
      <dgm:spPr/>
      <dgm:t>
        <a:bodyPr/>
        <a:lstStyle/>
        <a:p>
          <a:r>
            <a:rPr lang="en-US" dirty="0" smtClean="0"/>
            <a:t>Full Integration</a:t>
          </a:r>
          <a:endParaRPr lang="en-US" dirty="0"/>
        </a:p>
      </dgm:t>
    </dgm:pt>
    <dgm:pt modelId="{3E2F98F4-D717-4E41-9CBB-F46A80CE91D1}" type="parTrans" cxnId="{B7AAE48A-56B1-400F-804E-91C60B6B6A90}">
      <dgm:prSet/>
      <dgm:spPr/>
    </dgm:pt>
    <dgm:pt modelId="{E880DD39-47A6-4C1C-A2A7-9BB5CA4B4CB7}" type="sibTrans" cxnId="{B7AAE48A-56B1-400F-804E-91C60B6B6A90}">
      <dgm:prSet/>
      <dgm:spPr/>
    </dgm:pt>
    <dgm:pt modelId="{BA835D79-C627-40A0-98B0-125364917710}" type="pres">
      <dgm:prSet presAssocID="{C63A93F1-47A2-4FB4-BCDF-A48BAEA559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631AF1-265C-44B8-8D53-385F53959DFB}" type="pres">
      <dgm:prSet presAssocID="{8EB43C52-4B16-4D02-BCAA-63A90A26CB14}" presName="linNode" presStyleCnt="0"/>
      <dgm:spPr/>
    </dgm:pt>
    <dgm:pt modelId="{03DC53DD-8EB5-4A25-9C90-A47A190C85AD}" type="pres">
      <dgm:prSet presAssocID="{8EB43C52-4B16-4D02-BCAA-63A90A26CB14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88C2FD-9491-47B5-AF7C-E3B2E622211D}" type="pres">
      <dgm:prSet presAssocID="{8EB43C52-4B16-4D02-BCAA-63A90A26CB14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7F232E-EAAC-44B7-8343-959105429371}" type="pres">
      <dgm:prSet presAssocID="{FA5A2A02-9875-48B1-8199-6C983F820288}" presName="sp" presStyleCnt="0"/>
      <dgm:spPr/>
    </dgm:pt>
    <dgm:pt modelId="{3514297B-56E8-44C4-9DFD-9B383640A07B}" type="pres">
      <dgm:prSet presAssocID="{E789AF1F-9CF3-4144-849A-B1074A3BA174}" presName="linNode" presStyleCnt="0"/>
      <dgm:spPr/>
    </dgm:pt>
    <dgm:pt modelId="{6E76915F-9945-41C3-8768-96D4522F6935}" type="pres">
      <dgm:prSet presAssocID="{E789AF1F-9CF3-4144-849A-B1074A3BA174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E9137-F3E8-4669-9C9A-1AD01AE97711}" type="pres">
      <dgm:prSet presAssocID="{E789AF1F-9CF3-4144-849A-B1074A3BA174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37BB0A-8437-4DE0-B2A0-E3499CFB3022}" type="presOf" srcId="{25ED818E-C3EB-46B6-95BA-7174FBD7DF5B}" destId="{825E9137-F3E8-4669-9C9A-1AD01AE97711}" srcOrd="0" destOrd="0" presId="urn:microsoft.com/office/officeart/2005/8/layout/vList5"/>
    <dgm:cxn modelId="{BEC4C085-81E9-47A1-8E7A-386F5243A65D}" srcId="{8EB43C52-4B16-4D02-BCAA-63A90A26CB14}" destId="{46F7271A-3B4B-4B26-80D8-517A659F2D94}" srcOrd="4" destOrd="0" parTransId="{24C48806-BE0A-4BCF-AA50-AA960F5DCF61}" sibTransId="{CF4FCAAE-C949-4AFD-B700-370D09F47549}"/>
    <dgm:cxn modelId="{645E4451-6E39-45BB-BADC-FBA0071D4650}" srcId="{E789AF1F-9CF3-4144-849A-B1074A3BA174}" destId="{4337B12D-0BD8-40E1-B07E-BB2B969ED8B1}" srcOrd="1" destOrd="0" parTransId="{8A463CB5-844B-4B08-87B0-2D64CCEE07D2}" sibTransId="{F565C3AE-736D-47FA-BDB4-8D6FBC5534A8}"/>
    <dgm:cxn modelId="{76E35F82-7AED-4465-BDCF-79D68586894A}" type="presOf" srcId="{663429D4-9073-4E52-95F9-32166DFCB47B}" destId="{D388C2FD-9491-47B5-AF7C-E3B2E622211D}" srcOrd="0" destOrd="0" presId="urn:microsoft.com/office/officeart/2005/8/layout/vList5"/>
    <dgm:cxn modelId="{10F82A16-025F-4AA0-80F6-6D406D7A7D31}" type="presOf" srcId="{8EB43C52-4B16-4D02-BCAA-63A90A26CB14}" destId="{03DC53DD-8EB5-4A25-9C90-A47A190C85AD}" srcOrd="0" destOrd="0" presId="urn:microsoft.com/office/officeart/2005/8/layout/vList5"/>
    <dgm:cxn modelId="{549F40F1-FD4E-4B59-8C5D-26635AA0BC6A}" srcId="{C63A93F1-47A2-4FB4-BCDF-A48BAEA559C9}" destId="{E789AF1F-9CF3-4144-849A-B1074A3BA174}" srcOrd="1" destOrd="0" parTransId="{171BA940-4F3B-4E29-8A70-2AC68B91AC54}" sibTransId="{D6BD0158-5B7A-4444-A2E4-56AE046E5107}"/>
    <dgm:cxn modelId="{6183399F-7A05-452F-90B6-6FAF45E5A13F}" srcId="{E789AF1F-9CF3-4144-849A-B1074A3BA174}" destId="{25ED818E-C3EB-46B6-95BA-7174FBD7DF5B}" srcOrd="0" destOrd="0" parTransId="{39124646-216A-4267-AEC3-5D4ECCFFFA26}" sibTransId="{17F1D74E-DC80-426B-B368-92113DA6173A}"/>
    <dgm:cxn modelId="{34E20E8A-21EA-4EC0-89F5-25A651829BBC}" type="presOf" srcId="{0EA0A2F7-BC3C-42AF-92FF-5DF7EB3C1AB3}" destId="{D388C2FD-9491-47B5-AF7C-E3B2E622211D}" srcOrd="0" destOrd="1" presId="urn:microsoft.com/office/officeart/2005/8/layout/vList5"/>
    <dgm:cxn modelId="{62AF1236-1253-49AE-AFE1-272FE541F8B7}" type="presOf" srcId="{885C4E95-023F-4BB9-B4AF-D00DEFFB34E6}" destId="{D388C2FD-9491-47B5-AF7C-E3B2E622211D}" srcOrd="0" destOrd="2" presId="urn:microsoft.com/office/officeart/2005/8/layout/vList5"/>
    <dgm:cxn modelId="{7FD79EF4-4C4C-4027-B578-B810257E0148}" type="presOf" srcId="{C63A93F1-47A2-4FB4-BCDF-A48BAEA559C9}" destId="{BA835D79-C627-40A0-98B0-125364917710}" srcOrd="0" destOrd="0" presId="urn:microsoft.com/office/officeart/2005/8/layout/vList5"/>
    <dgm:cxn modelId="{41876727-8F9F-4911-BC0F-5EA1E7AB5DF8}" type="presOf" srcId="{E789AF1F-9CF3-4144-849A-B1074A3BA174}" destId="{6E76915F-9945-41C3-8768-96D4522F6935}" srcOrd="0" destOrd="0" presId="urn:microsoft.com/office/officeart/2005/8/layout/vList5"/>
    <dgm:cxn modelId="{4FEDFB53-840C-4801-BA2C-6FF7EF112B0A}" srcId="{8EB43C52-4B16-4D02-BCAA-63A90A26CB14}" destId="{663429D4-9073-4E52-95F9-32166DFCB47B}" srcOrd="0" destOrd="0" parTransId="{0D19CCD8-15E5-44A2-A58D-81D3C84CD922}" sibTransId="{CA112D9F-5A0D-4820-84C0-CEC94B66425F}"/>
    <dgm:cxn modelId="{1CD3781F-74A1-4098-A841-12B757878DE2}" type="presOf" srcId="{46F7271A-3B4B-4B26-80D8-517A659F2D94}" destId="{D388C2FD-9491-47B5-AF7C-E3B2E622211D}" srcOrd="0" destOrd="4" presId="urn:microsoft.com/office/officeart/2005/8/layout/vList5"/>
    <dgm:cxn modelId="{E441F3F1-A9FD-48BB-8B9A-37C42DCBC2DB}" srcId="{E789AF1F-9CF3-4144-849A-B1074A3BA174}" destId="{058BC93F-5BF7-4506-8E72-25506A8428FF}" srcOrd="3" destOrd="0" parTransId="{4C2ED168-54CF-4EAD-A05D-E0894E2F6C6E}" sibTransId="{574C1137-DD1F-44F0-9510-7D2418E2C336}"/>
    <dgm:cxn modelId="{B7AAE48A-56B1-400F-804E-91C60B6B6A90}" srcId="{8EB43C52-4B16-4D02-BCAA-63A90A26CB14}" destId="{1F28FAE2-D9E2-4260-86EA-8790DCDBD385}" srcOrd="5" destOrd="0" parTransId="{3E2F98F4-D717-4E41-9CBB-F46A80CE91D1}" sibTransId="{E880DD39-47A6-4C1C-A2A7-9BB5CA4B4CB7}"/>
    <dgm:cxn modelId="{7A549D69-8488-4DD8-A45F-84ECDAE08864}" type="presOf" srcId="{4337B12D-0BD8-40E1-B07E-BB2B969ED8B1}" destId="{825E9137-F3E8-4669-9C9A-1AD01AE97711}" srcOrd="0" destOrd="1" presId="urn:microsoft.com/office/officeart/2005/8/layout/vList5"/>
    <dgm:cxn modelId="{A5C4C1ED-3FB9-41AB-8C42-3DDC305FE461}" srcId="{8EB43C52-4B16-4D02-BCAA-63A90A26CB14}" destId="{0EA0A2F7-BC3C-42AF-92FF-5DF7EB3C1AB3}" srcOrd="1" destOrd="0" parTransId="{7E56D288-AA84-4E8E-88A4-8B66D285E305}" sibTransId="{343B2F79-7DE3-4D03-B7EA-6723E3F89861}"/>
    <dgm:cxn modelId="{F51027CC-CE14-4036-AA9C-2A02DA43A1BE}" type="presOf" srcId="{82A8251D-9FF0-4CF7-9983-A740275F5C04}" destId="{825E9137-F3E8-4669-9C9A-1AD01AE97711}" srcOrd="0" destOrd="2" presId="urn:microsoft.com/office/officeart/2005/8/layout/vList5"/>
    <dgm:cxn modelId="{BFB9F597-2C3F-4579-8F03-4EBA0EAA07AF}" srcId="{8EB43C52-4B16-4D02-BCAA-63A90A26CB14}" destId="{885C4E95-023F-4BB9-B4AF-D00DEFFB34E6}" srcOrd="2" destOrd="0" parTransId="{04E0BCD3-5E8E-400F-864D-3994FED9DF73}" sibTransId="{BD8668E0-5557-4064-87BD-1F54494BB993}"/>
    <dgm:cxn modelId="{0760A9A5-DD0F-4F34-8E6F-F37FF2DBFFCB}" type="presOf" srcId="{058BC93F-5BF7-4506-8E72-25506A8428FF}" destId="{825E9137-F3E8-4669-9C9A-1AD01AE97711}" srcOrd="0" destOrd="3" presId="urn:microsoft.com/office/officeart/2005/8/layout/vList5"/>
    <dgm:cxn modelId="{EE362D8B-066E-40BE-9854-D4BC6A39BF05}" srcId="{8EB43C52-4B16-4D02-BCAA-63A90A26CB14}" destId="{1D3608FC-DD6F-42A7-961E-3772C5CA499A}" srcOrd="3" destOrd="0" parTransId="{F0C86AEC-D822-44E9-AA04-E27705B988BC}" sibTransId="{D798446E-4E0F-431C-8DEC-1B9E89E63788}"/>
    <dgm:cxn modelId="{A029F23A-37B9-4A62-8BD1-78E548E0F9F0}" type="presOf" srcId="{1F28FAE2-D9E2-4260-86EA-8790DCDBD385}" destId="{D388C2FD-9491-47B5-AF7C-E3B2E622211D}" srcOrd="0" destOrd="5" presId="urn:microsoft.com/office/officeart/2005/8/layout/vList5"/>
    <dgm:cxn modelId="{EE5AA536-CBB1-4616-AFE9-32F79062F4B3}" srcId="{E789AF1F-9CF3-4144-849A-B1074A3BA174}" destId="{82A8251D-9FF0-4CF7-9983-A740275F5C04}" srcOrd="2" destOrd="0" parTransId="{B51947DF-F775-4AB9-B6EA-962F7302CA55}" sibTransId="{A9FDF1A0-2FE8-4CD2-8703-7DFF64F0BD9E}"/>
    <dgm:cxn modelId="{671A0811-0A8A-44AD-9F92-160333D51B67}" srcId="{C63A93F1-47A2-4FB4-BCDF-A48BAEA559C9}" destId="{8EB43C52-4B16-4D02-BCAA-63A90A26CB14}" srcOrd="0" destOrd="0" parTransId="{EE453753-A9AB-49FD-B2D9-C3EB08F95BE8}" sibTransId="{FA5A2A02-9875-48B1-8199-6C983F820288}"/>
    <dgm:cxn modelId="{6B8FC807-CDCB-485A-94FC-ABB372F31EC3}" type="presOf" srcId="{1D3608FC-DD6F-42A7-961E-3772C5CA499A}" destId="{D388C2FD-9491-47B5-AF7C-E3B2E622211D}" srcOrd="0" destOrd="3" presId="urn:microsoft.com/office/officeart/2005/8/layout/vList5"/>
    <dgm:cxn modelId="{69C8E263-0B7A-4F8A-A51D-5A533850CA92}" type="presParOf" srcId="{BA835D79-C627-40A0-98B0-125364917710}" destId="{2C631AF1-265C-44B8-8D53-385F53959DFB}" srcOrd="0" destOrd="0" presId="urn:microsoft.com/office/officeart/2005/8/layout/vList5"/>
    <dgm:cxn modelId="{A5908E53-BFD7-4ED7-B4E8-725AA65201DC}" type="presParOf" srcId="{2C631AF1-265C-44B8-8D53-385F53959DFB}" destId="{03DC53DD-8EB5-4A25-9C90-A47A190C85AD}" srcOrd="0" destOrd="0" presId="urn:microsoft.com/office/officeart/2005/8/layout/vList5"/>
    <dgm:cxn modelId="{3CD159CF-30E8-4450-99EB-6946B6346788}" type="presParOf" srcId="{2C631AF1-265C-44B8-8D53-385F53959DFB}" destId="{D388C2FD-9491-47B5-AF7C-E3B2E622211D}" srcOrd="1" destOrd="0" presId="urn:microsoft.com/office/officeart/2005/8/layout/vList5"/>
    <dgm:cxn modelId="{0DD48D3C-8A63-4A56-B6A2-F96781A31362}" type="presParOf" srcId="{BA835D79-C627-40A0-98B0-125364917710}" destId="{657F232E-EAAC-44B7-8343-959105429371}" srcOrd="1" destOrd="0" presId="urn:microsoft.com/office/officeart/2005/8/layout/vList5"/>
    <dgm:cxn modelId="{4AC541F4-40B3-4381-874A-DC6B9D4FF90A}" type="presParOf" srcId="{BA835D79-C627-40A0-98B0-125364917710}" destId="{3514297B-56E8-44C4-9DFD-9B383640A07B}" srcOrd="2" destOrd="0" presId="urn:microsoft.com/office/officeart/2005/8/layout/vList5"/>
    <dgm:cxn modelId="{6D8C734D-72D0-4860-9689-A0FC010C4257}" type="presParOf" srcId="{3514297B-56E8-44C4-9DFD-9B383640A07B}" destId="{6E76915F-9945-41C3-8768-96D4522F6935}" srcOrd="0" destOrd="0" presId="urn:microsoft.com/office/officeart/2005/8/layout/vList5"/>
    <dgm:cxn modelId="{E5A7D2FB-1291-46C7-B6E5-C7B333663600}" type="presParOf" srcId="{3514297B-56E8-44C4-9DFD-9B383640A07B}" destId="{825E9137-F3E8-4669-9C9A-1AD01AE9771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8DE91F-7123-480E-AD6A-454A6AC82C1E}" type="doc">
      <dgm:prSet loTypeId="urn:microsoft.com/office/officeart/2005/8/layout/venn3" loCatId="relationship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54C126CA-D40C-4C41-816C-B51078EDDB55}">
      <dgm:prSet phldrT="[Text]"/>
      <dgm:spPr/>
      <dgm:t>
        <a:bodyPr/>
        <a:lstStyle/>
        <a:p>
          <a:r>
            <a:rPr lang="en-US" dirty="0" smtClean="0"/>
            <a:t>Physician Offices</a:t>
          </a:r>
          <a:endParaRPr lang="en-US" dirty="0"/>
        </a:p>
      </dgm:t>
    </dgm:pt>
    <dgm:pt modelId="{FE167753-846F-4413-A75D-9180426DD4C1}" type="parTrans" cxnId="{2DA37CF9-7AD0-4CAC-8F9F-84C7954C2B0D}">
      <dgm:prSet/>
      <dgm:spPr/>
      <dgm:t>
        <a:bodyPr/>
        <a:lstStyle/>
        <a:p>
          <a:endParaRPr lang="en-US"/>
        </a:p>
      </dgm:t>
    </dgm:pt>
    <dgm:pt modelId="{2DDA1B20-831E-442C-A024-D0D6B44C2AE3}" type="sibTrans" cxnId="{2DA37CF9-7AD0-4CAC-8F9F-84C7954C2B0D}">
      <dgm:prSet/>
      <dgm:spPr/>
      <dgm:t>
        <a:bodyPr/>
        <a:lstStyle/>
        <a:p>
          <a:endParaRPr lang="en-US"/>
        </a:p>
      </dgm:t>
    </dgm:pt>
    <dgm:pt modelId="{5A403943-99D7-44E1-92EC-4798ADCD8B3B}">
      <dgm:prSet phldrT="[Text]"/>
      <dgm:spPr/>
      <dgm:t>
        <a:bodyPr/>
        <a:lstStyle/>
        <a:p>
          <a:r>
            <a:rPr lang="en-US" dirty="0" smtClean="0"/>
            <a:t>Operating Rooms </a:t>
          </a:r>
          <a:endParaRPr lang="en-US" dirty="0"/>
        </a:p>
      </dgm:t>
    </dgm:pt>
    <dgm:pt modelId="{02038718-3711-45DA-8766-5D675F9A4E30}" type="parTrans" cxnId="{E0BAAA45-C8D9-4319-939A-ADDEB73E8BF3}">
      <dgm:prSet/>
      <dgm:spPr/>
      <dgm:t>
        <a:bodyPr/>
        <a:lstStyle/>
        <a:p>
          <a:endParaRPr lang="en-US"/>
        </a:p>
      </dgm:t>
    </dgm:pt>
    <dgm:pt modelId="{461D4048-13EF-4CCD-BE9B-53D42813B98F}" type="sibTrans" cxnId="{E0BAAA45-C8D9-4319-939A-ADDEB73E8BF3}">
      <dgm:prSet/>
      <dgm:spPr/>
      <dgm:t>
        <a:bodyPr/>
        <a:lstStyle/>
        <a:p>
          <a:endParaRPr lang="en-US"/>
        </a:p>
      </dgm:t>
    </dgm:pt>
    <dgm:pt modelId="{95C5BF43-F682-44DB-8680-2674C8F3710E}">
      <dgm:prSet phldrT="[Text]"/>
      <dgm:spPr/>
      <dgm:t>
        <a:bodyPr/>
        <a:lstStyle/>
        <a:p>
          <a:r>
            <a:rPr lang="en-US" dirty="0"/>
            <a:t>Emergency Departments</a:t>
          </a:r>
        </a:p>
      </dgm:t>
    </dgm:pt>
    <dgm:pt modelId="{9C36C4FC-2AC0-4583-BD39-E139D4B58721}" type="parTrans" cxnId="{17943788-D666-48A3-A5B1-EB3DB4BBC96B}">
      <dgm:prSet/>
      <dgm:spPr/>
      <dgm:t>
        <a:bodyPr/>
        <a:lstStyle/>
        <a:p>
          <a:endParaRPr lang="en-US"/>
        </a:p>
      </dgm:t>
    </dgm:pt>
    <dgm:pt modelId="{04D92604-2492-47E9-BE4E-54534036A05A}" type="sibTrans" cxnId="{17943788-D666-48A3-A5B1-EB3DB4BBC96B}">
      <dgm:prSet/>
      <dgm:spPr/>
      <dgm:t>
        <a:bodyPr/>
        <a:lstStyle/>
        <a:p>
          <a:endParaRPr lang="en-US"/>
        </a:p>
      </dgm:t>
    </dgm:pt>
    <dgm:pt modelId="{A1DC4DF5-97B0-4FC7-A421-041E32E4057C}">
      <dgm:prSet phldrT="[Text]"/>
      <dgm:spPr/>
      <dgm:t>
        <a:bodyPr/>
        <a:lstStyle/>
        <a:p>
          <a:r>
            <a:rPr lang="en-US" dirty="0" smtClean="0"/>
            <a:t>Pharmacy</a:t>
          </a:r>
        </a:p>
      </dgm:t>
    </dgm:pt>
    <dgm:pt modelId="{A8BB1C94-EE13-4C9B-8299-D4F51F355705}" type="parTrans" cxnId="{40ED8D7D-F2F5-4157-B6A1-A0E37CD6F5B4}">
      <dgm:prSet/>
      <dgm:spPr/>
      <dgm:t>
        <a:bodyPr/>
        <a:lstStyle/>
        <a:p>
          <a:endParaRPr lang="en-US"/>
        </a:p>
      </dgm:t>
    </dgm:pt>
    <dgm:pt modelId="{AA6C3F49-3B4C-4474-9F12-500D4F37305F}" type="sibTrans" cxnId="{40ED8D7D-F2F5-4157-B6A1-A0E37CD6F5B4}">
      <dgm:prSet/>
      <dgm:spPr/>
      <dgm:t>
        <a:bodyPr/>
        <a:lstStyle/>
        <a:p>
          <a:endParaRPr lang="en-US"/>
        </a:p>
      </dgm:t>
    </dgm:pt>
    <dgm:pt modelId="{8C77AD18-50BF-4BCB-B1D3-BD794496160C}">
      <dgm:prSet/>
      <dgm:spPr/>
      <dgm:t>
        <a:bodyPr/>
        <a:lstStyle/>
        <a:p>
          <a:r>
            <a:rPr lang="en-US" dirty="0" smtClean="0"/>
            <a:t>Cath</a:t>
          </a:r>
        </a:p>
        <a:p>
          <a:r>
            <a:rPr lang="en-US" dirty="0" smtClean="0"/>
            <a:t>Interventional</a:t>
          </a:r>
        </a:p>
        <a:p>
          <a:r>
            <a:rPr lang="en-US" dirty="0" smtClean="0"/>
            <a:t>Radiology</a:t>
          </a:r>
          <a:endParaRPr lang="en-US" dirty="0"/>
        </a:p>
      </dgm:t>
    </dgm:pt>
    <dgm:pt modelId="{C8957CD5-5ECD-4512-AF6B-4B0716F59A99}" type="parTrans" cxnId="{2A2DE468-520A-40F0-9EB8-8AC3AC5488C0}">
      <dgm:prSet/>
      <dgm:spPr/>
      <dgm:t>
        <a:bodyPr/>
        <a:lstStyle/>
        <a:p>
          <a:endParaRPr lang="en-US"/>
        </a:p>
      </dgm:t>
    </dgm:pt>
    <dgm:pt modelId="{E143E3E5-BA48-49A0-BD5F-1AE9904EBCD7}" type="sibTrans" cxnId="{2A2DE468-520A-40F0-9EB8-8AC3AC5488C0}">
      <dgm:prSet/>
      <dgm:spPr/>
      <dgm:t>
        <a:bodyPr/>
        <a:lstStyle/>
        <a:p>
          <a:endParaRPr lang="en-US"/>
        </a:p>
      </dgm:t>
    </dgm:pt>
    <dgm:pt modelId="{6692EC13-F4B4-4B33-83B9-785FE9374EB9}" type="pres">
      <dgm:prSet presAssocID="{578DE91F-7123-480E-AD6A-454A6AC82C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CB9610-5D44-49A7-904D-C4140819B0F0}" type="pres">
      <dgm:prSet presAssocID="{54C126CA-D40C-4C41-816C-B51078EDDB55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A532DB-1C8D-4151-A136-021F1C0C0248}" type="pres">
      <dgm:prSet presAssocID="{2DDA1B20-831E-442C-A024-D0D6B44C2AE3}" presName="space" presStyleCnt="0"/>
      <dgm:spPr/>
      <dgm:t>
        <a:bodyPr/>
        <a:lstStyle/>
        <a:p>
          <a:endParaRPr lang="en-US"/>
        </a:p>
      </dgm:t>
    </dgm:pt>
    <dgm:pt modelId="{DD5B7611-6549-4D42-BD82-54C1D0A669BB}" type="pres">
      <dgm:prSet presAssocID="{5A403943-99D7-44E1-92EC-4798ADCD8B3B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BADCC-31DC-405C-9E37-C4755D71DAD6}" type="pres">
      <dgm:prSet presAssocID="{461D4048-13EF-4CCD-BE9B-53D42813B98F}" presName="space" presStyleCnt="0"/>
      <dgm:spPr/>
      <dgm:t>
        <a:bodyPr/>
        <a:lstStyle/>
        <a:p>
          <a:endParaRPr lang="en-US"/>
        </a:p>
      </dgm:t>
    </dgm:pt>
    <dgm:pt modelId="{56FAB6DF-8885-4798-8B36-D886CCA9147C}" type="pres">
      <dgm:prSet presAssocID="{95C5BF43-F682-44DB-8680-2674C8F3710E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543AA4-60EE-47F2-85D4-567B2BBD1BE6}" type="pres">
      <dgm:prSet presAssocID="{04D92604-2492-47E9-BE4E-54534036A05A}" presName="space" presStyleCnt="0"/>
      <dgm:spPr/>
      <dgm:t>
        <a:bodyPr/>
        <a:lstStyle/>
        <a:p>
          <a:endParaRPr lang="en-US"/>
        </a:p>
      </dgm:t>
    </dgm:pt>
    <dgm:pt modelId="{AD268F5C-D8BE-4D36-B885-DBB87BC94012}" type="pres">
      <dgm:prSet presAssocID="{A1DC4DF5-97B0-4FC7-A421-041E32E4057C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925CF-5D3E-48F3-90C0-351FA168D926}" type="pres">
      <dgm:prSet presAssocID="{AA6C3F49-3B4C-4474-9F12-500D4F37305F}" presName="space" presStyleCnt="0"/>
      <dgm:spPr/>
      <dgm:t>
        <a:bodyPr/>
        <a:lstStyle/>
        <a:p>
          <a:endParaRPr lang="en-US"/>
        </a:p>
      </dgm:t>
    </dgm:pt>
    <dgm:pt modelId="{40A3BF3F-AFE1-4DB6-AEB6-4991793B5442}" type="pres">
      <dgm:prSet presAssocID="{8C77AD18-50BF-4BCB-B1D3-BD794496160C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914EC4-AFDC-4650-A5FB-E213F41F66FB}" type="presOf" srcId="{5A403943-99D7-44E1-92EC-4798ADCD8B3B}" destId="{DD5B7611-6549-4D42-BD82-54C1D0A669BB}" srcOrd="0" destOrd="0" presId="urn:microsoft.com/office/officeart/2005/8/layout/venn3"/>
    <dgm:cxn modelId="{43266AFE-5AA3-4483-94A3-74E15945B740}" type="presOf" srcId="{578DE91F-7123-480E-AD6A-454A6AC82C1E}" destId="{6692EC13-F4B4-4B33-83B9-785FE9374EB9}" srcOrd="0" destOrd="0" presId="urn:microsoft.com/office/officeart/2005/8/layout/venn3"/>
    <dgm:cxn modelId="{921ABF1E-5E25-403A-9243-89398DA8C884}" type="presOf" srcId="{A1DC4DF5-97B0-4FC7-A421-041E32E4057C}" destId="{AD268F5C-D8BE-4D36-B885-DBB87BC94012}" srcOrd="0" destOrd="0" presId="urn:microsoft.com/office/officeart/2005/8/layout/venn3"/>
    <dgm:cxn modelId="{7048A11F-A4F1-4DAF-9948-1CD9E8405E90}" type="presOf" srcId="{95C5BF43-F682-44DB-8680-2674C8F3710E}" destId="{56FAB6DF-8885-4798-8B36-D886CCA9147C}" srcOrd="0" destOrd="0" presId="urn:microsoft.com/office/officeart/2005/8/layout/venn3"/>
    <dgm:cxn modelId="{17943788-D666-48A3-A5B1-EB3DB4BBC96B}" srcId="{578DE91F-7123-480E-AD6A-454A6AC82C1E}" destId="{95C5BF43-F682-44DB-8680-2674C8F3710E}" srcOrd="2" destOrd="0" parTransId="{9C36C4FC-2AC0-4583-BD39-E139D4B58721}" sibTransId="{04D92604-2492-47E9-BE4E-54534036A05A}"/>
    <dgm:cxn modelId="{2A2DE468-520A-40F0-9EB8-8AC3AC5488C0}" srcId="{578DE91F-7123-480E-AD6A-454A6AC82C1E}" destId="{8C77AD18-50BF-4BCB-B1D3-BD794496160C}" srcOrd="4" destOrd="0" parTransId="{C8957CD5-5ECD-4512-AF6B-4B0716F59A99}" sibTransId="{E143E3E5-BA48-49A0-BD5F-1AE9904EBCD7}"/>
    <dgm:cxn modelId="{1FAB7949-9A0A-42C8-9CD4-034A0352A9D1}" type="presOf" srcId="{54C126CA-D40C-4C41-816C-B51078EDDB55}" destId="{EACB9610-5D44-49A7-904D-C4140819B0F0}" srcOrd="0" destOrd="0" presId="urn:microsoft.com/office/officeart/2005/8/layout/venn3"/>
    <dgm:cxn modelId="{E0BAAA45-C8D9-4319-939A-ADDEB73E8BF3}" srcId="{578DE91F-7123-480E-AD6A-454A6AC82C1E}" destId="{5A403943-99D7-44E1-92EC-4798ADCD8B3B}" srcOrd="1" destOrd="0" parTransId="{02038718-3711-45DA-8766-5D675F9A4E30}" sibTransId="{461D4048-13EF-4CCD-BE9B-53D42813B98F}"/>
    <dgm:cxn modelId="{40ED8D7D-F2F5-4157-B6A1-A0E37CD6F5B4}" srcId="{578DE91F-7123-480E-AD6A-454A6AC82C1E}" destId="{A1DC4DF5-97B0-4FC7-A421-041E32E4057C}" srcOrd="3" destOrd="0" parTransId="{A8BB1C94-EE13-4C9B-8299-D4F51F355705}" sibTransId="{AA6C3F49-3B4C-4474-9F12-500D4F37305F}"/>
    <dgm:cxn modelId="{A1F77E95-ABD0-412B-8FFE-5B169EACECE0}" type="presOf" srcId="{8C77AD18-50BF-4BCB-B1D3-BD794496160C}" destId="{40A3BF3F-AFE1-4DB6-AEB6-4991793B5442}" srcOrd="0" destOrd="0" presId="urn:microsoft.com/office/officeart/2005/8/layout/venn3"/>
    <dgm:cxn modelId="{2DA37CF9-7AD0-4CAC-8F9F-84C7954C2B0D}" srcId="{578DE91F-7123-480E-AD6A-454A6AC82C1E}" destId="{54C126CA-D40C-4C41-816C-B51078EDDB55}" srcOrd="0" destOrd="0" parTransId="{FE167753-846F-4413-A75D-9180426DD4C1}" sibTransId="{2DDA1B20-831E-442C-A024-D0D6B44C2AE3}"/>
    <dgm:cxn modelId="{6A568A4A-4760-43E3-9499-6FFD66D445A6}" type="presParOf" srcId="{6692EC13-F4B4-4B33-83B9-785FE9374EB9}" destId="{EACB9610-5D44-49A7-904D-C4140819B0F0}" srcOrd="0" destOrd="0" presId="urn:microsoft.com/office/officeart/2005/8/layout/venn3"/>
    <dgm:cxn modelId="{FD00C891-2327-454E-B87E-437C4BBF5D1D}" type="presParOf" srcId="{6692EC13-F4B4-4B33-83B9-785FE9374EB9}" destId="{85A532DB-1C8D-4151-A136-021F1C0C0248}" srcOrd="1" destOrd="0" presId="urn:microsoft.com/office/officeart/2005/8/layout/venn3"/>
    <dgm:cxn modelId="{08A15D78-11D1-4E32-AEA1-78A0CCCA4DCB}" type="presParOf" srcId="{6692EC13-F4B4-4B33-83B9-785FE9374EB9}" destId="{DD5B7611-6549-4D42-BD82-54C1D0A669BB}" srcOrd="2" destOrd="0" presId="urn:microsoft.com/office/officeart/2005/8/layout/venn3"/>
    <dgm:cxn modelId="{991A50FA-A64F-40CB-950E-9E2E87E39E9E}" type="presParOf" srcId="{6692EC13-F4B4-4B33-83B9-785FE9374EB9}" destId="{6A4BADCC-31DC-405C-9E37-C4755D71DAD6}" srcOrd="3" destOrd="0" presId="urn:microsoft.com/office/officeart/2005/8/layout/venn3"/>
    <dgm:cxn modelId="{CB95702A-E766-4F90-ACED-D60A172C2BC7}" type="presParOf" srcId="{6692EC13-F4B4-4B33-83B9-785FE9374EB9}" destId="{56FAB6DF-8885-4798-8B36-D886CCA9147C}" srcOrd="4" destOrd="0" presId="urn:microsoft.com/office/officeart/2005/8/layout/venn3"/>
    <dgm:cxn modelId="{F61E436C-7DCB-4566-8862-7A94B9CDA697}" type="presParOf" srcId="{6692EC13-F4B4-4B33-83B9-785FE9374EB9}" destId="{49543AA4-60EE-47F2-85D4-567B2BBD1BE6}" srcOrd="5" destOrd="0" presId="urn:microsoft.com/office/officeart/2005/8/layout/venn3"/>
    <dgm:cxn modelId="{A11AC778-3518-4614-9AB8-3A586BCBC0B9}" type="presParOf" srcId="{6692EC13-F4B4-4B33-83B9-785FE9374EB9}" destId="{AD268F5C-D8BE-4D36-B885-DBB87BC94012}" srcOrd="6" destOrd="0" presId="urn:microsoft.com/office/officeart/2005/8/layout/venn3"/>
    <dgm:cxn modelId="{A3F8B3E8-0DA5-4A81-8369-DD6C48433ED7}" type="presParOf" srcId="{6692EC13-F4B4-4B33-83B9-785FE9374EB9}" destId="{4C6925CF-5D3E-48F3-90C0-351FA168D926}" srcOrd="7" destOrd="0" presId="urn:microsoft.com/office/officeart/2005/8/layout/venn3"/>
    <dgm:cxn modelId="{646280FC-4FE9-4F42-BF6D-B8C80887CB5D}" type="presParOf" srcId="{6692EC13-F4B4-4B33-83B9-785FE9374EB9}" destId="{40A3BF3F-AFE1-4DB6-AEB6-4991793B5442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8C2FD-9491-47B5-AF7C-E3B2E622211D}">
      <dsp:nvSpPr>
        <dsp:cNvPr id="0" name=""/>
        <dsp:cNvSpPr/>
      </dsp:nvSpPr>
      <dsp:spPr>
        <a:xfrm rot="5400000">
          <a:off x="4252414" y="-1317375"/>
          <a:ext cx="1754415" cy="48278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Automate inventory processes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Accurate Charge Capture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Systematic clinical </a:t>
          </a:r>
          <a:r>
            <a:rPr lang="en-US" sz="1500" kern="1200" dirty="0"/>
            <a:t>documentation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Improve patient safety &amp; care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Increase </a:t>
          </a:r>
          <a:r>
            <a:rPr lang="en-US" sz="1500" kern="1200" dirty="0"/>
            <a:t>profitability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Full Integration</a:t>
          </a:r>
          <a:endParaRPr lang="en-US" sz="1500" kern="1200" dirty="0"/>
        </a:p>
      </dsp:txBody>
      <dsp:txXfrm rot="-5400000">
        <a:off x="2715683" y="304999"/>
        <a:ext cx="4742236" cy="1583129"/>
      </dsp:txXfrm>
    </dsp:sp>
    <dsp:sp modelId="{03DC53DD-8EB5-4A25-9C90-A47A190C85AD}">
      <dsp:nvSpPr>
        <dsp:cNvPr id="0" name=""/>
        <dsp:cNvSpPr/>
      </dsp:nvSpPr>
      <dsp:spPr>
        <a:xfrm>
          <a:off x="0" y="54"/>
          <a:ext cx="2715682" cy="21930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  </a:t>
          </a:r>
        </a:p>
      </dsp:txBody>
      <dsp:txXfrm>
        <a:off x="107054" y="107108"/>
        <a:ext cx="2501574" cy="1978911"/>
      </dsp:txXfrm>
    </dsp:sp>
    <dsp:sp modelId="{825E9137-F3E8-4669-9C9A-1AD01AE97711}">
      <dsp:nvSpPr>
        <dsp:cNvPr id="0" name=""/>
        <dsp:cNvSpPr/>
      </dsp:nvSpPr>
      <dsp:spPr>
        <a:xfrm rot="5400000">
          <a:off x="4252414" y="985294"/>
          <a:ext cx="1754415" cy="482787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Reduce product expiration, shrinkage, and waste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Decrease </a:t>
          </a:r>
          <a:r>
            <a:rPr lang="en-US" sz="1500" kern="1200" dirty="0" smtClean="0"/>
            <a:t>inventory </a:t>
          </a:r>
          <a:r>
            <a:rPr lang="en-US" sz="1500" kern="1200" dirty="0"/>
            <a:t>costs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Remove reorder and counting processes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Reduce risk of hospital-acquired </a:t>
          </a:r>
          <a:r>
            <a:rPr lang="en-US" sz="1500" kern="1200" dirty="0" smtClean="0"/>
            <a:t>infections </a:t>
          </a:r>
          <a:endParaRPr lang="en-US" sz="1500" kern="1200" dirty="0"/>
        </a:p>
      </dsp:txBody>
      <dsp:txXfrm rot="-5400000">
        <a:off x="2715683" y="2607669"/>
        <a:ext cx="4742236" cy="1583129"/>
      </dsp:txXfrm>
    </dsp:sp>
    <dsp:sp modelId="{6E76915F-9945-41C3-8768-96D4522F6935}">
      <dsp:nvSpPr>
        <dsp:cNvPr id="0" name=""/>
        <dsp:cNvSpPr/>
      </dsp:nvSpPr>
      <dsp:spPr>
        <a:xfrm>
          <a:off x="0" y="2302724"/>
          <a:ext cx="2715682" cy="21930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  </a:t>
          </a:r>
        </a:p>
      </dsp:txBody>
      <dsp:txXfrm>
        <a:off x="107054" y="2409778"/>
        <a:ext cx="2501574" cy="19789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B9610-5D44-49A7-904D-C4140819B0F0}">
      <dsp:nvSpPr>
        <dsp:cNvPr id="0" name=""/>
        <dsp:cNvSpPr/>
      </dsp:nvSpPr>
      <dsp:spPr>
        <a:xfrm>
          <a:off x="920" y="610669"/>
          <a:ext cx="1795704" cy="1795704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824" tIns="17780" rIns="9882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Physician Offices</a:t>
          </a:r>
          <a:endParaRPr lang="en-US" sz="1400" kern="1200" dirty="0"/>
        </a:p>
      </dsp:txBody>
      <dsp:txXfrm>
        <a:off x="263895" y="873644"/>
        <a:ext cx="1269754" cy="1269754"/>
      </dsp:txXfrm>
    </dsp:sp>
    <dsp:sp modelId="{DD5B7611-6549-4D42-BD82-54C1D0A669BB}">
      <dsp:nvSpPr>
        <dsp:cNvPr id="0" name=""/>
        <dsp:cNvSpPr/>
      </dsp:nvSpPr>
      <dsp:spPr>
        <a:xfrm>
          <a:off x="1437484" y="610669"/>
          <a:ext cx="1795704" cy="1795704"/>
        </a:xfrm>
        <a:prstGeom prst="ellipse">
          <a:avLst/>
        </a:prstGeom>
        <a:solidFill>
          <a:schemeClr val="accent1">
            <a:shade val="80000"/>
            <a:alpha val="50000"/>
            <a:hueOff val="-2"/>
            <a:satOff val="997"/>
            <a:lumOff val="1288"/>
            <a:alphaOff val="75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824" tIns="17780" rIns="9882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Operating Rooms </a:t>
          </a:r>
          <a:endParaRPr lang="en-US" sz="1400" kern="1200" dirty="0"/>
        </a:p>
      </dsp:txBody>
      <dsp:txXfrm>
        <a:off x="1700459" y="873644"/>
        <a:ext cx="1269754" cy="1269754"/>
      </dsp:txXfrm>
    </dsp:sp>
    <dsp:sp modelId="{56FAB6DF-8885-4798-8B36-D886CCA9147C}">
      <dsp:nvSpPr>
        <dsp:cNvPr id="0" name=""/>
        <dsp:cNvSpPr/>
      </dsp:nvSpPr>
      <dsp:spPr>
        <a:xfrm>
          <a:off x="2874047" y="610669"/>
          <a:ext cx="1795704" cy="1795704"/>
        </a:xfrm>
        <a:prstGeom prst="ellipse">
          <a:avLst/>
        </a:prstGeom>
        <a:solidFill>
          <a:schemeClr val="accent1">
            <a:shade val="80000"/>
            <a:alpha val="50000"/>
            <a:hueOff val="-5"/>
            <a:satOff val="1994"/>
            <a:lumOff val="2577"/>
            <a:alphaOff val="1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824" tIns="17780" rIns="9882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Emergency Departments</a:t>
          </a:r>
        </a:p>
      </dsp:txBody>
      <dsp:txXfrm>
        <a:off x="3137022" y="873644"/>
        <a:ext cx="1269754" cy="1269754"/>
      </dsp:txXfrm>
    </dsp:sp>
    <dsp:sp modelId="{AD268F5C-D8BE-4D36-B885-DBB87BC94012}">
      <dsp:nvSpPr>
        <dsp:cNvPr id="0" name=""/>
        <dsp:cNvSpPr/>
      </dsp:nvSpPr>
      <dsp:spPr>
        <a:xfrm>
          <a:off x="4310611" y="610669"/>
          <a:ext cx="1795704" cy="1795704"/>
        </a:xfrm>
        <a:prstGeom prst="ellipse">
          <a:avLst/>
        </a:prstGeom>
        <a:solidFill>
          <a:schemeClr val="accent1">
            <a:shade val="80000"/>
            <a:alpha val="50000"/>
            <a:hueOff val="-7"/>
            <a:satOff val="2990"/>
            <a:lumOff val="3865"/>
            <a:alphaOff val="225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824" tIns="17780" rIns="9882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Pharmacy</a:t>
          </a:r>
        </a:p>
      </dsp:txBody>
      <dsp:txXfrm>
        <a:off x="4573586" y="873644"/>
        <a:ext cx="1269754" cy="1269754"/>
      </dsp:txXfrm>
    </dsp:sp>
    <dsp:sp modelId="{40A3BF3F-AFE1-4DB6-AEB6-4991793B5442}">
      <dsp:nvSpPr>
        <dsp:cNvPr id="0" name=""/>
        <dsp:cNvSpPr/>
      </dsp:nvSpPr>
      <dsp:spPr>
        <a:xfrm>
          <a:off x="5747174" y="610669"/>
          <a:ext cx="1795704" cy="1795704"/>
        </a:xfrm>
        <a:prstGeom prst="ellipse">
          <a:avLst/>
        </a:prstGeom>
        <a:solidFill>
          <a:schemeClr val="accent1">
            <a:shade val="80000"/>
            <a:alpha val="50000"/>
            <a:hueOff val="-9"/>
            <a:satOff val="3987"/>
            <a:lumOff val="5154"/>
            <a:alphaOff val="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8824" tIns="17780" rIns="9882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Cath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Interventional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Radiology</a:t>
          </a:r>
          <a:endParaRPr lang="en-US" sz="1400" kern="1200" dirty="0"/>
        </a:p>
      </dsp:txBody>
      <dsp:txXfrm>
        <a:off x="6010149" y="873644"/>
        <a:ext cx="1269754" cy="1269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4131F34-B54E-401F-BF5F-D31C6F4AAB60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DF24B89E-08BE-44F8-AC7E-E9BE0AAEB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97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EDE26-1C4E-4B4A-A6A0-203FC68052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16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EDE26-1C4E-4B4A-A6A0-203FC68052F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58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1D35C-CD5A-4A41-A1F9-ECA23CB9529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43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8475" y="736600"/>
            <a:ext cx="6551613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58B6E-099C-4E9B-8593-D9BBA3EF94F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27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8475" y="736600"/>
            <a:ext cx="6551613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BDFCE-F078-472E-B749-CFA31FFF2BF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28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8475" y="736600"/>
            <a:ext cx="6551613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58B6E-099C-4E9B-8593-D9BBA3EF94F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99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reader programmer encodes a tag</a:t>
            </a:r>
          </a:p>
          <a:p>
            <a:r>
              <a:rPr lang="en-US" dirty="0"/>
              <a:t>RFID readers and antennas activate the tags causing it to transmit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EDE26-1C4E-4B4A-A6A0-203FC68052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6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25" indent="-171125">
              <a:buFont typeface="Arial" panose="020B0604020202020204" pitchFamily="34" charset="0"/>
              <a:buChar char="•"/>
            </a:pPr>
            <a:endParaRPr lang="en-US" dirty="0"/>
          </a:p>
          <a:p>
            <a:pPr marL="171125" indent="-171125">
              <a:buFont typeface="Arial" panose="020B0604020202020204" pitchFamily="34" charset="0"/>
              <a:buChar char="•"/>
            </a:pPr>
            <a:r>
              <a:rPr lang="en-US" dirty="0"/>
              <a:t>Active RFID tags use internal batteries for power and to transmit a signal.</a:t>
            </a:r>
          </a:p>
          <a:p>
            <a:pPr marL="171125" indent="-171125">
              <a:buFont typeface="Arial" panose="020B0604020202020204" pitchFamily="34" charset="0"/>
              <a:buChar char="•"/>
            </a:pPr>
            <a:r>
              <a:rPr lang="en-US" dirty="0"/>
              <a:t>With battery assisted (or semi-passive) tags, they only use the power of the reader to identify that reading is in progress. Then, they use their own on-board battery to power up, run the chip and the memory and transmit and receive data.</a:t>
            </a:r>
          </a:p>
          <a:p>
            <a:pPr marL="171125" indent="-171125">
              <a:buFont typeface="Arial" panose="020B0604020202020204" pitchFamily="34" charset="0"/>
              <a:buChar char="•"/>
            </a:pPr>
            <a:r>
              <a:rPr lang="en-US" dirty="0"/>
              <a:t>Passive RFID tags do not have a battery and therefore rely entirely on the reader as their power source.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EDE26-1C4E-4B4A-A6A0-203FC68052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120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Retail</a:t>
            </a:r>
          </a:p>
          <a:p>
            <a:r>
              <a:rPr lang="en-US" dirty="0"/>
              <a:t>Manufacturing</a:t>
            </a:r>
          </a:p>
          <a:p>
            <a:r>
              <a:rPr lang="en-US" dirty="0"/>
              <a:t>Food &amp; Agriculture</a:t>
            </a:r>
          </a:p>
          <a:p>
            <a:r>
              <a:rPr lang="en-US" dirty="0"/>
              <a:t>DOD</a:t>
            </a:r>
          </a:p>
          <a:p>
            <a:r>
              <a:rPr lang="en-US" dirty="0"/>
              <a:t>Aerospace</a:t>
            </a:r>
          </a:p>
          <a:p>
            <a:r>
              <a:rPr lang="en-US" dirty="0"/>
              <a:t>Energy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EDE26-1C4E-4B4A-A6A0-203FC68052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89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391275" cy="3595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Dr. Bill Hardgrave is Dean of the School of Business at Auburn University and is also founder of the RFID Research Center at the U. of Arkansas</a:t>
            </a:r>
            <a:r>
              <a:rPr lang="en-US" b="1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58B6E-099C-4E9B-8593-D9BBA3EF94F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0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Charge Capture Difference</a:t>
            </a:r>
            <a:r>
              <a:rPr lang="en-US" baseline="0" dirty="0" smtClean="0"/>
              <a:t> with automation.  Total boots purchased/inventory on hand compared to billed product.  20.5%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4B89E-08BE-44F8-AC7E-E9BE0AAEB2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35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D1576-4A1D-4B8F-8D5B-AB26275F5AB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31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EDE26-1C4E-4B4A-A6A0-203FC68052F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26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EDE26-1C4E-4B4A-A6A0-203FC68052F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6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94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7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5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9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4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0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22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3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5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0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F4164-9CDE-4131-9492-01F756EE827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B91B2-3982-4B26-B0D1-CFBF51602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1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lfansler@deroya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lfansler@deroyal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7400" y="2130107"/>
            <a:ext cx="8077200" cy="1981200"/>
          </a:xfrm>
        </p:spPr>
        <p:txBody>
          <a:bodyPr>
            <a:noAutofit/>
          </a:bodyPr>
          <a:lstStyle/>
          <a:p>
            <a:r>
              <a:rPr lang="en-US" sz="3600" u="sng" dirty="0" smtClean="0"/>
              <a:t>Advancing with Technology</a:t>
            </a:r>
            <a:br>
              <a:rPr lang="en-US" sz="3600" u="sng" dirty="0" smtClean="0"/>
            </a:br>
            <a:r>
              <a:rPr lang="en-US" sz="3600" dirty="0" smtClean="0"/>
              <a:t>The Impact of RFiD</a:t>
            </a:r>
            <a:r>
              <a:rPr lang="en-US" sz="3600" u="sng" dirty="0" smtClean="0"/>
              <a:t>       </a:t>
            </a:r>
            <a:endParaRPr lang="en-US" sz="3600" u="sng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95600" y="4419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Lynn Fansler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DeRoyal Industries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Senior Director of Strategic Development</a:t>
            </a:r>
          </a:p>
          <a:p>
            <a:r>
              <a:rPr lang="en-US" dirty="0" smtClean="0">
                <a:solidFill>
                  <a:srgbClr val="0070C0"/>
                </a:solidFill>
                <a:hlinkClick r:id="rId2"/>
              </a:rPr>
              <a:t>lfansler@deroyal.com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Mobile# 423-416-7622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3" y="533402"/>
            <a:ext cx="6705599" cy="13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7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099" y="3059668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Automated Asset Tracking </a:t>
            </a: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nd Charge Capture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1" y="664032"/>
            <a:ext cx="30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Asset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Tracking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8543" y="664032"/>
            <a:ext cx="304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Charge Capture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"/>
            <a:ext cx="9144000" cy="685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52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3626" y="1684452"/>
            <a:ext cx="773469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71" y="5126656"/>
            <a:ext cx="1935270" cy="410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30" y="5126655"/>
            <a:ext cx="2200955" cy="410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89" y="4210796"/>
            <a:ext cx="1873229" cy="428620"/>
          </a:xfrm>
          <a:prstGeom prst="rect">
            <a:avLst/>
          </a:prstGeom>
        </p:spPr>
      </p:pic>
      <p:pic>
        <p:nvPicPr>
          <p:cNvPr id="8" name="AEE2DD95-0D5E-4880-817C-CEEF13E412B8" descr="D92E4077-9EC6-4064-9414-4FB2922EE9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05" y="1684455"/>
            <a:ext cx="3421620" cy="228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09" y="1262135"/>
            <a:ext cx="2291661" cy="3864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2970" t="11685" r="2200"/>
          <a:stretch/>
        </p:blipFill>
        <p:spPr>
          <a:xfrm>
            <a:off x="8193102" y="1422838"/>
            <a:ext cx="2295788" cy="358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88" y="958698"/>
            <a:ext cx="4091192" cy="5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56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B7C175-1459-427E-995F-CC2762F4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</a:t>
            </a:r>
            <a:r>
              <a:rPr lang="en-US" dirty="0" smtClean="0"/>
              <a:t>We </a:t>
            </a:r>
            <a:r>
              <a:rPr lang="en-US" dirty="0"/>
              <a:t>S</a:t>
            </a:r>
            <a:r>
              <a:rPr lang="en-US" dirty="0" smtClean="0"/>
              <a:t>ervice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9C576140-8183-4C8C-B1CE-A44DACF18B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248729"/>
              </p:ext>
            </p:extLst>
          </p:nvPr>
        </p:nvGraphicFramePr>
        <p:xfrm>
          <a:off x="2346722" y="2241948"/>
          <a:ext cx="7543800" cy="3017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3233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Challenges in Today’s Physician Office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/>
              <a:t>a Look at Charge Capture, Inventory Management and Key Performance Measures for DME and </a:t>
            </a:r>
            <a:r>
              <a:rPr lang="en-US" sz="2600" dirty="0"/>
              <a:t>Injectables.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38400"/>
            <a:ext cx="10972800" cy="41910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Fast Paced; High Volume</a:t>
            </a:r>
          </a:p>
          <a:p>
            <a:r>
              <a:rPr lang="en-US" sz="2600" dirty="0"/>
              <a:t>Minimal Charge Capture Measures</a:t>
            </a:r>
          </a:p>
          <a:p>
            <a:r>
              <a:rPr lang="en-US" sz="2600" dirty="0"/>
              <a:t>Difficult to Track Who Dispensed the Product</a:t>
            </a:r>
          </a:p>
          <a:p>
            <a:pPr lvl="1"/>
            <a:r>
              <a:rPr lang="en-US" sz="2200" dirty="0"/>
              <a:t>Was it used on a patient, employee, friend </a:t>
            </a:r>
          </a:p>
          <a:p>
            <a:r>
              <a:rPr lang="en-US" sz="2600" dirty="0"/>
              <a:t>Few Business Analytic Tools/Processes</a:t>
            </a:r>
          </a:p>
          <a:p>
            <a:r>
              <a:rPr lang="en-US" sz="2600" dirty="0"/>
              <a:t>Supply Surplus/Shortages </a:t>
            </a:r>
          </a:p>
          <a:p>
            <a:r>
              <a:rPr lang="en-US" sz="2600" dirty="0"/>
              <a:t>Manual Inventory Counts</a:t>
            </a:r>
          </a:p>
          <a:p>
            <a:r>
              <a:rPr lang="en-US" sz="2600" dirty="0"/>
              <a:t>Inefficient Reorder Process</a:t>
            </a:r>
          </a:p>
          <a:p>
            <a:r>
              <a:rPr lang="en-US" sz="2600" dirty="0"/>
              <a:t>HCPCS Code Accuracy</a:t>
            </a:r>
          </a:p>
          <a:p>
            <a:r>
              <a:rPr lang="en-US" sz="2600" dirty="0"/>
              <a:t>Employee Time</a:t>
            </a:r>
          </a:p>
          <a:p>
            <a:r>
              <a:rPr lang="en-US" sz="2600" dirty="0"/>
              <a:t>Cash Items</a:t>
            </a:r>
          </a:p>
          <a:p>
            <a:pPr marL="0" indent="0">
              <a:buNone/>
            </a:pPr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05" y="2574345"/>
            <a:ext cx="2386208" cy="2360131"/>
          </a:xfrm>
          <a:prstGeom prst="rect">
            <a:avLst/>
          </a:prstGeom>
        </p:spPr>
      </p:pic>
      <p:sp>
        <p:nvSpPr>
          <p:cNvPr id="4" name="Content Placeholder 9"/>
          <p:cNvSpPr txBox="1">
            <a:spLocks/>
          </p:cNvSpPr>
          <p:nvPr/>
        </p:nvSpPr>
        <p:spPr>
          <a:xfrm>
            <a:off x="2718847" y="2221779"/>
            <a:ext cx="4922600" cy="25018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defTabSz="34290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Real-time, secure inventory </a:t>
            </a:r>
          </a:p>
          <a:p>
            <a:pPr marL="214313" indent="-214313" defTabSz="34290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Digital chain of custody </a:t>
            </a:r>
          </a:p>
          <a:p>
            <a:pPr marL="214313" indent="-214313" defTabSz="34290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Automated reorder &amp; replenishment </a:t>
            </a:r>
          </a:p>
          <a:p>
            <a:pPr marL="214313" indent="-214313" defTabSz="34290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Accountability</a:t>
            </a:r>
          </a:p>
          <a:p>
            <a:pPr marL="214313" indent="-214313" defTabSz="34290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Expiration management</a:t>
            </a:r>
          </a:p>
          <a:p>
            <a:pPr marL="214313" indent="-214313" defTabSz="34290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Out of stock alerts</a:t>
            </a:r>
          </a:p>
          <a:p>
            <a:pPr marL="214313" indent="-214313" defTabSz="34290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Recommended par levels</a:t>
            </a:r>
          </a:p>
          <a:p>
            <a:pPr marL="214313" indent="-214313" defTabSz="34290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UDI Compliance</a:t>
            </a:r>
          </a:p>
          <a:p>
            <a:pPr marL="214313" indent="-214313" defTabSz="342900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Vaults can be configured in a current space with existing polymer shelving or as cabinets.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</a:endParaRPr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96" y="952481"/>
            <a:ext cx="4030970" cy="7520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9251" y="1685879"/>
            <a:ext cx="57118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libri" panose="020F0502020204030204" pitchFamily="34" charset="0"/>
              </a:rPr>
              <a:t>Secure Inventory Monitoring </a:t>
            </a:r>
          </a:p>
        </p:txBody>
      </p:sp>
    </p:spTree>
    <p:extLst>
      <p:ext uri="{BB962C8B-B14F-4D97-AF65-F5344CB8AC3E}">
        <p14:creationId xmlns:p14="http://schemas.microsoft.com/office/powerpoint/2010/main" val="73995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Continuum\Continuum Forum Powerpoint Presentation\Continuum Forum PPT_Page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96" y="3376971"/>
            <a:ext cx="2850507" cy="2019844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962400" y="286294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Accountability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2637" y="2852056"/>
            <a:ext cx="2338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Inventory</a:t>
            </a:r>
            <a:r>
              <a:rPr lang="en-US" dirty="0"/>
              <a:t> Tracking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544705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Links to Patient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9043" y="5447051"/>
            <a:ext cx="204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Paperless Process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3379097"/>
            <a:ext cx="3997047" cy="206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14445" r="17025" b="18283"/>
          <a:stretch/>
        </p:blipFill>
        <p:spPr>
          <a:xfrm>
            <a:off x="3962400" y="163225"/>
            <a:ext cx="5725886" cy="2656174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99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Continuum\Continuum Forum Powerpoint Presentation\Continuum Forum PPT_Page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1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29943" y="2117751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Face Sheet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3494317" y="793202"/>
            <a:ext cx="1377043" cy="48946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2542" t="16547" r="43470" b="6122"/>
          <a:stretch/>
        </p:blipFill>
        <p:spPr bwMode="auto">
          <a:xfrm>
            <a:off x="3274607" y="449427"/>
            <a:ext cx="3848735" cy="4923155"/>
          </a:xfrm>
          <a:prstGeom prst="rect">
            <a:avLst/>
          </a:prstGeom>
          <a:ln w="12700" cmpd="sng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1"/>
            <a:ext cx="4572000" cy="478383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3" y="1981203"/>
            <a:ext cx="4710737" cy="3565765"/>
          </a:xfrm>
          <a:prstGeom prst="rect">
            <a:avLst/>
          </a:prstGeom>
          <a:noFill/>
          <a:ln w="63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22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Capture Comparison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/>
              <a:t>Paper vs Continuum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2013 Paper</a:t>
            </a:r>
            <a:endParaRPr lang="en-US" dirty="0"/>
          </a:p>
          <a:p>
            <a:pPr lvl="1"/>
            <a:r>
              <a:rPr lang="en-US" dirty="0" smtClean="0"/>
              <a:t>766,917 (expense)</a:t>
            </a:r>
            <a:endParaRPr lang="en-US" dirty="0"/>
          </a:p>
          <a:p>
            <a:pPr lvl="1"/>
            <a:r>
              <a:rPr lang="en-US" dirty="0" smtClean="0"/>
              <a:t>2,097,149 (revenue)</a:t>
            </a:r>
          </a:p>
          <a:p>
            <a:pPr lvl="1"/>
            <a:r>
              <a:rPr lang="en-US" dirty="0" smtClean="0"/>
              <a:t>70% Charge Capture</a:t>
            </a:r>
          </a:p>
          <a:p>
            <a:pPr lvl="1"/>
            <a:r>
              <a:rPr lang="en-US" dirty="0" smtClean="0"/>
              <a:t>Loc 1: $914 overhead/doctor</a:t>
            </a:r>
          </a:p>
          <a:p>
            <a:pPr lvl="1"/>
            <a:r>
              <a:rPr lang="en-US" dirty="0" smtClean="0"/>
              <a:t>Loc 2: $2219 overhead/doctor</a:t>
            </a:r>
          </a:p>
          <a:p>
            <a:pPr marL="294894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2017 Continuum</a:t>
            </a:r>
            <a:endParaRPr lang="en-US" dirty="0"/>
          </a:p>
          <a:p>
            <a:pPr lvl="1"/>
            <a:r>
              <a:rPr lang="en-US" dirty="0"/>
              <a:t>705,453 (9 months)</a:t>
            </a:r>
          </a:p>
          <a:p>
            <a:pPr lvl="1"/>
            <a:r>
              <a:rPr lang="en-US" dirty="0"/>
              <a:t>1,776,629 (9 months)</a:t>
            </a:r>
          </a:p>
          <a:p>
            <a:pPr lvl="1"/>
            <a:r>
              <a:rPr lang="en-US" dirty="0"/>
              <a:t>90% Charge Capture</a:t>
            </a:r>
          </a:p>
          <a:p>
            <a:pPr lvl="1"/>
            <a:r>
              <a:rPr lang="en-US" dirty="0"/>
              <a:t>Loc 1: $400 overhead/doctor</a:t>
            </a:r>
          </a:p>
          <a:p>
            <a:pPr lvl="1"/>
            <a:r>
              <a:rPr lang="en-US" dirty="0"/>
              <a:t>Loc 2: $1019 overhead/doctor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24" y="3"/>
            <a:ext cx="9170076" cy="693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685802"/>
            <a:ext cx="5853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CONTINUUM CUSTOMER COMMENTS ON BILLING INJECTABLES.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68162" y="2057403"/>
            <a:ext cx="8229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PROBLEM A</a:t>
            </a:r>
            <a:r>
              <a:rPr lang="en-US" sz="2000" b="1" dirty="0"/>
              <a:t>:  Ortho Practice audited annual billed visco supplementations against purchased viscos/remaining inventory.  The results found over $200K in lost charges.</a:t>
            </a:r>
          </a:p>
          <a:p>
            <a:r>
              <a:rPr lang="en-US" sz="2000" b="1" u="sng" dirty="0">
                <a:solidFill>
                  <a:srgbClr val="0070C0"/>
                </a:solidFill>
              </a:rPr>
              <a:t>SOLUTION A</a:t>
            </a:r>
            <a:r>
              <a:rPr lang="en-US" sz="2000" b="1" dirty="0">
                <a:solidFill>
                  <a:srgbClr val="0070C0"/>
                </a:solidFill>
              </a:rPr>
              <a:t>:  Injectables were added to the Continuum Vault and only reordered when dispensed.  The billing staff uses system reports to reconcile proper claims processing.</a:t>
            </a:r>
          </a:p>
          <a:p>
            <a:endParaRPr lang="en-US" sz="2000" b="1" dirty="0">
              <a:solidFill>
                <a:srgbClr val="00B050"/>
              </a:solidFill>
            </a:endParaRPr>
          </a:p>
          <a:p>
            <a:r>
              <a:rPr lang="en-US" sz="2000" b="1" u="sng" dirty="0"/>
              <a:t>PROBLEM B</a:t>
            </a:r>
            <a:r>
              <a:rPr lang="en-US" sz="2000" b="1" dirty="0"/>
              <a:t>:  Ortho Practice was not properly charges for visco supplementations which resulted in lost revenue.</a:t>
            </a:r>
          </a:p>
          <a:p>
            <a:r>
              <a:rPr lang="en-US" sz="2000" b="1" u="sng" dirty="0">
                <a:solidFill>
                  <a:srgbClr val="0070C0"/>
                </a:solidFill>
              </a:rPr>
              <a:t>SOLUTION B</a:t>
            </a:r>
            <a:r>
              <a:rPr lang="en-US" sz="2000" b="1" dirty="0">
                <a:solidFill>
                  <a:srgbClr val="0070C0"/>
                </a:solidFill>
              </a:rPr>
              <a:t>:  Practice Administrator placed viscos in Continuum system to know the clinician who dispensed and accurately capture charges.  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"/>
            <a:ext cx="9170076" cy="693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55172"/>
            <a:ext cx="603777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27" y="2819400"/>
            <a:ext cx="835174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9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D4B817-DF3C-4777-A63E-A147E3B9B7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4600" y="2362203"/>
            <a:ext cx="7239000" cy="3763963"/>
          </a:xfrm>
        </p:spPr>
        <p:txBody>
          <a:bodyPr/>
          <a:lstStyle/>
          <a:p>
            <a:r>
              <a:rPr lang="en-US" altLang="en-US" sz="1800" dirty="0"/>
              <a:t>Industry Leader in Healthcare and Technology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Established 1973-Powell, Tennessee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Manufacturer of 25,000</a:t>
            </a:r>
            <a:r>
              <a:rPr lang="en-US" altLang="en-US" sz="1800" dirty="0"/>
              <a:t>+ </a:t>
            </a:r>
            <a:r>
              <a:rPr lang="en-US" altLang="en-US" sz="1800" dirty="0"/>
              <a:t>products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/>
              <a:t>Surgical/Acute Care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/>
              <a:t>Orthopedic, Patient Protection and Rehabilitation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dirty="0"/>
              <a:t>Wound Care</a:t>
            </a:r>
          </a:p>
          <a:p>
            <a:r>
              <a:rPr lang="en-US" altLang="en-US" sz="1800" dirty="0"/>
              <a:t>40 years in Healthcare Solutions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2,000 </a:t>
            </a:r>
            <a:r>
              <a:rPr lang="en-US" altLang="en-US" sz="1800" dirty="0"/>
              <a:t>employees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25 facilities in 5 states and 6 countries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Sales to 75 countries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Over 100 Patents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2" y="533400"/>
            <a:ext cx="441960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83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5963" y="2306695"/>
            <a:ext cx="4304292" cy="338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99% accurate usage and charge capture, &gt; 30% increase </a:t>
            </a:r>
          </a:p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Association of supplies and implants to specific patients </a:t>
            </a:r>
          </a:p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Doctor Performance Cards</a:t>
            </a:r>
          </a:p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Accurate case cost</a:t>
            </a:r>
          </a:p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Item expiration alert</a:t>
            </a:r>
          </a:p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Automated UDI documentation </a:t>
            </a:r>
          </a:p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Wasted item documentation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5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56" y="933904"/>
            <a:ext cx="3866286" cy="820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52" y="2623688"/>
            <a:ext cx="2155700" cy="2219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0830" y="1577690"/>
            <a:ext cx="57118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libri" panose="020F0502020204030204" pitchFamily="34" charset="0"/>
              </a:rPr>
              <a:t>Point of Use</a:t>
            </a:r>
          </a:p>
        </p:txBody>
      </p:sp>
    </p:spTree>
    <p:extLst>
      <p:ext uri="{BB962C8B-B14F-4D97-AF65-F5344CB8AC3E}">
        <p14:creationId xmlns:p14="http://schemas.microsoft.com/office/powerpoint/2010/main" val="2259883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26" y="946087"/>
            <a:ext cx="3159452" cy="722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3631" y="2224459"/>
            <a:ext cx="48104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“Real-time”, open inventory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Automated inventory management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Expiration management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UDI compliance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Automatically increases/decreases inventory as it is replenished or removed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Tracks returns and restocks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Recommends more accurate par levels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Link can be configured with existing polymer shelving or with Continuum® Mobile Carts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78" y="2678696"/>
            <a:ext cx="2057604" cy="2057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25121" y="1669013"/>
            <a:ext cx="57118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libri" panose="020F0502020204030204" pitchFamily="34" charset="0"/>
              </a:rPr>
              <a:t>Open Inventory Monitoring </a:t>
            </a:r>
          </a:p>
        </p:txBody>
      </p:sp>
    </p:spTree>
    <p:extLst>
      <p:ext uri="{BB962C8B-B14F-4D97-AF65-F5344CB8AC3E}">
        <p14:creationId xmlns:p14="http://schemas.microsoft.com/office/powerpoint/2010/main" val="3207233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Continuum\Continuum Forum Powerpoint Presentation\Continuum Forum PPT_Page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F470EF6-13B9-4803-8190-521C0E662546" descr="ADC4A9BB-C714-4C57-B9D1-D68B304369C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6150" r="16051" b="37708"/>
          <a:stretch/>
        </p:blipFill>
        <p:spPr bwMode="auto">
          <a:xfrm>
            <a:off x="3779668" y="3198579"/>
            <a:ext cx="2316335" cy="2475793"/>
          </a:xfrm>
          <a:prstGeom prst="rect">
            <a:avLst/>
          </a:prstGeom>
          <a:ln w="6350" cmpd="sng">
            <a:solidFill>
              <a:srgbClr val="000000"/>
            </a:solidFill>
            <a:miter lim="800000"/>
            <a:headEnd/>
            <a:tailEnd/>
          </a:ln>
          <a:effectLst>
            <a:glow>
              <a:schemeClr val="tx2"/>
            </a:glow>
            <a:outerShdw sx="1000" sy="1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16" y="3341548"/>
            <a:ext cx="3832243" cy="2189853"/>
          </a:xfrm>
          <a:prstGeom prst="rect">
            <a:avLst/>
          </a:prstGeom>
          <a:noFill/>
          <a:ln w="6350" cmpd="sng">
            <a:solidFill>
              <a:schemeClr val="tx1"/>
            </a:solidFill>
            <a:miter lim="800000"/>
            <a:headEnd/>
            <a:tailEnd/>
          </a:ln>
          <a:effectLst>
            <a:glow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78" y="391886"/>
            <a:ext cx="2507916" cy="257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09" y="381000"/>
            <a:ext cx="241675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6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Continuum\Continuum Forum Powerpoint Presentation\Continuum Forum PPT_Page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696200" y="249988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Real-Time Case Cost</a:t>
            </a:r>
            <a:endParaRPr lang="en-US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3"/>
            <a:ext cx="4411434" cy="33914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3"/>
            <a:ext cx="5057684" cy="2890105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ffectLst>
            <a:glow>
              <a:schemeClr val="tx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12" y="2499886"/>
            <a:ext cx="4196161" cy="321511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21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4718" y="533403"/>
            <a:ext cx="6414443" cy="52491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2F1137"/>
                </a:solidFill>
                <a:latin typeface="+mn-lt"/>
              </a:rPr>
              <a:t>Doctor Preference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2341348"/>
            <a:ext cx="7267074" cy="220922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A list of supplies that hospital staff thinks a surgeon may use on a procedure.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Guide for what supplies are pulled into a surgical case.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Often used as the foundation for patient charge sheet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Used for resource forecasting</a:t>
            </a:r>
          </a:p>
        </p:txBody>
      </p:sp>
    </p:spTree>
    <p:extLst>
      <p:ext uri="{BB962C8B-B14F-4D97-AF65-F5344CB8AC3E}">
        <p14:creationId xmlns:p14="http://schemas.microsoft.com/office/powerpoint/2010/main" val="2136668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8670"/>
            <a:ext cx="2942104" cy="220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Rectangle 2"/>
          <p:cNvSpPr/>
          <p:nvPr/>
        </p:nvSpPr>
        <p:spPr>
          <a:xfrm>
            <a:off x="2131220" y="2518673"/>
            <a:ext cx="38147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 average, 70% of items pulled for a case are returned to stock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0896" y="304800"/>
            <a:ext cx="649017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 b="1">
                <a:solidFill>
                  <a:srgbClr val="2F1137"/>
                </a:solidFill>
                <a:ea typeface="+mj-ea"/>
                <a:cs typeface="+mj-cs"/>
              </a:defRPr>
            </a:lvl1pPr>
          </a:lstStyle>
          <a:p>
            <a:r>
              <a:rPr lang="en-US" dirty="0"/>
              <a:t>Over Pulled Items Returned to Stock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1400" y="4974538"/>
            <a:ext cx="29542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Our distrust is very expensive. </a:t>
            </a:r>
          </a:p>
          <a:p>
            <a:pPr algn="ctr"/>
            <a:r>
              <a:rPr lang="en-US" sz="2000" dirty="0"/>
              <a:t>                       - Emerson</a:t>
            </a:r>
          </a:p>
        </p:txBody>
      </p:sp>
    </p:spTree>
    <p:extLst>
      <p:ext uri="{BB962C8B-B14F-4D97-AF65-F5344CB8AC3E}">
        <p14:creationId xmlns:p14="http://schemas.microsoft.com/office/powerpoint/2010/main" val="3572665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 r="27319" b="38606"/>
          <a:stretch/>
        </p:blipFill>
        <p:spPr bwMode="auto">
          <a:xfrm>
            <a:off x="2057401" y="1524000"/>
            <a:ext cx="8001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894077" y="2914650"/>
            <a:ext cx="6345177" cy="85725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2598656" y="641144"/>
            <a:ext cx="6579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2F1137"/>
                </a:solidFill>
                <a:ea typeface="+mj-ea"/>
                <a:cs typeface="+mj-cs"/>
              </a:rPr>
              <a:t>Analytics  </a:t>
            </a:r>
          </a:p>
        </p:txBody>
      </p:sp>
    </p:spTree>
    <p:extLst>
      <p:ext uri="{BB962C8B-B14F-4D97-AF65-F5344CB8AC3E}">
        <p14:creationId xmlns:p14="http://schemas.microsoft.com/office/powerpoint/2010/main" val="4110795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0354" y="1864370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012105467478 Lap 18x18 5pk $1.60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7971" y="1631724"/>
            <a:ext cx="10458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Received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981451" y="1995096"/>
            <a:ext cx="457200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Arrow 6"/>
          <p:cNvSpPr/>
          <p:nvPr/>
        </p:nvSpPr>
        <p:spPr>
          <a:xfrm>
            <a:off x="5775008" y="1969357"/>
            <a:ext cx="457200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4583911" y="1864371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012105467478 Lap 18x18 5pk</a:t>
            </a:r>
          </a:p>
          <a:p>
            <a:pPr algn="ctr"/>
            <a:r>
              <a:rPr lang="en-US" sz="900" dirty="0"/>
              <a:t>  $2.10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1530" y="1633535"/>
            <a:ext cx="1038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Stocked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7468" y="1864371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dirty="0"/>
              <a:t>012105467478 Lap 18x18 5pk</a:t>
            </a:r>
          </a:p>
          <a:p>
            <a:r>
              <a:rPr lang="en-US" sz="900" dirty="0"/>
              <a:t>        $2.60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7456" y="1644211"/>
            <a:ext cx="11644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Case Pick 76347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7568565" y="1969357"/>
            <a:ext cx="460058" cy="228600"/>
          </a:xfrm>
          <a:prstGeom prst="rightArrow">
            <a:avLst/>
          </a:prstGeom>
          <a:solidFill>
            <a:srgbClr val="23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8173884" y="1864371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dirty="0"/>
              <a:t>012105467478 Lap 18x18 5pk</a:t>
            </a:r>
          </a:p>
          <a:p>
            <a:r>
              <a:rPr lang="en-US" sz="900" dirty="0"/>
              <a:t>        $3.35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67216" y="1621564"/>
            <a:ext cx="10525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Returned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085146" y="2889456"/>
            <a:ext cx="457200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3688083" y="2785519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012105467478 Lap 18x18 5pk   $3.85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7123" y="2547520"/>
            <a:ext cx="11715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Case Pick 76521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2594" y="2785518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012105467478 Lap 18x18 5pk    $4.60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2594" y="2552186"/>
            <a:ext cx="10458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Returned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879657" y="2915331"/>
            <a:ext cx="457200" cy="228600"/>
          </a:xfrm>
          <a:prstGeom prst="rightArrow">
            <a:avLst/>
          </a:prstGeom>
          <a:solidFill>
            <a:srgbClr val="23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1" name="TextBox 20"/>
          <p:cNvSpPr txBox="1"/>
          <p:nvPr/>
        </p:nvSpPr>
        <p:spPr>
          <a:xfrm>
            <a:off x="7277105" y="2796437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012105467478 Lap 18x18 5pk $5.10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22335" y="2548951"/>
            <a:ext cx="11596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Case Pick 76542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97974" y="3753649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dirty="0"/>
              <a:t>012105467478                   Lap 18x18 5pk</a:t>
            </a:r>
          </a:p>
          <a:p>
            <a:r>
              <a:rPr lang="en-US" sz="900" dirty="0"/>
              <a:t>        $5.85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89397" y="3501001"/>
            <a:ext cx="10544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Returned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87721" y="3759700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dirty="0"/>
              <a:t>012105467478 Lap 18x18 5pk</a:t>
            </a:r>
          </a:p>
          <a:p>
            <a:r>
              <a:rPr lang="en-US" sz="900" dirty="0"/>
              <a:t>        $6.35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10089" y="3537576"/>
            <a:ext cx="12147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Case Pick 77254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3987166" y="3872421"/>
            <a:ext cx="457200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8" name="Right Arrow 27"/>
          <p:cNvSpPr/>
          <p:nvPr/>
        </p:nvSpPr>
        <p:spPr>
          <a:xfrm>
            <a:off x="6674168" y="2935134"/>
            <a:ext cx="457200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9" name="Right Arrow 28"/>
          <p:cNvSpPr/>
          <p:nvPr/>
        </p:nvSpPr>
        <p:spPr>
          <a:xfrm>
            <a:off x="8468676" y="2935134"/>
            <a:ext cx="457200" cy="228600"/>
          </a:xfrm>
          <a:prstGeom prst="rightArrow">
            <a:avLst/>
          </a:prstGeom>
          <a:solidFill>
            <a:srgbClr val="23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0" name="Right Arrow 29"/>
          <p:cNvSpPr/>
          <p:nvPr/>
        </p:nvSpPr>
        <p:spPr>
          <a:xfrm>
            <a:off x="5776913" y="3880738"/>
            <a:ext cx="457200" cy="228600"/>
          </a:xfrm>
          <a:prstGeom prst="rightArrow">
            <a:avLst/>
          </a:prstGeom>
          <a:solidFill>
            <a:srgbClr val="23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TextBox 30"/>
          <p:cNvSpPr txBox="1"/>
          <p:nvPr/>
        </p:nvSpPr>
        <p:spPr>
          <a:xfrm>
            <a:off x="6377468" y="3775751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dirty="0"/>
              <a:t>012105467478 Lap 18x18 5pk</a:t>
            </a:r>
          </a:p>
          <a:p>
            <a:r>
              <a:rPr lang="en-US" sz="900" dirty="0"/>
              <a:t>        $7.10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77467" y="3555833"/>
            <a:ext cx="10458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Returned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67216" y="3786669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dirty="0"/>
              <a:t>012105467478 Lap 18x18 5pk</a:t>
            </a:r>
          </a:p>
          <a:p>
            <a:r>
              <a:rPr lang="en-US" sz="900" dirty="0"/>
              <a:t>        $7.60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74582" y="3589437"/>
            <a:ext cx="10659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Case Pick 77310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7566660" y="3830869"/>
            <a:ext cx="457200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4018708" y="4726094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dirty="0"/>
              <a:t>012105467478 Lap 18x18 5pk</a:t>
            </a:r>
          </a:p>
          <a:p>
            <a:r>
              <a:rPr lang="en-US" sz="900" dirty="0"/>
              <a:t>        $8.35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99336" y="4488053"/>
            <a:ext cx="10544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Returned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28001" y="4732145"/>
            <a:ext cx="1045845" cy="50783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dirty="0"/>
              <a:t>012105467478 Lap 18x18 5pk</a:t>
            </a:r>
          </a:p>
          <a:p>
            <a:r>
              <a:rPr lang="en-US" sz="900" dirty="0"/>
              <a:t>        $8.85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40102" y="4484577"/>
            <a:ext cx="10897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Case Pick 77422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5267673" y="4807554"/>
            <a:ext cx="457200" cy="25817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1" name="Right Arrow 40"/>
          <p:cNvSpPr/>
          <p:nvPr/>
        </p:nvSpPr>
        <p:spPr>
          <a:xfrm>
            <a:off x="3358380" y="4826728"/>
            <a:ext cx="457200" cy="228600"/>
          </a:xfrm>
          <a:prstGeom prst="rightArrow">
            <a:avLst/>
          </a:prstGeom>
          <a:solidFill>
            <a:srgbClr val="23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4144" r="27855" b="9423"/>
          <a:stretch/>
        </p:blipFill>
        <p:spPr>
          <a:xfrm>
            <a:off x="7837290" y="4421883"/>
            <a:ext cx="598980" cy="1251350"/>
          </a:xfrm>
          <a:prstGeom prst="rect">
            <a:avLst/>
          </a:prstGeom>
        </p:spPr>
      </p:pic>
      <p:sp>
        <p:nvSpPr>
          <p:cNvPr id="43" name="Right Arrow 42"/>
          <p:cNvSpPr/>
          <p:nvPr/>
        </p:nvSpPr>
        <p:spPr>
          <a:xfrm>
            <a:off x="7176966" y="4807554"/>
            <a:ext cx="457200" cy="228600"/>
          </a:xfrm>
          <a:prstGeom prst="rightArrow">
            <a:avLst/>
          </a:prstGeom>
          <a:solidFill>
            <a:srgbClr val="23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8769040" y="4562336"/>
            <a:ext cx="994621" cy="947636"/>
            <a:chOff x="7448550" y="5202978"/>
            <a:chExt cx="1619250" cy="1476582"/>
          </a:xfrm>
        </p:grpSpPr>
        <p:sp>
          <p:nvSpPr>
            <p:cNvPr id="45" name="Rounded Rectangle 44"/>
            <p:cNvSpPr/>
            <p:nvPr/>
          </p:nvSpPr>
          <p:spPr>
            <a:xfrm>
              <a:off x="7448550" y="5202978"/>
              <a:ext cx="1619250" cy="14765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7791451" y="6028482"/>
              <a:ext cx="1051559" cy="503944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Clerical</a:t>
              </a:r>
            </a:p>
          </p:txBody>
        </p:sp>
        <p:sp>
          <p:nvSpPr>
            <p:cNvPr id="47" name="Right Arrow 46"/>
            <p:cNvSpPr/>
            <p:nvPr/>
          </p:nvSpPr>
          <p:spPr>
            <a:xfrm>
              <a:off x="7749540" y="5388647"/>
              <a:ext cx="1051560" cy="503944"/>
            </a:xfrm>
            <a:prstGeom prst="rightArrow">
              <a:avLst/>
            </a:prstGeom>
            <a:solidFill>
              <a:srgbClr val="235B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Clinical</a:t>
              </a:r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>
          <a:xfrm>
            <a:off x="2896622" y="782868"/>
            <a:ext cx="394335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933962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9514" y="2380969"/>
            <a:ext cx="3776498" cy="2576447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Door Openings: 1 every 1.5 minutes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Total open door time during case in minutes: 10.75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Percentage of supply related openings: 30%</a:t>
            </a:r>
          </a:p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61" y="2380965"/>
            <a:ext cx="1779740" cy="266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3" y="533403"/>
            <a:ext cx="6304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2F1137"/>
                </a:solidFill>
                <a:ea typeface="+mj-ea"/>
                <a:cs typeface="+mj-cs"/>
              </a:rPr>
              <a:t>Orthopedic Case Traffic Study</a:t>
            </a:r>
          </a:p>
        </p:txBody>
      </p:sp>
    </p:spTree>
    <p:extLst>
      <p:ext uri="{BB962C8B-B14F-4D97-AF65-F5344CB8AC3E}">
        <p14:creationId xmlns:p14="http://schemas.microsoft.com/office/powerpoint/2010/main" val="2971674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1125" y="2163538"/>
            <a:ext cx="5162407" cy="2952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rgbClr val="000000"/>
                </a:solidFill>
              </a:rPr>
              <a:t>Issues</a:t>
            </a:r>
          </a:p>
          <a:p>
            <a:r>
              <a:rPr lang="en-US" sz="2100" dirty="0">
                <a:solidFill>
                  <a:srgbClr val="000000"/>
                </a:solidFill>
              </a:rPr>
              <a:t>Increased risk of Surgical Site Infection</a:t>
            </a:r>
          </a:p>
          <a:p>
            <a:r>
              <a:rPr lang="en-US" sz="2100" dirty="0">
                <a:solidFill>
                  <a:srgbClr val="000000"/>
                </a:solidFill>
              </a:rPr>
              <a:t>Contributing factor to surgical mistakes</a:t>
            </a:r>
          </a:p>
          <a:p>
            <a:pPr marL="0" indent="0">
              <a:buNone/>
            </a:pPr>
            <a:r>
              <a:rPr lang="en-US" sz="2100" b="1" dirty="0">
                <a:solidFill>
                  <a:srgbClr val="000000"/>
                </a:solidFill>
              </a:rPr>
              <a:t>Studies:</a:t>
            </a:r>
          </a:p>
          <a:p>
            <a:r>
              <a:rPr lang="en-US" sz="2100" dirty="0">
                <a:solidFill>
                  <a:srgbClr val="000000"/>
                </a:solidFill>
              </a:rPr>
              <a:t>AORN</a:t>
            </a:r>
          </a:p>
          <a:p>
            <a:r>
              <a:rPr lang="en-US" sz="2100" dirty="0">
                <a:solidFill>
                  <a:srgbClr val="000000"/>
                </a:solidFill>
              </a:rPr>
              <a:t>University of Michigan</a:t>
            </a:r>
          </a:p>
          <a:p>
            <a:r>
              <a:rPr lang="en-US" sz="2100" dirty="0">
                <a:solidFill>
                  <a:srgbClr val="000000"/>
                </a:solidFill>
              </a:rPr>
              <a:t>Leeds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55" y="3335858"/>
            <a:ext cx="3211361" cy="190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1537" y="1635146"/>
            <a:ext cx="6448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2F1137"/>
                </a:solidFill>
                <a:ea typeface="+mj-ea"/>
                <a:cs typeface="+mj-cs"/>
              </a:rPr>
              <a:t>OR Traffic and Patient Safety</a:t>
            </a:r>
          </a:p>
        </p:txBody>
      </p:sp>
    </p:spTree>
    <p:extLst>
      <p:ext uri="{BB962C8B-B14F-4D97-AF65-F5344CB8AC3E}">
        <p14:creationId xmlns:p14="http://schemas.microsoft.com/office/powerpoint/2010/main" val="428413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6967"/>
            <a:ext cx="9143999" cy="685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8918" y="1905000"/>
            <a:ext cx="2057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Increase Revenue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6317" y="1905000"/>
            <a:ext cx="2057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Decrease Costs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5117" y="1909112"/>
            <a:ext cx="2057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Vendor Neutral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0117" y="1909112"/>
            <a:ext cx="2057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Paperless Process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4871" y="3444670"/>
            <a:ext cx="25254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/>
                </a:solidFill>
              </a:rPr>
              <a:t>Vault</a:t>
            </a:r>
          </a:p>
          <a:p>
            <a:r>
              <a:rPr lang="en-US" sz="5400" b="1" dirty="0">
                <a:solidFill>
                  <a:schemeClr val="tx2"/>
                </a:solidFill>
              </a:rPr>
              <a:t>Safe</a:t>
            </a:r>
          </a:p>
          <a:p>
            <a:r>
              <a:rPr lang="en-US" sz="5400" b="1" dirty="0">
                <a:solidFill>
                  <a:schemeClr val="tx2"/>
                </a:solidFill>
              </a:rPr>
              <a:t>Link</a:t>
            </a:r>
          </a:p>
          <a:p>
            <a:r>
              <a:rPr lang="en-US" sz="5400" b="1" dirty="0">
                <a:solidFill>
                  <a:schemeClr val="tx2"/>
                </a:solidFill>
              </a:rPr>
              <a:t>Tablet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909115"/>
            <a:ext cx="1796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Increase Revenue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1914678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DecreaseCosts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3713" y="1954109"/>
            <a:ext cx="1796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Vendor Neutral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8203" y="1954109"/>
            <a:ext cx="1926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</a:t>
            </a:r>
          </a:p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Analytics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0" y="1976605"/>
            <a:ext cx="0" cy="11553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72200" y="1953382"/>
            <a:ext cx="0" cy="11553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05800" y="1954109"/>
            <a:ext cx="0" cy="11553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9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8C072C-E295-4D5C-A46A-D994257BC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377" y="1065079"/>
            <a:ext cx="7543800" cy="1088068"/>
          </a:xfrm>
        </p:spPr>
        <p:txBody>
          <a:bodyPr/>
          <a:lstStyle/>
          <a:p>
            <a:r>
              <a:rPr lang="en-US" dirty="0"/>
              <a:t>ROI </a:t>
            </a:r>
            <a:r>
              <a:rPr lang="en-US" dirty="0" smtClean="0"/>
              <a:t>Estimates</a:t>
            </a:r>
            <a:endParaRPr lang="en-US" dirty="0"/>
          </a:p>
        </p:txBody>
      </p:sp>
      <p:sp>
        <p:nvSpPr>
          <p:cNvPr id="5" name="Arrow: Down 4">
            <a:extLst>
              <a:ext uri="{FF2B5EF4-FFF2-40B4-BE49-F238E27FC236}">
                <a16:creationId xmlns="" xmlns:a16="http://schemas.microsoft.com/office/drawing/2014/main" id="{4D1BB42A-3BFD-40A8-8092-7892DA0793AB}"/>
              </a:ext>
            </a:extLst>
          </p:cNvPr>
          <p:cNvSpPr/>
          <p:nvPr/>
        </p:nvSpPr>
        <p:spPr>
          <a:xfrm>
            <a:off x="2395417" y="3272457"/>
            <a:ext cx="385174" cy="451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" name="Arrow: Down 6">
            <a:extLst>
              <a:ext uri="{FF2B5EF4-FFF2-40B4-BE49-F238E27FC236}">
                <a16:creationId xmlns="" xmlns:a16="http://schemas.microsoft.com/office/drawing/2014/main" id="{EFA00829-DC0A-4791-9B27-A5CD559BD848}"/>
              </a:ext>
            </a:extLst>
          </p:cNvPr>
          <p:cNvSpPr/>
          <p:nvPr/>
        </p:nvSpPr>
        <p:spPr>
          <a:xfrm>
            <a:off x="2388591" y="4147277"/>
            <a:ext cx="385174" cy="451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EBAC49C-227F-4D2C-AAD3-34750E546D47}"/>
              </a:ext>
            </a:extLst>
          </p:cNvPr>
          <p:cNvSpPr txBox="1"/>
          <p:nvPr/>
        </p:nvSpPr>
        <p:spPr>
          <a:xfrm>
            <a:off x="2864505" y="3172780"/>
            <a:ext cx="31471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30% - </a:t>
            </a:r>
            <a:r>
              <a:rPr lang="en-US" b="1" dirty="0"/>
              <a:t>Reduce Inventory (consigned &amp; owned)</a:t>
            </a:r>
            <a:endParaRPr lang="en-US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B483057-BBAB-4E01-8786-F260E7DA5217}"/>
              </a:ext>
            </a:extLst>
          </p:cNvPr>
          <p:cNvSpPr txBox="1"/>
          <p:nvPr/>
        </p:nvSpPr>
        <p:spPr>
          <a:xfrm>
            <a:off x="2864503" y="4085284"/>
            <a:ext cx="320482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99% - </a:t>
            </a:r>
            <a:r>
              <a:rPr lang="en-US" b="1" dirty="0"/>
              <a:t>Outdated Product</a:t>
            </a:r>
          </a:p>
          <a:p>
            <a:endParaRPr lang="en-US" sz="1200" b="1" dirty="0"/>
          </a:p>
        </p:txBody>
      </p:sp>
      <p:sp>
        <p:nvSpPr>
          <p:cNvPr id="13" name="Arrow: Down 12">
            <a:extLst>
              <a:ext uri="{FF2B5EF4-FFF2-40B4-BE49-F238E27FC236}">
                <a16:creationId xmlns="" xmlns:a16="http://schemas.microsoft.com/office/drawing/2014/main" id="{D5565480-C82C-4A25-A0CF-5D02A8BC4A97}"/>
              </a:ext>
            </a:extLst>
          </p:cNvPr>
          <p:cNvSpPr/>
          <p:nvPr/>
        </p:nvSpPr>
        <p:spPr>
          <a:xfrm rot="10800000">
            <a:off x="2395417" y="2484342"/>
            <a:ext cx="385174" cy="451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C9F5A8D-B4D7-436F-87F5-480FC5A162CB}"/>
              </a:ext>
            </a:extLst>
          </p:cNvPr>
          <p:cNvSpPr txBox="1"/>
          <p:nvPr/>
        </p:nvSpPr>
        <p:spPr>
          <a:xfrm>
            <a:off x="2800950" y="2369929"/>
            <a:ext cx="2884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10% - </a:t>
            </a:r>
            <a:r>
              <a:rPr lang="en-US" b="1" dirty="0"/>
              <a:t>Charge Capture</a:t>
            </a:r>
            <a:endParaRPr lang="en-US" sz="1200" b="1" dirty="0"/>
          </a:p>
        </p:txBody>
      </p:sp>
      <p:sp>
        <p:nvSpPr>
          <p:cNvPr id="16" name="Arrow: Down 15">
            <a:extLst>
              <a:ext uri="{FF2B5EF4-FFF2-40B4-BE49-F238E27FC236}">
                <a16:creationId xmlns="" xmlns:a16="http://schemas.microsoft.com/office/drawing/2014/main" id="{CA719E05-F847-4BBF-871C-44D89295AA0F}"/>
              </a:ext>
            </a:extLst>
          </p:cNvPr>
          <p:cNvSpPr/>
          <p:nvPr/>
        </p:nvSpPr>
        <p:spPr>
          <a:xfrm>
            <a:off x="2395417" y="4865921"/>
            <a:ext cx="385174" cy="451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BE9EBDB-FB93-4A01-A9FB-A203C476ECBF}"/>
              </a:ext>
            </a:extLst>
          </p:cNvPr>
          <p:cNvSpPr txBox="1"/>
          <p:nvPr/>
        </p:nvSpPr>
        <p:spPr>
          <a:xfrm>
            <a:off x="2780588" y="4821060"/>
            <a:ext cx="3672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1% - </a:t>
            </a:r>
            <a:r>
              <a:rPr lang="en-US" b="1" dirty="0"/>
              <a:t>Reduce Cost per Procedure</a:t>
            </a:r>
            <a:endParaRPr lang="en-US" sz="1200" b="1" dirty="0"/>
          </a:p>
        </p:txBody>
      </p:sp>
      <p:sp>
        <p:nvSpPr>
          <p:cNvPr id="15" name="Arrow: Down 14">
            <a:extLst>
              <a:ext uri="{FF2B5EF4-FFF2-40B4-BE49-F238E27FC236}">
                <a16:creationId xmlns="" xmlns:a16="http://schemas.microsoft.com/office/drawing/2014/main" id="{93D0F440-4274-4B91-878A-07E5AD2A3AE7}"/>
              </a:ext>
            </a:extLst>
          </p:cNvPr>
          <p:cNvSpPr/>
          <p:nvPr/>
        </p:nvSpPr>
        <p:spPr>
          <a:xfrm>
            <a:off x="6615938" y="3279764"/>
            <a:ext cx="385174" cy="451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Arrow: Down 16">
            <a:extLst>
              <a:ext uri="{FF2B5EF4-FFF2-40B4-BE49-F238E27FC236}">
                <a16:creationId xmlns="" xmlns:a16="http://schemas.microsoft.com/office/drawing/2014/main" id="{8151E825-56AC-43C3-A25F-9AD7159299B1}"/>
              </a:ext>
            </a:extLst>
          </p:cNvPr>
          <p:cNvSpPr/>
          <p:nvPr/>
        </p:nvSpPr>
        <p:spPr>
          <a:xfrm>
            <a:off x="6610722" y="4147278"/>
            <a:ext cx="385174" cy="451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Arrow: Down 17">
            <a:extLst>
              <a:ext uri="{FF2B5EF4-FFF2-40B4-BE49-F238E27FC236}">
                <a16:creationId xmlns="" xmlns:a16="http://schemas.microsoft.com/office/drawing/2014/main" id="{771E09E8-BBC0-4978-A0EE-A98CECDDABD3}"/>
              </a:ext>
            </a:extLst>
          </p:cNvPr>
          <p:cNvSpPr/>
          <p:nvPr/>
        </p:nvSpPr>
        <p:spPr>
          <a:xfrm>
            <a:off x="6610721" y="4865921"/>
            <a:ext cx="385174" cy="451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Arrow: Down 18">
            <a:extLst>
              <a:ext uri="{FF2B5EF4-FFF2-40B4-BE49-F238E27FC236}">
                <a16:creationId xmlns="" xmlns:a16="http://schemas.microsoft.com/office/drawing/2014/main" id="{48E95047-6BB5-48BF-A307-E1C691A97C56}"/>
              </a:ext>
            </a:extLst>
          </p:cNvPr>
          <p:cNvSpPr/>
          <p:nvPr/>
        </p:nvSpPr>
        <p:spPr>
          <a:xfrm>
            <a:off x="6615938" y="2484342"/>
            <a:ext cx="385174" cy="451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4004DA3-E9D6-47AE-A3E8-AD55A7D5C281}"/>
              </a:ext>
            </a:extLst>
          </p:cNvPr>
          <p:cNvSpPr txBox="1"/>
          <p:nvPr/>
        </p:nvSpPr>
        <p:spPr>
          <a:xfrm>
            <a:off x="7005293" y="4113173"/>
            <a:ext cx="9958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80%</a:t>
            </a:r>
            <a:endParaRPr lang="en-US" sz="1200" b="1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B8C829BE-AFEB-4ADA-9EF7-14BE4A937886}"/>
              </a:ext>
            </a:extLst>
          </p:cNvPr>
          <p:cNvSpPr txBox="1">
            <a:spLocks/>
          </p:cNvSpPr>
          <p:nvPr/>
        </p:nvSpPr>
        <p:spPr>
          <a:xfrm>
            <a:off x="7882115" y="4796209"/>
            <a:ext cx="2483283" cy="791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Decrease time spent – charge audit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E6EEC35-D4A7-4B83-9C1B-AA043B2BCCCC}"/>
              </a:ext>
            </a:extLst>
          </p:cNvPr>
          <p:cNvSpPr txBox="1"/>
          <p:nvPr/>
        </p:nvSpPr>
        <p:spPr>
          <a:xfrm>
            <a:off x="7000596" y="2451076"/>
            <a:ext cx="9958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80%</a:t>
            </a:r>
            <a:endParaRPr lang="en-US" sz="1200" b="1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1FA1DF88-9047-4A74-B6B3-E27BA2944031}"/>
              </a:ext>
            </a:extLst>
          </p:cNvPr>
          <p:cNvSpPr txBox="1">
            <a:spLocks/>
          </p:cNvSpPr>
          <p:nvPr/>
        </p:nvSpPr>
        <p:spPr>
          <a:xfrm>
            <a:off x="7851463" y="2403197"/>
            <a:ext cx="2918565" cy="4455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Decrease time spent – inventory mgmt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B770F7CC-47A3-477D-B19E-845138906F1D}"/>
              </a:ext>
            </a:extLst>
          </p:cNvPr>
          <p:cNvSpPr txBox="1">
            <a:spLocks/>
          </p:cNvSpPr>
          <p:nvPr/>
        </p:nvSpPr>
        <p:spPr>
          <a:xfrm>
            <a:off x="7966194" y="3279767"/>
            <a:ext cx="2307921" cy="7346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Decrease time spent – nursing documentation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BA0F6A7-BFC3-4549-842D-C56A3C948198}"/>
              </a:ext>
            </a:extLst>
          </p:cNvPr>
          <p:cNvSpPr txBox="1"/>
          <p:nvPr/>
        </p:nvSpPr>
        <p:spPr>
          <a:xfrm>
            <a:off x="7005293" y="4796209"/>
            <a:ext cx="9958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80%</a:t>
            </a:r>
            <a:endParaRPr lang="en-US" sz="1200" b="1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01F7F14-2A75-4921-A133-25C6A47C6FE5}"/>
              </a:ext>
            </a:extLst>
          </p:cNvPr>
          <p:cNvSpPr txBox="1"/>
          <p:nvPr/>
        </p:nvSpPr>
        <p:spPr>
          <a:xfrm>
            <a:off x="7005291" y="3320234"/>
            <a:ext cx="9958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6 mins</a:t>
            </a:r>
            <a:endParaRPr lang="en-US" sz="1200" b="1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="" xmlns:a16="http://schemas.microsoft.com/office/drawing/2014/main" id="{DD571C66-CBE5-4CC5-9990-D5022D30DAF8}"/>
              </a:ext>
            </a:extLst>
          </p:cNvPr>
          <p:cNvSpPr txBox="1">
            <a:spLocks/>
          </p:cNvSpPr>
          <p:nvPr/>
        </p:nvSpPr>
        <p:spPr>
          <a:xfrm>
            <a:off x="7996415" y="4110850"/>
            <a:ext cx="2368983" cy="4870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Decrease time spent – recall management</a:t>
            </a:r>
          </a:p>
        </p:txBody>
      </p:sp>
    </p:spTree>
    <p:extLst>
      <p:ext uri="{BB962C8B-B14F-4D97-AF65-F5344CB8AC3E}">
        <p14:creationId xmlns:p14="http://schemas.microsoft.com/office/powerpoint/2010/main" val="3635305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011" y="1438005"/>
            <a:ext cx="6172200" cy="8572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2F1137"/>
                </a:solidFill>
                <a:latin typeface="+mn-lt"/>
              </a:rPr>
              <a:t>The Little Tag That Could…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44526" y="2373840"/>
            <a:ext cx="6172200" cy="18195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More focus on the patient</a:t>
            </a:r>
          </a:p>
          <a:p>
            <a:r>
              <a:rPr lang="en-US" sz="2400" dirty="0"/>
              <a:t>Knowing where items are when needed</a:t>
            </a:r>
          </a:p>
          <a:p>
            <a:r>
              <a:rPr lang="en-US" sz="2400" dirty="0"/>
              <a:t>Eliminating manual </a:t>
            </a:r>
            <a:r>
              <a:rPr lang="en-US" sz="2400" dirty="0" smtClean="0"/>
              <a:t>tasks</a:t>
            </a:r>
            <a:endParaRPr lang="en-US" sz="2400" dirty="0"/>
          </a:p>
          <a:p>
            <a:r>
              <a:rPr lang="en-US" sz="2400" dirty="0"/>
              <a:t>Automating manual processes</a:t>
            </a:r>
          </a:p>
        </p:txBody>
      </p:sp>
    </p:spTree>
    <p:extLst>
      <p:ext uri="{BB962C8B-B14F-4D97-AF65-F5344CB8AC3E}">
        <p14:creationId xmlns:p14="http://schemas.microsoft.com/office/powerpoint/2010/main" val="2427291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4884248"/>
            <a:ext cx="2743200" cy="1973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7924800" cy="1430186"/>
          </a:xfrm>
        </p:spPr>
        <p:txBody>
          <a:bodyPr/>
          <a:lstStyle/>
          <a:p>
            <a:r>
              <a:rPr lang="en-US" dirty="0"/>
              <a:t>Business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Reports</a:t>
            </a:r>
          </a:p>
          <a:p>
            <a:pPr lvl="1"/>
            <a:r>
              <a:rPr lang="en-US" dirty="0"/>
              <a:t>Web based system</a:t>
            </a:r>
          </a:p>
          <a:p>
            <a:pPr lvl="1"/>
            <a:r>
              <a:rPr lang="en-US" dirty="0"/>
              <a:t>User friendly formats</a:t>
            </a:r>
          </a:p>
          <a:p>
            <a:pPr lvl="2"/>
            <a:r>
              <a:rPr lang="en-US" dirty="0"/>
              <a:t>Columns are sortable </a:t>
            </a:r>
          </a:p>
          <a:p>
            <a:pPr lvl="2"/>
            <a:r>
              <a:rPr lang="en-US" dirty="0"/>
              <a:t>Search features</a:t>
            </a:r>
          </a:p>
          <a:p>
            <a:pPr lvl="2"/>
            <a:r>
              <a:rPr lang="en-US" dirty="0"/>
              <a:t>Exported to Excel </a:t>
            </a:r>
          </a:p>
          <a:p>
            <a:r>
              <a:rPr lang="en-US" dirty="0" smtClean="0"/>
              <a:t>Analytics</a:t>
            </a:r>
          </a:p>
          <a:p>
            <a:pPr lvl="1"/>
            <a:r>
              <a:rPr lang="en-US" dirty="0" smtClean="0"/>
              <a:t>Fully Integrated System-Documentation and Performance Tools</a:t>
            </a:r>
            <a:endParaRPr lang="en-US" dirty="0"/>
          </a:p>
          <a:p>
            <a:pPr lvl="1"/>
            <a:r>
              <a:rPr lang="en-US" dirty="0"/>
              <a:t>Clinician accountability</a:t>
            </a:r>
          </a:p>
          <a:p>
            <a:pPr lvl="2"/>
            <a:r>
              <a:rPr lang="en-US" dirty="0"/>
              <a:t>Clinician-product-patient</a:t>
            </a:r>
          </a:p>
          <a:p>
            <a:pPr lvl="1"/>
            <a:r>
              <a:rPr lang="en-US" dirty="0"/>
              <a:t>Prescriber Usage</a:t>
            </a:r>
          </a:p>
          <a:p>
            <a:pPr lvl="1"/>
            <a:r>
              <a:rPr lang="en-US" dirty="0"/>
              <a:t>Product Usage </a:t>
            </a:r>
          </a:p>
          <a:p>
            <a:pPr lvl="1"/>
            <a:r>
              <a:rPr lang="en-US" dirty="0"/>
              <a:t>Lost Charge Reports</a:t>
            </a:r>
          </a:p>
          <a:p>
            <a:pPr lvl="1"/>
            <a:r>
              <a:rPr lang="en-US" dirty="0"/>
              <a:t>Expired Items</a:t>
            </a:r>
          </a:p>
          <a:p>
            <a:pPr lvl="1"/>
            <a:r>
              <a:rPr lang="en-US" dirty="0"/>
              <a:t>Real time inventory for managing multiple locations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68481"/>
            <a:ext cx="2057400" cy="7795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133600" y="1068982"/>
            <a:ext cx="7823372" cy="35429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9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7400" y="2130107"/>
            <a:ext cx="8077200" cy="1981200"/>
          </a:xfrm>
        </p:spPr>
        <p:txBody>
          <a:bodyPr>
            <a:noAutofit/>
          </a:bodyPr>
          <a:lstStyle/>
          <a:p>
            <a:r>
              <a:rPr lang="en-US" sz="3600" u="sng" dirty="0" smtClean="0"/>
              <a:t>Advancing with Technology</a:t>
            </a:r>
            <a:br>
              <a:rPr lang="en-US" sz="3600" u="sng" dirty="0" smtClean="0"/>
            </a:br>
            <a:r>
              <a:rPr lang="en-US" sz="3600" dirty="0" smtClean="0"/>
              <a:t>The Impact of RFiD</a:t>
            </a:r>
            <a:r>
              <a:rPr lang="en-US" sz="3600" u="sng" dirty="0" smtClean="0"/>
              <a:t>       </a:t>
            </a:r>
            <a:endParaRPr lang="en-US" sz="3600" u="sng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95600" y="4419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Lynn Fansler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DeRoyal Industries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Senior Director of Strategic Development</a:t>
            </a:r>
          </a:p>
          <a:p>
            <a:r>
              <a:rPr lang="en-US" dirty="0" smtClean="0">
                <a:solidFill>
                  <a:srgbClr val="0070C0"/>
                </a:solidFill>
                <a:hlinkClick r:id="rId2"/>
              </a:rPr>
              <a:t>lfansler@deroyal.com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Mobile# 423-416-7622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3" y="533402"/>
            <a:ext cx="6705599" cy="13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0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963" y="1075811"/>
            <a:ext cx="6858000" cy="52491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RFID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269797"/>
            <a:ext cx="7696200" cy="2538483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b="1" dirty="0">
                <a:solidFill>
                  <a:schemeClr val="accent1"/>
                </a:solidFill>
              </a:rPr>
              <a:t>R</a:t>
            </a:r>
            <a:r>
              <a:rPr lang="en-US" dirty="0" smtClean="0">
                <a:solidFill>
                  <a:srgbClr val="002060"/>
                </a:solidFill>
              </a:rPr>
              <a:t>adio </a:t>
            </a:r>
            <a:r>
              <a:rPr lang="en-US" b="1" dirty="0">
                <a:solidFill>
                  <a:schemeClr val="accent1"/>
                </a:solidFill>
              </a:rPr>
              <a:t>F</a:t>
            </a:r>
            <a:r>
              <a:rPr lang="en-US" dirty="0" smtClean="0">
                <a:solidFill>
                  <a:srgbClr val="002060"/>
                </a:solidFill>
              </a:rPr>
              <a:t>requency </a:t>
            </a:r>
            <a:r>
              <a:rPr lang="en-US" b="1" dirty="0">
                <a:solidFill>
                  <a:schemeClr val="accent1"/>
                </a:solidFill>
              </a:rPr>
              <a:t>Id</a:t>
            </a:r>
            <a:r>
              <a:rPr lang="en-US" dirty="0">
                <a:solidFill>
                  <a:srgbClr val="002060"/>
                </a:solidFill>
              </a:rPr>
              <a:t>entification - is the use of a  wireless system to transmit data from tags on items to a receiver for the purpose of identifying and tracking through the supply chain.</a:t>
            </a:r>
          </a:p>
          <a:p>
            <a:pPr marL="0" indent="0">
              <a:buNone/>
            </a:pPr>
            <a:endParaRPr lang="en-US" sz="2400" dirty="0">
              <a:solidFill>
                <a:srgbClr val="002856"/>
              </a:solidFill>
              <a:latin typeface="HelveticaNeueLT Std ExtBlk Cn" panose="020B080604050205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6326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3"/>
            <a:ext cx="8686800" cy="1245359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r>
              <a:rPr lang="en-US" sz="4000" dirty="0"/>
              <a:t>RFiD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837396" y="1809725"/>
            <a:ext cx="4411756" cy="246958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Basic Components</a:t>
            </a:r>
          </a:p>
          <a:p>
            <a:r>
              <a:rPr lang="en-US" sz="2400" dirty="0"/>
              <a:t>Reader</a:t>
            </a:r>
          </a:p>
          <a:p>
            <a:r>
              <a:rPr lang="en-US" sz="2400" dirty="0"/>
              <a:t>Antenna</a:t>
            </a:r>
          </a:p>
          <a:p>
            <a:r>
              <a:rPr lang="en-US" sz="2400" dirty="0"/>
              <a:t>Tag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318" y="4891032"/>
            <a:ext cx="1041433" cy="450271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H="1">
            <a:off x="6465074" y="5286614"/>
            <a:ext cx="1160469" cy="179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6465070" y="4923466"/>
            <a:ext cx="1160470" cy="110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97" y="4402700"/>
            <a:ext cx="1303241" cy="112184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6380513" y="4969985"/>
            <a:ext cx="1245029" cy="300649"/>
            <a:chOff x="5423664" y="5124207"/>
            <a:chExt cx="1660038" cy="422176"/>
          </a:xfrm>
        </p:grpSpPr>
        <p:pic>
          <p:nvPicPr>
            <p:cNvPr id="56" name="Picture 55" descr="All waves have amplitude, wavelength, and frequency.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5" t="65640" r="26566" b="-2392"/>
            <a:stretch/>
          </p:blipFill>
          <p:spPr>
            <a:xfrm>
              <a:off x="5423664" y="5124649"/>
              <a:ext cx="883681" cy="421734"/>
            </a:xfrm>
            <a:prstGeom prst="rect">
              <a:avLst/>
            </a:prstGeom>
          </p:spPr>
        </p:pic>
        <p:pic>
          <p:nvPicPr>
            <p:cNvPr id="57" name="Picture 56" descr="All waves have amplitude, wavelength, and frequency.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5" t="65640" r="26566" b="-2392"/>
            <a:stretch/>
          </p:blipFill>
          <p:spPr>
            <a:xfrm>
              <a:off x="6200021" y="5124207"/>
              <a:ext cx="883681" cy="421734"/>
            </a:xfrm>
            <a:prstGeom prst="rect">
              <a:avLst/>
            </a:prstGeom>
          </p:spPr>
        </p:pic>
      </p:grpSp>
      <p:sp>
        <p:nvSpPr>
          <p:cNvPr id="5" name="Arc 4"/>
          <p:cNvSpPr/>
          <p:nvPr/>
        </p:nvSpPr>
        <p:spPr>
          <a:xfrm>
            <a:off x="3657603" y="4315129"/>
            <a:ext cx="2131521" cy="899345"/>
          </a:xfrm>
          <a:prstGeom prst="arc">
            <a:avLst>
              <a:gd name="adj1" fmla="val 11332613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94" y="4753595"/>
            <a:ext cx="716207" cy="68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58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130" y="1076628"/>
            <a:ext cx="5915025" cy="500706"/>
          </a:xfrm>
        </p:spPr>
        <p:txBody>
          <a:bodyPr>
            <a:noAutofit/>
          </a:bodyPr>
          <a:lstStyle/>
          <a:p>
            <a:r>
              <a:rPr lang="en-US" sz="3600" dirty="0"/>
              <a:t>RFiD Tags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447420" y="2180600"/>
            <a:ext cx="1990837" cy="1444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accent1"/>
                </a:solidFill>
              </a:rPr>
              <a:t>Frequencies</a:t>
            </a:r>
            <a:endParaRPr lang="en-US" sz="2400" u="sng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100" dirty="0"/>
              <a:t>HF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100" dirty="0"/>
              <a:t>UHF</a:t>
            </a:r>
          </a:p>
          <a:p>
            <a:endParaRPr lang="en-US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3138487" y="2180603"/>
            <a:ext cx="2325854" cy="187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>
                <a:solidFill>
                  <a:schemeClr val="accent1"/>
                </a:solidFill>
              </a:rPr>
              <a:t>Types</a:t>
            </a:r>
          </a:p>
          <a:p>
            <a:pPr>
              <a:buSzPct val="75000"/>
              <a:buFont typeface="Wingdings" panose="05000000000000000000" pitchFamily="2" charset="2"/>
              <a:buChar char="§"/>
            </a:pPr>
            <a:r>
              <a:rPr lang="en-US" sz="2100" dirty="0"/>
              <a:t>Active</a:t>
            </a:r>
          </a:p>
          <a:p>
            <a:pPr>
              <a:buSzPct val="75000"/>
              <a:buFont typeface="Wingdings" panose="05000000000000000000" pitchFamily="2" charset="2"/>
              <a:buChar char="§"/>
            </a:pPr>
            <a:r>
              <a:rPr lang="en-US" sz="2100" dirty="0"/>
              <a:t>Semi-Passive</a:t>
            </a:r>
          </a:p>
          <a:p>
            <a:pPr>
              <a:buSzPct val="75000"/>
              <a:buFont typeface="Wingdings" panose="05000000000000000000" pitchFamily="2" charset="2"/>
              <a:buChar char="§"/>
            </a:pPr>
            <a:r>
              <a:rPr lang="en-US" sz="2100" dirty="0"/>
              <a:t>Passive</a:t>
            </a:r>
          </a:p>
          <a:p>
            <a:endParaRPr lang="en-US" sz="2100" dirty="0"/>
          </a:p>
          <a:p>
            <a:pPr marL="0" indent="0">
              <a:buNone/>
            </a:pPr>
            <a:endParaRPr lang="en-US" sz="2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76" y="4260907"/>
            <a:ext cx="1654919" cy="926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19" y="4376445"/>
            <a:ext cx="1990837" cy="641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5791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Standard, non-proprietary, GS1 compliant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1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4" y="1134889"/>
            <a:ext cx="6857999" cy="52491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dirty="0"/>
              <a:t>Industries </a:t>
            </a:r>
            <a:r>
              <a:rPr lang="en-US" sz="4000" dirty="0"/>
              <a:t>Adopting </a:t>
            </a:r>
            <a:r>
              <a:rPr lang="en-US" sz="4000" dirty="0"/>
              <a:t>RFiD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6" y="2146129"/>
            <a:ext cx="1892987" cy="12626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35" y="2132026"/>
            <a:ext cx="1892987" cy="12626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31" y="3696741"/>
            <a:ext cx="1913590" cy="12763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1506" y="3696741"/>
            <a:ext cx="1892987" cy="12718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9600" y="4191000"/>
            <a:ext cx="3810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8561" y="2146126"/>
            <a:ext cx="1900332" cy="12767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2335" y="3417598"/>
            <a:ext cx="2270329" cy="175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10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5143" y="948140"/>
            <a:ext cx="6172200" cy="8572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dirty="0"/>
              <a:t>0HIO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74946" y="2864806"/>
            <a:ext cx="4364183" cy="1530550"/>
          </a:xfrm>
          <a:prstGeom prst="rect">
            <a:avLst/>
          </a:prstGeom>
          <a:ln w="57150">
            <a:solidFill>
              <a:srgbClr val="0FB173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b="1" i="1" dirty="0">
                <a:solidFill>
                  <a:srgbClr val="002060"/>
                </a:solidFill>
              </a:rPr>
              <a:t>Essentially, why have people do something that can be done automatically?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09904" y="2127433"/>
            <a:ext cx="63172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</a:rPr>
              <a:t>Zero Human Intervention in Operations</a:t>
            </a:r>
            <a:endParaRPr lang="en-US" sz="27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23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87DE48-40ED-4F89-97FC-BD76E92DF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Benefits of Using RFID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3B8D5630-E75F-4750-8679-BB518DDC3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1850396"/>
              </p:ext>
            </p:extLst>
          </p:nvPr>
        </p:nvGraphicFramePr>
        <p:xfrm>
          <a:off x="2346961" y="1676403"/>
          <a:ext cx="7543562" cy="4495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Up 4">
            <a:extLst>
              <a:ext uri="{FF2B5EF4-FFF2-40B4-BE49-F238E27FC236}">
                <a16:creationId xmlns="" xmlns:a16="http://schemas.microsoft.com/office/drawing/2014/main" id="{9CE64565-DA75-4917-9707-22DD1F276AEF}"/>
              </a:ext>
            </a:extLst>
          </p:cNvPr>
          <p:cNvSpPr/>
          <p:nvPr/>
        </p:nvSpPr>
        <p:spPr>
          <a:xfrm>
            <a:off x="3312740" y="2286003"/>
            <a:ext cx="756501" cy="989815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Arrow: Up 5">
            <a:extLst>
              <a:ext uri="{FF2B5EF4-FFF2-40B4-BE49-F238E27FC236}">
                <a16:creationId xmlns="" xmlns:a16="http://schemas.microsoft.com/office/drawing/2014/main" id="{F99C4714-8852-4B3D-96D4-B0681A4B4763}"/>
              </a:ext>
            </a:extLst>
          </p:cNvPr>
          <p:cNvSpPr/>
          <p:nvPr/>
        </p:nvSpPr>
        <p:spPr>
          <a:xfrm rot="10800000">
            <a:off x="3312740" y="4495803"/>
            <a:ext cx="756501" cy="989815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14353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14312</TotalTime>
  <Words>1131</Words>
  <Application>Microsoft Office PowerPoint</Application>
  <PresentationFormat>Widescreen</PresentationFormat>
  <Paragraphs>274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HelveticaNeueLT Std ExtBlk Cn</vt:lpstr>
      <vt:lpstr>Wingdings</vt:lpstr>
      <vt:lpstr>Office Theme</vt:lpstr>
      <vt:lpstr>Advancing with Technology The Impact of RFiD       </vt:lpstr>
      <vt:lpstr>PowerPoint Presentation</vt:lpstr>
      <vt:lpstr>PowerPoint Presentation</vt:lpstr>
      <vt:lpstr>RFID</vt:lpstr>
      <vt:lpstr>Introduction to RFiD</vt:lpstr>
      <vt:lpstr>RFiD Tags</vt:lpstr>
      <vt:lpstr>Industries Adopting RFiD</vt:lpstr>
      <vt:lpstr>0HIO</vt:lpstr>
      <vt:lpstr>Benefits of Using RFID</vt:lpstr>
      <vt:lpstr>PowerPoint Presentation</vt:lpstr>
      <vt:lpstr>PowerPoint Presentation</vt:lpstr>
      <vt:lpstr>Who We Service</vt:lpstr>
      <vt:lpstr>Challenges in Today’s Physician Office a Look at Charge Capture, Inventory Management and Key Performance Measures for DME and Injectables.</vt:lpstr>
      <vt:lpstr>PowerPoint Presentation</vt:lpstr>
      <vt:lpstr>PowerPoint Presentation</vt:lpstr>
      <vt:lpstr>PowerPoint Presentation</vt:lpstr>
      <vt:lpstr>Capture Comparison  Paper vs Continuum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Doctor Preference Cards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ROI Estimates</vt:lpstr>
      <vt:lpstr>The Little Tag That Could…</vt:lpstr>
      <vt:lpstr>Business Management</vt:lpstr>
      <vt:lpstr>Advancing with Technology The Impact of RFiD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Fox</dc:creator>
  <cp:lastModifiedBy>Lynn Fansler</cp:lastModifiedBy>
  <cp:revision>84</cp:revision>
  <cp:lastPrinted>2017-10-03T10:07:41Z</cp:lastPrinted>
  <dcterms:created xsi:type="dcterms:W3CDTF">2016-03-17T19:17:11Z</dcterms:created>
  <dcterms:modified xsi:type="dcterms:W3CDTF">2017-10-03T15:01:41Z</dcterms:modified>
</cp:coreProperties>
</file>