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8" r:id="rId6"/>
    <p:sldId id="278" r:id="rId7"/>
    <p:sldId id="262" r:id="rId8"/>
    <p:sldId id="260" r:id="rId9"/>
    <p:sldId id="270" r:id="rId10"/>
    <p:sldId id="283" r:id="rId11"/>
    <p:sldId id="282" r:id="rId12"/>
    <p:sldId id="284" r:id="rId13"/>
    <p:sldId id="285" r:id="rId14"/>
    <p:sldId id="267" r:id="rId15"/>
    <p:sldId id="275" r:id="rId16"/>
    <p:sldId id="269" r:id="rId17"/>
    <p:sldId id="279" r:id="rId18"/>
    <p:sldId id="272" r:id="rId19"/>
    <p:sldId id="27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03" autoAdjust="0"/>
    <p:restoredTop sz="94660"/>
  </p:normalViewPr>
  <p:slideViewPr>
    <p:cSldViewPr snapToGrid="0">
      <p:cViewPr varScale="1">
        <p:scale>
          <a:sx n="66" d="100"/>
          <a:sy n="66" d="100"/>
        </p:scale>
        <p:origin x="682" y="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36B5-630E-4068-BF6A-48D53E4702CB}" type="datetimeFigureOut">
              <a:rPr lang="en-US" smtClean="0"/>
              <a:t>9/17/2017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4DF15-13EE-4678-BC30-E0297A880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8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A7ECAC-9758-4BBE-AEE5-F958B6ACECF4}" type="slidenum">
              <a:rPr lang="en-US" smtClean="0">
                <a:cs typeface="Arial Unicode MS" charset="0"/>
              </a:rPr>
              <a:pPr/>
              <a:t>15</a:t>
            </a:fld>
            <a:endParaRPr lang="en-US" dirty="0">
              <a:cs typeface="Arial Unicode MS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684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A7ECAC-9758-4BBE-AEE5-F958B6ACECF4}" type="slidenum">
              <a:rPr lang="en-US" smtClean="0">
                <a:cs typeface="Arial Unicode MS" charset="0"/>
              </a:rPr>
              <a:pPr/>
              <a:t>18</a:t>
            </a:fld>
            <a:endParaRPr lang="en-US" dirty="0">
              <a:cs typeface="Arial Unicode MS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278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>
            <a:round/>
            <a:headEnd/>
            <a:tailEnd/>
          </a:ln>
        </p:spPr>
        <p:txBody>
          <a:bodyPr/>
          <a:lstStyle/>
          <a:p>
            <a:fld id="{EBA7ECAC-9758-4BBE-AEE5-F958B6ACECF4}" type="slidenum">
              <a:rPr lang="en-US" smtClean="0">
                <a:cs typeface="Arial Unicode MS" charset="0"/>
              </a:rPr>
              <a:pPr/>
              <a:t>19</a:t>
            </a:fld>
            <a:endParaRPr lang="en-US" dirty="0">
              <a:cs typeface="Arial Unicode MS" charset="0"/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77875" y="4776788"/>
            <a:ext cx="6216650" cy="4524375"/>
          </a:xfrm>
          <a:noFill/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6347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19003-31F9-4B89-A4B4-FAD22F37297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331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41" name="Group 2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5671" y="644327"/>
            <a:ext cx="9299965" cy="4811366"/>
            <a:chOff x="7639235" y="600024"/>
            <a:chExt cx="3898557" cy="6878929"/>
          </a:xfrm>
        </p:grpSpPr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639235" y="600024"/>
              <a:ext cx="3898557" cy="6878929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0263" y="1062693"/>
              <a:ext cx="3635738" cy="59547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2" name="Picture 32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3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1416139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3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391407" y="4435465"/>
            <a:ext cx="740587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CBDD674-576B-4EA2-A2EF-C341E8D7EC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91408" y="1534438"/>
            <a:ext cx="7405874" cy="2813775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rgbClr val="000000"/>
                </a:solidFill>
              </a:rPr>
              <a:t>How Today’s Fast Paced Environment requires a New look at Strategy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4520DD-D793-41AF-9015-F7128D810D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4522719"/>
            <a:ext cx="7379502" cy="5229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Kyle w. D. Nelson, MBA</a:t>
            </a:r>
          </a:p>
        </p:txBody>
      </p:sp>
    </p:spTree>
    <p:extLst>
      <p:ext uri="{BB962C8B-B14F-4D97-AF65-F5344CB8AC3E}">
        <p14:creationId xmlns:p14="http://schemas.microsoft.com/office/powerpoint/2010/main" val="30029761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D7E5-9DCA-47CE-AC56-500FA0A6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strategy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03989D2-88F7-47A8-94C2-99F582160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Competitive Advantage</a:t>
            </a:r>
          </a:p>
          <a:p>
            <a:r>
              <a:rPr lang="en-US" dirty="0"/>
              <a:t>Cost Advantage</a:t>
            </a:r>
          </a:p>
          <a:p>
            <a:r>
              <a:rPr lang="en-US" dirty="0"/>
              <a:t>Market Dominance</a:t>
            </a:r>
          </a:p>
          <a:p>
            <a:r>
              <a:rPr lang="en-US" dirty="0"/>
              <a:t>New Product</a:t>
            </a:r>
          </a:p>
          <a:p>
            <a:r>
              <a:rPr lang="en-US" dirty="0"/>
              <a:t>Contraction/Expansion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E17A50-1AC7-446D-9CC0-A8797C2920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Price Leadership</a:t>
            </a:r>
          </a:p>
          <a:p>
            <a:r>
              <a:rPr lang="en-US" dirty="0"/>
              <a:t>Regional/Global</a:t>
            </a:r>
          </a:p>
          <a:p>
            <a:r>
              <a:rPr lang="en-US" dirty="0"/>
              <a:t>Reengineering</a:t>
            </a:r>
          </a:p>
          <a:p>
            <a:r>
              <a:rPr lang="en-US" dirty="0"/>
              <a:t>Downsizing</a:t>
            </a:r>
          </a:p>
          <a:p>
            <a:r>
              <a:rPr lang="en-US" dirty="0"/>
              <a:t>Delayering</a:t>
            </a:r>
          </a:p>
          <a:p>
            <a:r>
              <a:rPr lang="en-US" dirty="0"/>
              <a:t>Restructuring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448DE4-72D3-4294-BFF0-F26263D7514E}"/>
              </a:ext>
            </a:extLst>
          </p:cNvPr>
          <p:cNvSpPr txBox="1"/>
          <p:nvPr/>
        </p:nvSpPr>
        <p:spPr>
          <a:xfrm>
            <a:off x="1447331" y="5185459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Wait!  These are more “project” strategies.  Where is the 78 page strategy document?</a:t>
            </a:r>
          </a:p>
        </p:txBody>
      </p:sp>
    </p:spTree>
    <p:extLst>
      <p:ext uri="{BB962C8B-B14F-4D97-AF65-F5344CB8AC3E}">
        <p14:creationId xmlns:p14="http://schemas.microsoft.com/office/powerpoint/2010/main" val="284822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D7E5-9DCA-47CE-AC56-500FA0A6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Seeing that we are at an IT conference…</a:t>
            </a:r>
            <a:br>
              <a:rPr lang="en-US" dirty="0"/>
            </a:br>
            <a:r>
              <a:rPr lang="en-US" dirty="0"/>
              <a:t>	</a:t>
            </a:r>
            <a:r>
              <a:rPr lang="en-US" sz="2800" dirty="0"/>
              <a:t>…What projects fit these strategies?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D7B-ADB0-4D2C-B130-E80E997BFE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7074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 Population Management</a:t>
            </a:r>
          </a:p>
          <a:p>
            <a:r>
              <a:rPr lang="en-US" dirty="0"/>
              <a:t>Care Coordination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Streamlining</a:t>
            </a:r>
          </a:p>
          <a:p>
            <a:pPr lvl="1"/>
            <a:r>
              <a:rPr lang="en-US" dirty="0"/>
              <a:t>Front office</a:t>
            </a:r>
          </a:p>
          <a:p>
            <a:pPr lvl="1"/>
            <a:r>
              <a:rPr lang="en-US" dirty="0"/>
              <a:t>Patient flow</a:t>
            </a:r>
          </a:p>
          <a:p>
            <a:pPr lvl="1"/>
            <a:r>
              <a:rPr lang="en-US" dirty="0"/>
              <a:t>Revenue Cycle</a:t>
            </a:r>
          </a:p>
          <a:p>
            <a:r>
              <a:rPr lang="en-US" dirty="0"/>
              <a:t>Protecting my Patient Data and Reputation</a:t>
            </a:r>
          </a:p>
          <a:p>
            <a:r>
              <a:rPr lang="en-US" dirty="0"/>
              <a:t>Improving Patient outreach/communication</a:t>
            </a:r>
          </a:p>
          <a:p>
            <a:r>
              <a:rPr lang="en-US" dirty="0"/>
              <a:t>And Many More!!!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22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D7E5-9DCA-47CE-AC56-500FA0A6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9217" y="1290577"/>
            <a:ext cx="9605635" cy="573617"/>
          </a:xfrm>
        </p:spPr>
        <p:txBody>
          <a:bodyPr>
            <a:normAutofit/>
          </a:bodyPr>
          <a:lstStyle/>
          <a:p>
            <a:r>
              <a:rPr lang="en-US" dirty="0"/>
              <a:t>wait…Have I thought this through?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D7B-ADB0-4D2C-B130-E80E997BFE3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Porter’s Five-Forces</a:t>
            </a:r>
          </a:p>
          <a:p>
            <a:pPr lvl="1"/>
            <a:r>
              <a:rPr lang="en-US" dirty="0"/>
              <a:t>Barrier to Entry</a:t>
            </a:r>
          </a:p>
          <a:p>
            <a:pPr lvl="1"/>
            <a:r>
              <a:rPr lang="en-US" dirty="0"/>
              <a:t>Rivals</a:t>
            </a:r>
          </a:p>
          <a:p>
            <a:pPr lvl="1"/>
            <a:r>
              <a:rPr lang="en-US" dirty="0"/>
              <a:t>Supplier</a:t>
            </a:r>
          </a:p>
          <a:p>
            <a:pPr lvl="1"/>
            <a:r>
              <a:rPr lang="en-US" dirty="0"/>
              <a:t>Buyer</a:t>
            </a:r>
          </a:p>
          <a:p>
            <a:pPr lvl="1"/>
            <a:r>
              <a:rPr lang="en-US" dirty="0"/>
              <a:t>Substitute</a:t>
            </a:r>
          </a:p>
          <a:p>
            <a:r>
              <a:rPr lang="en-US" dirty="0"/>
              <a:t>Other Limitations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544DF0-2EAF-4ED2-AFA7-AD7B17DD573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Resources to think about</a:t>
            </a:r>
          </a:p>
          <a:p>
            <a:pPr lvl="1"/>
            <a:r>
              <a:rPr lang="en-US" dirty="0"/>
              <a:t>Labor</a:t>
            </a:r>
          </a:p>
          <a:p>
            <a:pPr lvl="1"/>
            <a:r>
              <a:rPr lang="en-US" dirty="0"/>
              <a:t>PR/Marketing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Technology</a:t>
            </a:r>
          </a:p>
          <a:p>
            <a:pPr lvl="1"/>
            <a:r>
              <a:rPr lang="en-US" dirty="0"/>
              <a:t>Space</a:t>
            </a:r>
          </a:p>
          <a:p>
            <a:r>
              <a:rPr lang="en-US" dirty="0"/>
              <a:t>And all of this requires: Capital </a:t>
            </a:r>
          </a:p>
          <a:p>
            <a:pPr lvl="1"/>
            <a:r>
              <a:rPr lang="en-US" dirty="0"/>
              <a:t>To get to….</a:t>
            </a:r>
          </a:p>
        </p:txBody>
      </p:sp>
    </p:spTree>
    <p:extLst>
      <p:ext uri="{BB962C8B-B14F-4D97-AF65-F5344CB8AC3E}">
        <p14:creationId xmlns:p14="http://schemas.microsoft.com/office/powerpoint/2010/main" val="28620192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D7E5-9DCA-47CE-AC56-500FA0A6D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3215"/>
            <a:ext cx="9603275" cy="580539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5DD7B-ADB0-4D2C-B130-E80E997BF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long (time) is a good strategy</a:t>
            </a:r>
          </a:p>
          <a:p>
            <a:pPr lvl="1"/>
            <a:r>
              <a:rPr lang="en-US" dirty="0"/>
              <a:t>It has changed and depends on what your outcome looks like</a:t>
            </a:r>
          </a:p>
          <a:p>
            <a:r>
              <a:rPr lang="en-US" dirty="0"/>
              <a:t>Change may be outlined by few, but you must sell your vision</a:t>
            </a:r>
          </a:p>
          <a:p>
            <a:r>
              <a:rPr lang="en-US" dirty="0"/>
              <a:t>Define the gain!</a:t>
            </a:r>
          </a:p>
          <a:p>
            <a:r>
              <a:rPr lang="en-US" dirty="0"/>
              <a:t>Create clearly written objectives for each department to implement/goal</a:t>
            </a:r>
          </a:p>
          <a:p>
            <a:r>
              <a:rPr lang="en-US" dirty="0"/>
              <a:t>Stakeholders and Management must review before roll out </a:t>
            </a:r>
          </a:p>
        </p:txBody>
      </p:sp>
    </p:spTree>
    <p:extLst>
      <p:ext uri="{BB962C8B-B14F-4D97-AF65-F5344CB8AC3E}">
        <p14:creationId xmlns:p14="http://schemas.microsoft.com/office/powerpoint/2010/main" val="2042822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1D7E5-9DCA-47CE-AC56-500FA0A6D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Plug Alert!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05DC4F-2258-496F-ABEA-0723F8B9EE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I’ll give you a few examples…</a:t>
            </a:r>
          </a:p>
        </p:txBody>
      </p:sp>
    </p:spTree>
    <p:extLst>
      <p:ext uri="{BB962C8B-B14F-4D97-AF65-F5344CB8AC3E}">
        <p14:creationId xmlns:p14="http://schemas.microsoft.com/office/powerpoint/2010/main" val="4209924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410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74" name="Rectangle 7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6" name="Picture 75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8" name="Straight Connector 7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2" name="Rectangle 8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6" name="Picture 85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8" name="Straight Connector 8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oup 8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99254" y="482171"/>
            <a:ext cx="4652668" cy="5149101"/>
            <a:chOff x="6885125" y="583365"/>
            <a:chExt cx="4652668" cy="5181928"/>
          </a:xfrm>
        </p:grpSpPr>
        <p:sp>
          <p:nvSpPr>
            <p:cNvPr id="91" name="Rectangle 9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85125" y="583365"/>
              <a:ext cx="4652668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225358" y="915807"/>
              <a:ext cx="400124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4" name="Straight Connector 9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96038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A person and text&#10;&#10;Description generated with high confidence">
            <a:extLst>
              <a:ext uri="{FF2B5EF4-FFF2-40B4-BE49-F238E27FC236}">
                <a16:creationId xmlns:a16="http://schemas.microsoft.com/office/drawing/2014/main" id="{3B849772-81D9-46F2-A9A0-0722C5C17B6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704"/>
          <a:stretch/>
        </p:blipFill>
        <p:spPr>
          <a:xfrm>
            <a:off x="7555450" y="1116345"/>
            <a:ext cx="3360025" cy="3866172"/>
          </a:xfrm>
          <a:prstGeom prst="rect">
            <a:avLst/>
          </a:prstGeom>
        </p:spPr>
      </p:pic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452617" y="963699"/>
            <a:ext cx="4960388" cy="2380031"/>
          </a:xfrm>
        </p:spPr>
        <p:txBody>
          <a:bodyPr vert="horz" lIns="91440" tIns="45720" rIns="91440" bIns="0" rtlCol="0" anchor="b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800" dirty="0"/>
              <a:t>Do it right the first time!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1452617" y="3531204"/>
            <a:ext cx="4960388" cy="1610643"/>
          </a:xfrm>
        </p:spPr>
        <p:txBody>
          <a:bodyPr vert="horz" lIns="91440" tIns="91440" rIns="91440" bIns="91440"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sz="3100" cap="all" dirty="0"/>
              <a:t>You have a strategic Direction, now what?</a:t>
            </a:r>
          </a:p>
          <a:p>
            <a:pPr marL="0" lvl="1" indent="0">
              <a:spcBef>
                <a:spcPts val="1000"/>
              </a:spcBef>
              <a:buNone/>
            </a:pPr>
            <a:endParaRPr lang="en-US" cap="all" dirty="0"/>
          </a:p>
          <a:p>
            <a:pPr marL="0" indent="0">
              <a:buNone/>
            </a:pPr>
            <a:r>
              <a:rPr lang="en-US" sz="1800" cap="all" dirty="0"/>
              <a:t>	</a:t>
            </a:r>
          </a:p>
          <a:p>
            <a:pPr marL="0" indent="0">
              <a:buNone/>
            </a:pPr>
            <a:endParaRPr lang="en-US" sz="1800" cap="all" dirty="0"/>
          </a:p>
        </p:txBody>
      </p:sp>
    </p:spTree>
    <p:extLst>
      <p:ext uri="{BB962C8B-B14F-4D97-AF65-F5344CB8AC3E}">
        <p14:creationId xmlns:p14="http://schemas.microsoft.com/office/powerpoint/2010/main" val="19744552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5" name="Rectangle 1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7" name="Picture 1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2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7" name="Picture 26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9" name="Straight Connector 2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34" name="Rectangle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6D9DEBFB-8D46-463C-A81C-B59A2D9B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1219200"/>
            <a:ext cx="5550355" cy="6345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9680C2-ACA2-428F-9A27-EDD6A1AA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0" y="2015732"/>
            <a:ext cx="5550355" cy="3777397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Communicate to your </a:t>
            </a:r>
            <a:r>
              <a:rPr lang="en-US" sz="2000" b="1" u="sng" dirty="0"/>
              <a:t>ENTIRE</a:t>
            </a:r>
            <a:r>
              <a:rPr lang="en-US" sz="2000" dirty="0"/>
              <a:t> organization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Get “Buy-in” from everyone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If they know the why….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u="sng" dirty="0"/>
              <a:t>Benchmark</a:t>
            </a:r>
            <a:r>
              <a:rPr lang="en-US" dirty="0"/>
              <a:t> everything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Progress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Goals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dirty="0"/>
              <a:t>Outcomes</a:t>
            </a:r>
          </a:p>
          <a:p>
            <a:endParaRPr lang="en-US" sz="2000" dirty="0"/>
          </a:p>
          <a:p>
            <a:pPr lvl="1" indent="-2286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2" name="Picture Placeholder 11" descr="A person wearing a costume&#10;&#10;Description generated with high confidence">
            <a:extLst>
              <a:ext uri="{FF2B5EF4-FFF2-40B4-BE49-F238E27FC236}">
                <a16:creationId xmlns:a16="http://schemas.microsoft.com/office/drawing/2014/main" id="{3F407496-9577-49BA-8F24-529066082E7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3562" r="13562"/>
          <a:stretch>
            <a:fillRect/>
          </a:stretch>
        </p:blipFill>
        <p:spPr>
          <a:xfrm>
            <a:off x="8124389" y="1122542"/>
            <a:ext cx="2791171" cy="3866327"/>
          </a:xfrm>
        </p:spPr>
      </p:pic>
    </p:spTree>
    <p:extLst>
      <p:ext uri="{BB962C8B-B14F-4D97-AF65-F5344CB8AC3E}">
        <p14:creationId xmlns:p14="http://schemas.microsoft.com/office/powerpoint/2010/main" val="2642034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Rectangle 6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69" name="Rectangl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1" name="Picture 7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3" name="Straight Connector 7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1" name="Picture 80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3" name="Straight Connector 8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87" name="Group 8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88" name="Rectangle 8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Placeholder 15" descr="Water next to the rock&#10;&#10;Description generated with high confidence">
            <a:extLst>
              <a:ext uri="{FF2B5EF4-FFF2-40B4-BE49-F238E27FC236}">
                <a16:creationId xmlns:a16="http://schemas.microsoft.com/office/drawing/2014/main" id="{9CD8B089-9F67-4834-9F3F-398D3439EB1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 r="1793" b="4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D9DEBFB-8D46-463C-A81C-B59A2D9BA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Next Steps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39680C2-ACA2-428F-9A27-EDD6A1AA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21129" y="2015732"/>
            <a:ext cx="3756975" cy="3847186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u="sng" dirty="0"/>
              <a:t>Revisit</a:t>
            </a:r>
            <a:r>
              <a:rPr lang="en-US" sz="2000" dirty="0"/>
              <a:t> Strategy Regularly</a:t>
            </a:r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Management needs to execute as well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u="sng" dirty="0"/>
              <a:t>Celebrate!</a:t>
            </a:r>
          </a:p>
          <a:p>
            <a:pPr lvl="1" indent="-228600">
              <a:buFont typeface="Arial" panose="020B0604020202020204" pitchFamily="34" charset="0"/>
              <a:buChar char="•"/>
            </a:pPr>
            <a:endParaRPr lang="en-US" sz="16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/>
              <a:t>Please don’t put it in a desk</a:t>
            </a:r>
          </a:p>
          <a:p>
            <a:pPr marL="228600" lvl="1"/>
            <a:endParaRPr lang="en-US" sz="1600" dirty="0"/>
          </a:p>
          <a:p>
            <a:pPr lvl="1" indent="-228600">
              <a:buFont typeface="Arial" panose="020B0604020202020204" pitchFamily="34" charset="0"/>
              <a:buChar char="•"/>
            </a:pPr>
            <a:r>
              <a:rPr lang="en-US" sz="1600" dirty="0"/>
              <a:t>You remember that group that had no direction…</a:t>
            </a:r>
          </a:p>
        </p:txBody>
      </p:sp>
    </p:spTree>
    <p:extLst>
      <p:ext uri="{BB962C8B-B14F-4D97-AF65-F5344CB8AC3E}">
        <p14:creationId xmlns:p14="http://schemas.microsoft.com/office/powerpoint/2010/main" val="1911501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1" name="Rectangle 410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4112" name="Rectangle 8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13" name="Picture 8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14" name="Straight Connector 9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15" name="Straight Connector 9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16" name="Rectangle 9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7" name="Rectangle 9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00" name="Picture 99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02" name="Straight Connector 10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28764"/>
            <a:ext cx="0" cy="3466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976636" y="1206230"/>
            <a:ext cx="6247308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>
              <a:tabLst>
                <a:tab pos="0" algn="l"/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sz="4000" dirty="0"/>
              <a:t>Key Takeaways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59766" y="657412"/>
            <a:ext cx="4536140" cy="5223435"/>
          </a:xfrm>
        </p:spPr>
        <p:txBody>
          <a:bodyPr vert="horz" lIns="91440" tIns="91440" rIns="91440" bIns="91440" rtlCol="0" anchor="ctr">
            <a:normAutofit/>
          </a:bodyPr>
          <a:lstStyle/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To have a sustainable practice, you can’t rely clinic revenue anymore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You need to change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 You can’t walk through this blind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 Make your money work for you 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Investing in your practice and your team gets a great return</a:t>
            </a:r>
          </a:p>
          <a:p>
            <a:pPr>
              <a:lnSpc>
                <a:spcPct val="110000"/>
              </a:lnSpc>
              <a:buFontTx/>
              <a:buChar char="-"/>
            </a:pPr>
            <a:r>
              <a:rPr lang="en-US" sz="1800" cap="all" dirty="0"/>
              <a:t>Find occasions to win and celebrate </a:t>
            </a:r>
          </a:p>
        </p:txBody>
      </p:sp>
    </p:spTree>
    <p:extLst>
      <p:ext uri="{BB962C8B-B14F-4D97-AF65-F5344CB8AC3E}">
        <p14:creationId xmlns:p14="http://schemas.microsoft.com/office/powerpoint/2010/main" val="15645643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1" name="Rectangle 411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</p:sp>
      <p:sp>
        <p:nvSpPr>
          <p:cNvPr id="4122" name="Rectangle 8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123" name="Picture 91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124" name="Straight Connector 9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25" name="Straight Connector 9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126" name="Rectangle 9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7" name="Rectangle 9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02" name="Picture 101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4" name="Straight Connector 10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28764"/>
            <a:ext cx="0" cy="3466826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9" name="Rectangle 2"/>
          <p:cNvSpPr>
            <a:spLocks noGrp="1" noChangeArrowheads="1"/>
          </p:cNvSpPr>
          <p:nvPr>
            <p:ph type="subTitle" idx="4294967295"/>
          </p:nvPr>
        </p:nvSpPr>
        <p:spPr>
          <a:xfrm>
            <a:off x="968056" y="1206231"/>
            <a:ext cx="3363901" cy="3711894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0" lvl="1" indent="0" algn="r">
              <a:spcBef>
                <a:spcPts val="1000"/>
              </a:spcBef>
              <a:buNone/>
            </a:pPr>
            <a:endParaRPr lang="en-US" cap="all"/>
          </a:p>
          <a:p>
            <a:pPr marL="0" lvl="2" indent="0" algn="r">
              <a:spcBef>
                <a:spcPts val="1000"/>
              </a:spcBef>
              <a:buNone/>
            </a:pPr>
            <a:endParaRPr lang="en-US" sz="1800" cap="all"/>
          </a:p>
          <a:p>
            <a:pPr marL="0" lvl="3" indent="0" algn="r">
              <a:spcBef>
                <a:spcPts val="1000"/>
              </a:spcBef>
              <a:buNone/>
            </a:pPr>
            <a:endParaRPr lang="en-US" sz="1800" cap="all"/>
          </a:p>
          <a:p>
            <a:pPr marL="0" indent="0" algn="r">
              <a:spcAft>
                <a:spcPts val="1270"/>
              </a:spcAft>
              <a:buNone/>
              <a:tabLst>
                <a:tab pos="306759" algn="l"/>
                <a:tab pos="409011" algn="l"/>
                <a:tab pos="823783" algn="l"/>
                <a:tab pos="1238555" algn="l"/>
                <a:tab pos="1653327" algn="l"/>
                <a:tab pos="2068098" algn="l"/>
                <a:tab pos="2482870" algn="l"/>
                <a:tab pos="2897642" algn="l"/>
                <a:tab pos="3312414" algn="l"/>
                <a:tab pos="3727186" algn="l"/>
                <a:tab pos="4141958" algn="l"/>
                <a:tab pos="4556730" algn="l"/>
                <a:tab pos="4971501" algn="l"/>
                <a:tab pos="5386273" algn="l"/>
                <a:tab pos="5801045" algn="l"/>
                <a:tab pos="6215817" algn="l"/>
                <a:tab pos="6630589" algn="l"/>
                <a:tab pos="7045361" algn="l"/>
                <a:tab pos="7460132" algn="l"/>
                <a:tab pos="7874904" algn="l"/>
                <a:tab pos="8289676" algn="l"/>
              </a:tabLst>
            </a:pPr>
            <a:endParaRPr lang="en-US" sz="1800" cap="all"/>
          </a:p>
          <a:p>
            <a:pPr marL="0" indent="0" algn="r">
              <a:spcAft>
                <a:spcPts val="1270"/>
              </a:spcAft>
              <a:buNone/>
              <a:tabLst>
                <a:tab pos="306759" algn="l"/>
                <a:tab pos="409011" algn="l"/>
                <a:tab pos="823783" algn="l"/>
                <a:tab pos="1238555" algn="l"/>
                <a:tab pos="1653327" algn="l"/>
                <a:tab pos="2068098" algn="l"/>
                <a:tab pos="2482870" algn="l"/>
                <a:tab pos="2897642" algn="l"/>
                <a:tab pos="3312414" algn="l"/>
                <a:tab pos="3727186" algn="l"/>
                <a:tab pos="4141958" algn="l"/>
                <a:tab pos="4556730" algn="l"/>
                <a:tab pos="4971501" algn="l"/>
                <a:tab pos="5386273" algn="l"/>
                <a:tab pos="5801045" algn="l"/>
                <a:tab pos="6215817" algn="l"/>
                <a:tab pos="6630589" algn="l"/>
                <a:tab pos="7045361" algn="l"/>
                <a:tab pos="7460132" algn="l"/>
                <a:tab pos="7874904" algn="l"/>
                <a:tab pos="8289676" algn="l"/>
              </a:tabLst>
            </a:pPr>
            <a:endParaRPr lang="en-US" sz="1800" cap="all"/>
          </a:p>
          <a:p>
            <a:pPr marL="0" indent="0" algn="r">
              <a:spcAft>
                <a:spcPts val="1270"/>
              </a:spcAft>
              <a:buNone/>
              <a:tabLst>
                <a:tab pos="306759" algn="l"/>
                <a:tab pos="409011" algn="l"/>
                <a:tab pos="823783" algn="l"/>
                <a:tab pos="1238555" algn="l"/>
                <a:tab pos="1653327" algn="l"/>
                <a:tab pos="2068098" algn="l"/>
                <a:tab pos="2482870" algn="l"/>
                <a:tab pos="2897642" algn="l"/>
                <a:tab pos="3312414" algn="l"/>
                <a:tab pos="3727186" algn="l"/>
                <a:tab pos="4141958" algn="l"/>
                <a:tab pos="4556730" algn="l"/>
                <a:tab pos="4971501" algn="l"/>
                <a:tab pos="5386273" algn="l"/>
                <a:tab pos="5801045" algn="l"/>
                <a:tab pos="6215817" algn="l"/>
                <a:tab pos="6630589" algn="l"/>
                <a:tab pos="7045361" algn="l"/>
                <a:tab pos="7460132" algn="l"/>
                <a:tab pos="7874904" algn="l"/>
                <a:tab pos="8289676" algn="l"/>
              </a:tabLst>
            </a:pPr>
            <a:r>
              <a:rPr lang="en-US" sz="1800" cap="all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76636" y="1206230"/>
            <a:ext cx="6247308" cy="3711894"/>
          </a:xfrm>
          <a:prstGeom prst="rect">
            <a:avLst/>
          </a:prstGeom>
        </p:spPr>
        <p:txBody>
          <a:bodyPr vert="horz" lIns="91440" tIns="45720" rIns="91440" bIns="0" rtlCol="0" anchor="ctr">
            <a:normAutofit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atin typeface="+mj-lt"/>
                <a:ea typeface="+mj-ea"/>
                <a:cs typeface="+mj-cs"/>
              </a:rPr>
              <a:t>Final Slide Fun remarks…</a:t>
            </a:r>
          </a:p>
          <a:p>
            <a:pPr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cap="all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2065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8C03C-5B50-4AC1-9C49-D735B1B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CB224-A098-4B77-A8F3-4A8B0F5714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796916"/>
          </a:xfrm>
        </p:spPr>
        <p:txBody>
          <a:bodyPr>
            <a:normAutofit/>
          </a:bodyPr>
          <a:lstStyle/>
          <a:p>
            <a:r>
              <a:rPr lang="en-US" dirty="0"/>
              <a:t>I have no known conflicts with conference or any of its parent/subsidiary organizations.  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9898CB-D10D-4B19-9A83-2FB13CA15896}"/>
              </a:ext>
            </a:extLst>
          </p:cNvPr>
          <p:cNvSpPr txBox="1">
            <a:spLocks/>
          </p:cNvSpPr>
          <p:nvPr/>
        </p:nvSpPr>
        <p:spPr>
          <a:xfrm>
            <a:off x="1451579" y="2812649"/>
            <a:ext cx="9603275" cy="7969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They wouldn’t even meet my contractual demands…</a:t>
            </a:r>
          </a:p>
        </p:txBody>
      </p:sp>
    </p:spTree>
    <p:extLst>
      <p:ext uri="{BB962C8B-B14F-4D97-AF65-F5344CB8AC3E}">
        <p14:creationId xmlns:p14="http://schemas.microsoft.com/office/powerpoint/2010/main" val="161406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73" name="Rectangle 7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5" name="Picture 7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7" name="Straight Connector 7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81" name="Rectangle 8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5" name="Picture 84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7" name="Straight Connector 86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9" name="Group 88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90" name="Rectangle 8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93" name="Straight Connector 92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AEE637DF-2C4E-4872-983C-2AC38907B4E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67" r="-4" b="-4"/>
          <a:stretch/>
        </p:blipFill>
        <p:spPr>
          <a:xfrm rot="5400000">
            <a:off x="442781" y="1315024"/>
            <a:ext cx="4455322" cy="345028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E495373C-45E6-483F-875F-355543269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1356660"/>
            <a:ext cx="5550355" cy="497095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dirty="0"/>
              <a:t>Who is this guy?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6EF6CC3-3410-4ADF-B269-506ABB61C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188043" y="2015732"/>
            <a:ext cx="5550355" cy="409931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Recovering Private Practice CEO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Not your typical Healthcare Exec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I was a long time patient before getting into this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Also, come from an investment background</a:t>
            </a:r>
          </a:p>
          <a:p>
            <a:pPr marL="120015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That is how I look at everything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Go Gophers!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600" dirty="0"/>
              <a:t>Going back to my roots…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Professionally</a:t>
            </a:r>
          </a:p>
          <a:p>
            <a:pPr marL="742950" lvl="1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900" dirty="0"/>
              <a:t>Personally</a:t>
            </a:r>
          </a:p>
          <a:p>
            <a:pPr marL="1200150" lvl="2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And doing some crazy stuff as well….</a:t>
            </a:r>
          </a:p>
          <a:p>
            <a:pPr marL="285750" indent="-228600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8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600199"/>
            <a:ext cx="0" cy="429768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53A4B28-6D00-4EFC-B0F6-EF6B6E98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06" y="1338729"/>
            <a:ext cx="4297937" cy="4559150"/>
          </a:xfrm>
        </p:spPr>
        <p:txBody>
          <a:bodyPr anchor="ctr">
            <a:normAutofit/>
          </a:bodyPr>
          <a:lstStyle/>
          <a:p>
            <a:r>
              <a:rPr lang="en-US" dirty="0"/>
              <a:t>Healthcare </a:t>
            </a:r>
            <a:br>
              <a:rPr lang="en-US" dirty="0"/>
            </a:br>
            <a:r>
              <a:rPr lang="en-US" dirty="0"/>
              <a:t>as we know it Is changing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9AE36-FB1B-4072-8BDE-B794212B1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85151" y="1600199"/>
            <a:ext cx="6169703" cy="4297680"/>
          </a:xfrm>
        </p:spPr>
        <p:txBody>
          <a:bodyPr anchor="ctr">
            <a:normAutofit/>
          </a:bodyPr>
          <a:lstStyle/>
          <a:p>
            <a:r>
              <a:rPr lang="en-US" sz="2400" dirty="0"/>
              <a:t>And I don’t mean that I am feeling the “Bern”</a:t>
            </a:r>
          </a:p>
          <a:p>
            <a:r>
              <a:rPr lang="en-US" sz="2400" dirty="0"/>
              <a:t>There is pressure from everywhere!</a:t>
            </a:r>
          </a:p>
          <a:p>
            <a:pPr lvl="1"/>
            <a:r>
              <a:rPr lang="en-US" sz="2000" dirty="0"/>
              <a:t>Competitors</a:t>
            </a:r>
          </a:p>
          <a:p>
            <a:pPr lvl="1"/>
            <a:r>
              <a:rPr lang="en-US" sz="2000" dirty="0"/>
              <a:t>Payers</a:t>
            </a:r>
          </a:p>
          <a:p>
            <a:pPr lvl="1"/>
            <a:r>
              <a:rPr lang="en-US" sz="2000" dirty="0"/>
              <a:t>Employee Retention</a:t>
            </a:r>
          </a:p>
          <a:p>
            <a:pPr lvl="1"/>
            <a:r>
              <a:rPr lang="en-US" sz="2000" dirty="0"/>
              <a:t>Data/Outcomes</a:t>
            </a:r>
          </a:p>
          <a:p>
            <a:pPr lvl="1"/>
            <a:r>
              <a:rPr lang="en-US" sz="2000" dirty="0"/>
              <a:t>Consumers</a:t>
            </a:r>
          </a:p>
          <a:p>
            <a:pPr lvl="1"/>
            <a:r>
              <a:rPr lang="en-US" sz="2000" dirty="0"/>
              <a:t>Not enough time</a:t>
            </a:r>
          </a:p>
          <a:p>
            <a:r>
              <a:rPr lang="en-US" sz="2200" dirty="0"/>
              <a:t>Here is the good and bad news...</a:t>
            </a:r>
          </a:p>
        </p:txBody>
      </p:sp>
    </p:spTree>
    <p:extLst>
      <p:ext uri="{BB962C8B-B14F-4D97-AF65-F5344CB8AC3E}">
        <p14:creationId xmlns:p14="http://schemas.microsoft.com/office/powerpoint/2010/main" val="2565076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36" name="Rectangle 1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7" name="Picture 1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40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2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2" name="Picture 25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2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2" name="Group 31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46003" y="583365"/>
            <a:chExt cx="6091790" cy="5181928"/>
          </a:xfrm>
        </p:grpSpPr>
        <p:sp>
          <p:nvSpPr>
            <p:cNvPr id="33" name="Rectangle 32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46003" y="583365"/>
              <a:ext cx="609179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64828" y="915807"/>
              <a:ext cx="54617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Content Placeholder 6" descr="A close up of a snake&#10;&#10;Description generated with very high confidence">
            <a:extLst>
              <a:ext uri="{FF2B5EF4-FFF2-40B4-BE49-F238E27FC236}">
                <a16:creationId xmlns:a16="http://schemas.microsoft.com/office/drawing/2014/main" id="{F692AE85-CF2F-4B15-A9F5-A6A2421E21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6465" b="-2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F2627D-3B2F-47CA-BE08-107D49CFC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700"/>
              <a:t>Nope, I am not going to do this?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731EE60-5AE0-469F-BB26-33DC7CCB99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Ok, let me explain this to you with something that may or may not have happened.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2004B-264E-4022-B4DB-1F85363B8858}"/>
              </a:ext>
            </a:extLst>
          </p:cNvPr>
          <p:cNvSpPr txBox="1"/>
          <p:nvPr/>
        </p:nvSpPr>
        <p:spPr>
          <a:xfrm>
            <a:off x="1451580" y="4218971"/>
            <a:ext cx="3599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let me ask you, do you have the right CULTURE to succeed?</a:t>
            </a:r>
          </a:p>
        </p:txBody>
      </p:sp>
    </p:spTree>
    <p:extLst>
      <p:ext uri="{BB962C8B-B14F-4D97-AF65-F5344CB8AC3E}">
        <p14:creationId xmlns:p14="http://schemas.microsoft.com/office/powerpoint/2010/main" val="21904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68" name="Rectangle 6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0" name="Picture 69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2" name="Straight Connector 7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7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0" name="Picture 79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2" name="Straight Connector 8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85" name="Rectangle 8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8" name="Rectangle 87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42379" y="977965"/>
            <a:ext cx="5134631" cy="4135339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0" name="Straight Connector 89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353088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Placeholder 6" descr="A picture containing sport, ground, floor, exercise device&#10;&#10;Description generated with very high confidence">
            <a:extLst>
              <a:ext uri="{FF2B5EF4-FFF2-40B4-BE49-F238E27FC236}">
                <a16:creationId xmlns:a16="http://schemas.microsoft.com/office/drawing/2014/main" id="{D8EEA2D1-537A-402D-B52D-CC52FDB6B8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3"/>
          <a:srcRect/>
          <a:stretch/>
        </p:blipFill>
        <p:spPr>
          <a:xfrm>
            <a:off x="5942076" y="976902"/>
            <a:ext cx="5134934" cy="41364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3A4B28-6D00-4EFC-B0F6-EF6B6E98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3530157" cy="10492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 dirty="0"/>
              <a:t>Why do we Need a Strategy/Plan?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0D19E-266F-4BC8-AF5D-88FFD22696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51581" y="2015732"/>
            <a:ext cx="3526523" cy="3450613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Create an </a:t>
            </a:r>
            <a:r>
              <a:rPr lang="en-US" b="1" u="sng" dirty="0"/>
              <a:t>I</a:t>
            </a:r>
            <a:r>
              <a:rPr lang="en-US" dirty="0"/>
              <a:t>dentity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Set your </a:t>
            </a:r>
            <a:r>
              <a:rPr lang="en-US" b="1" u="sng" dirty="0"/>
              <a:t>D</a:t>
            </a:r>
            <a:r>
              <a:rPr lang="en-US" dirty="0"/>
              <a:t>irection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b="1" u="sng" dirty="0"/>
              <a:t>E</a:t>
            </a:r>
            <a:r>
              <a:rPr lang="en-US" dirty="0"/>
              <a:t>xecution!!!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dirty="0"/>
              <a:t>Focus on an </a:t>
            </a:r>
            <a:r>
              <a:rPr lang="en-US" b="1" u="sng" dirty="0"/>
              <a:t>A</a:t>
            </a:r>
            <a:r>
              <a:rPr lang="en-US" dirty="0"/>
              <a:t>chievement</a:t>
            </a:r>
          </a:p>
        </p:txBody>
      </p:sp>
    </p:spTree>
    <p:extLst>
      <p:ext uri="{BB962C8B-B14F-4D97-AF65-F5344CB8AC3E}">
        <p14:creationId xmlns:p14="http://schemas.microsoft.com/office/powerpoint/2010/main" val="4082185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gradFill rotWithShape="1">
            <a:gsLst>
              <a:gs pos="0">
                <a:schemeClr val="bg2">
                  <a:tint val="94000"/>
                  <a:satMod val="80000"/>
                  <a:lumMod val="106000"/>
                </a:schemeClr>
              </a:gs>
              <a:gs pos="100000">
                <a:schemeClr val="bg2">
                  <a:shade val="80000"/>
                </a:schemeClr>
              </a:gs>
            </a:gsLst>
            <a:path path="circle">
              <a:fillToRect l="43000" r="43000" b="100000"/>
            </a:path>
          </a:gradFill>
          <a:ln>
            <a:noFill/>
          </a:ln>
          <a:effectLst/>
        </p:spPr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4" name="Picture 13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24" name="Picture 23" descr="A picture containing indoor, furniture&#10;&#10;Description generated with high confidence"/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6" name="Straight Connector 2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979389" y="482171"/>
            <a:ext cx="7560115" cy="5149101"/>
            <a:chOff x="7463258" y="583365"/>
            <a:chExt cx="7560115" cy="5181928"/>
          </a:xfrm>
        </p:grpSpPr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8" y="583365"/>
              <a:ext cx="7560115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7" y="915807"/>
              <a:ext cx="692827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Connector 31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9301" y="3528543"/>
            <a:ext cx="282391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http://www.free-press-release.com/uploads/news/2011/03/07/1299504075_img0.png">
            <a:extLst>
              <a:ext uri="{FF2B5EF4-FFF2-40B4-BE49-F238E27FC236}">
                <a16:creationId xmlns:a16="http://schemas.microsoft.com/office/drawing/2014/main" id="{6D8DEA28-83EA-420A-8223-A852460EC5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5330"/>
          <a:stretch/>
        </p:blipFill>
        <p:spPr bwMode="auto">
          <a:xfrm>
            <a:off x="4618374" y="1116345"/>
            <a:ext cx="6282919" cy="386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327999-1FC7-4C40-98F6-C0D48858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301" y="1474969"/>
            <a:ext cx="2823919" cy="1868760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3600" dirty="0"/>
              <a:t>The Process: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CCEB09-46E9-4487-B71E-5F27CCEC1330}"/>
              </a:ext>
            </a:extLst>
          </p:cNvPr>
          <p:cNvSpPr txBox="1"/>
          <p:nvPr/>
        </p:nvSpPr>
        <p:spPr>
          <a:xfrm>
            <a:off x="615743" y="3664939"/>
            <a:ext cx="291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long does this take?</a:t>
            </a:r>
          </a:p>
        </p:txBody>
      </p:sp>
    </p:spTree>
    <p:extLst>
      <p:ext uri="{BB962C8B-B14F-4D97-AF65-F5344CB8AC3E}">
        <p14:creationId xmlns:p14="http://schemas.microsoft.com/office/powerpoint/2010/main" val="1826693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1348-8028-4665-BB1A-B2D045015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73215"/>
            <a:ext cx="9603275" cy="580539"/>
          </a:xfrm>
        </p:spPr>
        <p:txBody>
          <a:bodyPr/>
          <a:lstStyle/>
          <a:p>
            <a:r>
              <a:rPr lang="en-US" dirty="0"/>
              <a:t>Know your facts first!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B383B7-E8D9-4F6A-B75A-B3F18BEA9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87109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Gather as much information about your organization</a:t>
            </a:r>
          </a:p>
          <a:p>
            <a:pPr lvl="1"/>
            <a:r>
              <a:rPr lang="en-US" dirty="0"/>
              <a:t>Financial data</a:t>
            </a:r>
          </a:p>
          <a:p>
            <a:pPr lvl="1"/>
            <a:r>
              <a:rPr lang="en-US" dirty="0"/>
              <a:t>Performance Data</a:t>
            </a:r>
          </a:p>
          <a:p>
            <a:pPr lvl="1"/>
            <a:r>
              <a:rPr lang="en-US" dirty="0"/>
              <a:t>SWOT analysis</a:t>
            </a:r>
          </a:p>
          <a:p>
            <a:pPr lvl="1"/>
            <a:r>
              <a:rPr lang="en-US" dirty="0"/>
              <a:t>PEST analysis</a:t>
            </a:r>
          </a:p>
          <a:p>
            <a:pPr lvl="2"/>
            <a:r>
              <a:rPr lang="en-US" dirty="0"/>
              <a:t>TECH!!!</a:t>
            </a:r>
          </a:p>
          <a:p>
            <a:pPr lvl="1"/>
            <a:r>
              <a:rPr lang="en-US" dirty="0"/>
              <a:t>Local/Regional/National Environmental trends</a:t>
            </a:r>
          </a:p>
          <a:p>
            <a:pPr lvl="1"/>
            <a:r>
              <a:rPr lang="en-US" dirty="0"/>
              <a:t>Talk to key stakeholders!!!</a:t>
            </a:r>
          </a:p>
          <a:p>
            <a:pPr lvl="2"/>
            <a:r>
              <a:rPr lang="en-US" b="1" u="sng" dirty="0"/>
              <a:t>Yes, I do mean you have to communicate</a:t>
            </a:r>
          </a:p>
          <a:p>
            <a:pPr lvl="1"/>
            <a:r>
              <a:rPr lang="en-US" dirty="0"/>
              <a:t>Get your hands on anything that might be of value!</a:t>
            </a:r>
          </a:p>
        </p:txBody>
      </p:sp>
    </p:spTree>
    <p:extLst>
      <p:ext uri="{BB962C8B-B14F-4D97-AF65-F5344CB8AC3E}">
        <p14:creationId xmlns:p14="http://schemas.microsoft.com/office/powerpoint/2010/main" val="3565239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446399" y="2012810"/>
            <a:ext cx="4969251" cy="3459865"/>
            <a:chOff x="1446399" y="2012810"/>
            <a:chExt cx="4969251" cy="3459865"/>
          </a:xfrm>
        </p:grpSpPr>
        <p:sp>
          <p:nvSpPr>
            <p:cNvPr id="28" name="Rectangle 2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46399" y="2012810"/>
              <a:ext cx="4969251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5362" y="2182137"/>
              <a:ext cx="4654871" cy="313000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Rectangle 3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59088" y="2345863"/>
            <a:ext cx="4314860" cy="2797627"/>
          </a:xfrm>
          <a:prstGeom prst="rect">
            <a:avLst/>
          </a:prstGeom>
          <a:solidFill>
            <a:schemeClr val="bg1"/>
          </a:solidFill>
          <a:ln w="63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newspaper&#10;&#10;Description generated with very high confidence">
            <a:extLst>
              <a:ext uri="{FF2B5EF4-FFF2-40B4-BE49-F238E27FC236}">
                <a16:creationId xmlns:a16="http://schemas.microsoft.com/office/drawing/2014/main" id="{62CF6977-76AB-4D2E-A390-0E10FAB4C5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1759088" y="2345864"/>
            <a:ext cx="4314860" cy="27976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8BD16BF-B1C5-4207-BA43-C16EFF744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307939"/>
            <a:ext cx="9603275" cy="545815"/>
          </a:xfrm>
        </p:spPr>
        <p:txBody>
          <a:bodyPr>
            <a:normAutofit/>
          </a:bodyPr>
          <a:lstStyle/>
          <a:p>
            <a:r>
              <a:rPr lang="en-US" dirty="0"/>
              <a:t>Preparing for Strategic Changes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9D7B3-4CBB-43CE-8018-C14799DA4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2360" y="2015734"/>
            <a:ext cx="5236333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800" dirty="0"/>
              <a:t>Advanced Planning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Review your old plan?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Review/Re-visit your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Mission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Vision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Values</a:t>
            </a:r>
          </a:p>
          <a:p>
            <a:pPr>
              <a:lnSpc>
                <a:spcPct val="110000"/>
              </a:lnSpc>
            </a:pPr>
            <a:r>
              <a:rPr lang="en-US" sz="1800" dirty="0"/>
              <a:t>Identify the purpose for the strategic planning</a:t>
            </a:r>
          </a:p>
          <a:p>
            <a:pPr lvl="1">
              <a:lnSpc>
                <a:spcPct val="110000"/>
              </a:lnSpc>
            </a:pPr>
            <a:r>
              <a:rPr lang="en-US" sz="1600" dirty="0"/>
              <a:t>What do I hope to achieve?</a:t>
            </a:r>
          </a:p>
          <a:p>
            <a:pPr lvl="2">
              <a:lnSpc>
                <a:spcPct val="110000"/>
              </a:lnSpc>
            </a:pPr>
            <a:r>
              <a:rPr lang="en-US" sz="1400" dirty="0"/>
              <a:t>Which leads to….(The Next slide!)</a:t>
            </a:r>
          </a:p>
        </p:txBody>
      </p:sp>
    </p:spTree>
    <p:extLst>
      <p:ext uri="{BB962C8B-B14F-4D97-AF65-F5344CB8AC3E}">
        <p14:creationId xmlns:p14="http://schemas.microsoft.com/office/powerpoint/2010/main" val="59332718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368</TotalTime>
  <Words>620</Words>
  <Application>Microsoft Office PowerPoint</Application>
  <PresentationFormat>Widescreen</PresentationFormat>
  <Paragraphs>148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 Unicode MS</vt:lpstr>
      <vt:lpstr>Calibri</vt:lpstr>
      <vt:lpstr>Gill Sans MT</vt:lpstr>
      <vt:lpstr>Gallery</vt:lpstr>
      <vt:lpstr>How Today’s Fast Paced Environment requires a New look at Strategy</vt:lpstr>
      <vt:lpstr>Disclaimer</vt:lpstr>
      <vt:lpstr>Who is this guy?</vt:lpstr>
      <vt:lpstr>Healthcare  as we know it Is changing</vt:lpstr>
      <vt:lpstr>Nope, I am not going to do this?</vt:lpstr>
      <vt:lpstr>Why do we Need a Strategy/Plan?</vt:lpstr>
      <vt:lpstr>The Process:</vt:lpstr>
      <vt:lpstr>Know your facts first!</vt:lpstr>
      <vt:lpstr>Preparing for Strategic Changes</vt:lpstr>
      <vt:lpstr>Types of strategy</vt:lpstr>
      <vt:lpstr>Seeing that we are at an IT conference…  …What projects fit these strategies?</vt:lpstr>
      <vt:lpstr>wait…Have I thought this through?</vt:lpstr>
      <vt:lpstr>outcomes</vt:lpstr>
      <vt:lpstr>Shameless Plug Alert! </vt:lpstr>
      <vt:lpstr>Do it right the first time!</vt:lpstr>
      <vt:lpstr>Next Steps</vt:lpstr>
      <vt:lpstr>Next Steps</vt:lpstr>
      <vt:lpstr>Key Takeaways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Today’s Fast Paced Environment requires a New Strategy about strategy</dc:title>
  <dc:creator>Kyle Nelson</dc:creator>
  <cp:lastModifiedBy>Kyle Nelson</cp:lastModifiedBy>
  <cp:revision>32</cp:revision>
  <dcterms:created xsi:type="dcterms:W3CDTF">2017-09-15T17:32:56Z</dcterms:created>
  <dcterms:modified xsi:type="dcterms:W3CDTF">2017-09-17T18:39:18Z</dcterms:modified>
</cp:coreProperties>
</file>