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357" r:id="rId3"/>
    <p:sldId id="358" r:id="rId4"/>
    <p:sldId id="337" r:id="rId5"/>
    <p:sldId id="332" r:id="rId6"/>
    <p:sldId id="331" r:id="rId7"/>
    <p:sldId id="277" r:id="rId8"/>
    <p:sldId id="264" r:id="rId9"/>
    <p:sldId id="334" r:id="rId10"/>
    <p:sldId id="314" r:id="rId11"/>
    <p:sldId id="309" r:id="rId12"/>
    <p:sldId id="353" r:id="rId13"/>
    <p:sldId id="338" r:id="rId14"/>
    <p:sldId id="339" r:id="rId15"/>
    <p:sldId id="346" r:id="rId16"/>
    <p:sldId id="316" r:id="rId17"/>
    <p:sldId id="344" r:id="rId18"/>
    <p:sldId id="341" r:id="rId19"/>
    <p:sldId id="313" r:id="rId20"/>
    <p:sldId id="347" r:id="rId21"/>
    <p:sldId id="342" r:id="rId22"/>
    <p:sldId id="305" r:id="rId23"/>
    <p:sldId id="328" r:id="rId24"/>
    <p:sldId id="329" r:id="rId25"/>
    <p:sldId id="330" r:id="rId26"/>
    <p:sldId id="348" r:id="rId27"/>
    <p:sldId id="345" r:id="rId28"/>
    <p:sldId id="343" r:id="rId29"/>
    <p:sldId id="355" r:id="rId30"/>
    <p:sldId id="319" r:id="rId31"/>
    <p:sldId id="350" r:id="rId32"/>
    <p:sldId id="315" r:id="rId33"/>
    <p:sldId id="349" r:id="rId34"/>
    <p:sldId id="356" r:id="rId35"/>
    <p:sldId id="354" r:id="rId3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B2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85" autoAdjust="0"/>
  </p:normalViewPr>
  <p:slideViewPr>
    <p:cSldViewPr>
      <p:cViewPr varScale="1">
        <p:scale>
          <a:sx n="73" d="100"/>
          <a:sy n="73" d="100"/>
        </p:scale>
        <p:origin x="75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FCD8F3-B320-44C2-93B6-269E24B9A5E9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7A18B5-CD67-40E8-B57F-ACF85CC96071}" type="pres">
      <dgm:prSet presAssocID="{3EFCD8F3-B320-44C2-93B6-269E24B9A5E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7E530110-8DBE-4A8D-BE49-8F14E94B7CCF}" type="presOf" srcId="{3EFCD8F3-B320-44C2-93B6-269E24B9A5E9}" destId="{B57A18B5-CD67-40E8-B57F-ACF85CC9607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47FBD903-3EAB-4C72-86FB-82A5807C0522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DA355E39-FAA9-4B51-8437-0D2662076C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5CA0EC15-644F-47FD-B4F2-1BB2B1284ECB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4" tIns="46582" rIns="93164" bIns="465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617CFF0B-210B-4D55-A352-87A3259A57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Opened 1949 as City Hospital</a:t>
            </a:r>
          </a:p>
          <a:p>
            <a:r>
              <a:rPr lang="en-US" dirty="0" smtClean="0"/>
              <a:t>Not for profit</a:t>
            </a:r>
          </a:p>
          <a:p>
            <a:r>
              <a:rPr lang="en-US" dirty="0" smtClean="0"/>
              <a:t>Community Asset</a:t>
            </a:r>
          </a:p>
          <a:p>
            <a:r>
              <a:rPr lang="en-US" dirty="0" smtClean="0"/>
              <a:t>Charity</a:t>
            </a:r>
            <a:r>
              <a:rPr lang="en-US" baseline="0" dirty="0" smtClean="0"/>
              <a:t> Care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3FB32-05B7-9C4B-9EB6-EBF26985E87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7300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CFF0B-210B-4D55-A352-87A3259A5736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CFF0B-210B-4D55-A352-87A3259A573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CFF0B-210B-4D55-A352-87A3259A573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CFF0B-210B-4D55-A352-87A3259A573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CFF0B-210B-4D55-A352-87A3259A5736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CFF0B-210B-4D55-A352-87A3259A5736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CFF0B-210B-4D55-A352-87A3259A5736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CFF0B-210B-4D55-A352-87A3259A5736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CFF0B-210B-4D55-A352-87A3259A5736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CA12-2E84-4722-BF00-C8B32F2C7636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AF79-E493-4A63-881A-88DDFF0630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CA12-2E84-4722-BF00-C8B32F2C7636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AF79-E493-4A63-881A-88DDFF0630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CA12-2E84-4722-BF00-C8B32F2C7636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AF79-E493-4A63-881A-88DDFF0630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CA12-2E84-4722-BF00-C8B32F2C7636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AF79-E493-4A63-881A-88DDFF0630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CA12-2E84-4722-BF00-C8B32F2C7636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AF79-E493-4A63-881A-88DDFF0630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CA12-2E84-4722-BF00-C8B32F2C7636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AF79-E493-4A63-881A-88DDFF0630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CA12-2E84-4722-BF00-C8B32F2C7636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AF79-E493-4A63-881A-88DDFF0630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CA12-2E84-4722-BF00-C8B32F2C7636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AF79-E493-4A63-881A-88DDFF0630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CA12-2E84-4722-BF00-C8B32F2C7636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AF79-E493-4A63-881A-88DDFF0630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CA12-2E84-4722-BF00-C8B32F2C7636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AF79-E493-4A63-881A-88DDFF0630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CA12-2E84-4722-BF00-C8B32F2C7636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AF79-E493-4A63-881A-88DDFF0630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CA12-2E84-4722-BF00-C8B32F2C7636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DAF79-E493-4A63-881A-88DDFF0630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hyperlink" Target="http://www.teladoc.com/employers" TargetMode="External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09800"/>
            <a:ext cx="7924800" cy="1069975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/>
              <a:t>Increasing Efficiencies through Innovations in Telemedicine and Telehealth </a:t>
            </a:r>
            <a:br>
              <a:rPr lang="en-US" sz="4000" b="1" dirty="0" smtClean="0"/>
            </a:br>
            <a:r>
              <a:rPr lang="en-US" sz="1000" b="1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700" b="1" dirty="0" smtClean="0"/>
              <a:t>Tallahassee Memorial HealthCare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038600"/>
            <a:ext cx="6248400" cy="1219200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0070C0"/>
                </a:solidFill>
              </a:rPr>
              <a:t>Leading our community to be the healthiest in the </a:t>
            </a:r>
            <a:r>
              <a:rPr lang="en-US" dirty="0" smtClean="0">
                <a:solidFill>
                  <a:srgbClr val="0070C0"/>
                </a:solidFill>
              </a:rPr>
              <a:t>nation.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90600" y="3886200"/>
            <a:ext cx="73152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5334000" y="5486400"/>
            <a:ext cx="3657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Lauren Faison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="1" dirty="0" smtClean="0"/>
              <a:t>Administrator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="1" noProof="0" dirty="0" smtClean="0"/>
              <a:t>Tallahassee Memorial Healthcare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Telemonitoring Impact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4497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b="1" dirty="0" smtClean="0"/>
              <a:t>Remote Monitoring pilot project: </a:t>
            </a:r>
          </a:p>
          <a:p>
            <a:pPr marL="514350" indent="-514350">
              <a:buNone/>
            </a:pPr>
            <a:endParaRPr lang="en-US" sz="900" dirty="0" smtClean="0"/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400" dirty="0" smtClean="0"/>
              <a:t>1. 23 high E.D. utilizers where monitored for 30-60 days.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2. Nurses were able to monitor and provide timely interventions. 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800" b="1" dirty="0" smtClean="0"/>
              <a:t>Results:</a:t>
            </a:r>
          </a:p>
          <a:p>
            <a:pPr>
              <a:lnSpc>
                <a:spcPct val="150000"/>
              </a:lnSpc>
              <a:buNone/>
            </a:pPr>
            <a:endParaRPr lang="en-US" sz="2800" dirty="0" smtClean="0"/>
          </a:p>
          <a:p>
            <a:pPr>
              <a:lnSpc>
                <a:spcPct val="150000"/>
              </a:lnSpc>
              <a:buNone/>
            </a:pPr>
            <a:endParaRPr lang="en-US" sz="2800" dirty="0">
              <a:solidFill>
                <a:schemeClr val="tx1">
                  <a:lumMod val="7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1219200"/>
            <a:ext cx="76962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4191000"/>
          <a:ext cx="7543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5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9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87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49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Visits prior</a:t>
                      </a:r>
                      <a:r>
                        <a:rPr lang="en-US" baseline="0" dirty="0" smtClean="0"/>
                        <a:t> to remote monitoring/interventions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Visits after</a:t>
                      </a:r>
                      <a:r>
                        <a:rPr lang="en-US" baseline="0" dirty="0" smtClean="0"/>
                        <a:t> remote monitoring/interventions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Impact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905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105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18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83%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Down Arrow 6"/>
          <p:cNvSpPr/>
          <p:nvPr/>
        </p:nvSpPr>
        <p:spPr>
          <a:xfrm>
            <a:off x="6705600" y="5334000"/>
            <a:ext cx="152400" cy="2286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C709F804-C78D-4641-98C4-CBE59EC88B77" descr="C709F804-C78D-4641-98C4-CBE59EC88B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5791200"/>
            <a:ext cx="2686050" cy="96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</a:rPr>
              <a:t>Telemedicine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3000" y="1447800"/>
          <a:ext cx="7391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6" descr="https://encrypted-tbn1.gstatic.com/images?q=tbn:ANd9GcS3sKJrlpTKbUFip3ZPf-dG_JsqhzdRXvYXASbgRlwKsEBMIHIj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67200" y="1600200"/>
            <a:ext cx="4495800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http://www.connectedth.com/wp-content/uploads/2012/04/telemedicine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0" y="1371600"/>
            <a:ext cx="8077200" cy="4913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8229600" cy="28194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accent1">
                    <a:lumMod val="75000"/>
                  </a:schemeClr>
                </a:solidFill>
              </a:rPr>
              <a:t>WHAT IS TELEMEDICINE ?</a:t>
            </a:r>
            <a:endParaRPr lang="en-US" sz="8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67200"/>
            <a:ext cx="8229600" cy="4449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cs typeface="Verdana" pitchFamily="34" charset="0"/>
              </a:rPr>
              <a:t>	</a:t>
            </a:r>
            <a:endParaRPr lang="en-US" sz="2000" dirty="0" smtClean="0">
              <a:cs typeface="Verdana" pitchFamily="34" charset="0"/>
            </a:endParaRPr>
          </a:p>
        </p:txBody>
      </p:sp>
      <p:pic>
        <p:nvPicPr>
          <p:cNvPr id="4" name="C709F804-C78D-4641-98C4-CBE59EC88B77" descr="C709F804-C78D-4641-98C4-CBE59EC88B7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5486400"/>
            <a:ext cx="3067050" cy="110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AutoShape 2" descr="Image result for telemedicine clip art"/>
          <p:cNvSpPr>
            <a:spLocks noChangeAspect="1" noChangeArrowheads="1"/>
          </p:cNvSpPr>
          <p:nvPr/>
        </p:nvSpPr>
        <p:spPr bwMode="auto">
          <a:xfrm>
            <a:off x="0" y="-136525"/>
            <a:ext cx="1304925" cy="1181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3" name="Picture 12" descr="telemed pic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0" y="4038600"/>
            <a:ext cx="2457450" cy="1712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What is Telemedicine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None/>
            </a:pPr>
            <a:r>
              <a:rPr lang="en-US" b="1" dirty="0" smtClean="0">
                <a:latin typeface="Calibri" pitchFamily="34" charset="0"/>
              </a:rPr>
              <a:t>A </a:t>
            </a:r>
            <a:r>
              <a:rPr lang="en-US" b="1" i="1" dirty="0" smtClean="0">
                <a:latin typeface="Calibri" pitchFamily="34" charset="0"/>
              </a:rPr>
              <a:t>system</a:t>
            </a:r>
            <a:r>
              <a:rPr lang="en-US" b="1" dirty="0" smtClean="0">
                <a:latin typeface="Calibri" pitchFamily="34" charset="0"/>
              </a:rPr>
              <a:t> that utilizes</a:t>
            </a:r>
          </a:p>
          <a:p>
            <a:pPr>
              <a:spcBef>
                <a:spcPct val="0"/>
              </a:spcBef>
              <a:buNone/>
            </a:pPr>
            <a:r>
              <a:rPr lang="en-US" b="1" dirty="0" smtClean="0">
                <a:latin typeface="Calibri" pitchFamily="34" charset="0"/>
                <a:cs typeface="Times New Roman" pitchFamily="18" charset="0"/>
              </a:rPr>
              <a:t>technology which</a:t>
            </a:r>
          </a:p>
          <a:p>
            <a:pPr>
              <a:spcBef>
                <a:spcPct val="0"/>
              </a:spcBef>
              <a:buNone/>
            </a:pPr>
            <a:r>
              <a:rPr lang="en-US" b="1" dirty="0" smtClean="0">
                <a:latin typeface="Calibri" pitchFamily="34" charset="0"/>
                <a:cs typeface="Times New Roman" pitchFamily="18" charset="0"/>
              </a:rPr>
              <a:t>allows for </a:t>
            </a:r>
            <a:r>
              <a:rPr lang="en-US" b="1" dirty="0" smtClean="0">
                <a:latin typeface="Calibri" pitchFamily="34" charset="0"/>
              </a:rPr>
              <a:t>delivery of </a:t>
            </a:r>
          </a:p>
          <a:p>
            <a:pPr>
              <a:spcBef>
                <a:spcPct val="0"/>
              </a:spcBef>
              <a:buNone/>
            </a:pPr>
            <a:r>
              <a:rPr lang="en-US" b="1" i="1" dirty="0" smtClean="0">
                <a:latin typeface="Calibri" pitchFamily="34" charset="0"/>
              </a:rPr>
              <a:t>quality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i="1" dirty="0" smtClean="0">
                <a:latin typeface="Calibri" pitchFamily="34" charset="0"/>
              </a:rPr>
              <a:t>healthcare</a:t>
            </a:r>
            <a:r>
              <a:rPr lang="en-US" b="1" dirty="0" smtClean="0">
                <a:latin typeface="Calibri" pitchFamily="34" charset="0"/>
              </a:rPr>
              <a:t> in </a:t>
            </a:r>
          </a:p>
          <a:p>
            <a:pPr>
              <a:spcBef>
                <a:spcPct val="0"/>
              </a:spcBef>
              <a:buNone/>
            </a:pPr>
            <a:r>
              <a:rPr lang="en-US" b="1" dirty="0" smtClean="0">
                <a:latin typeface="Calibri" pitchFamily="34" charset="0"/>
              </a:rPr>
              <a:t>a setting where the </a:t>
            </a:r>
          </a:p>
          <a:p>
            <a:pPr>
              <a:spcBef>
                <a:spcPct val="0"/>
              </a:spcBef>
              <a:buNone/>
            </a:pPr>
            <a:r>
              <a:rPr lang="en-US" b="1" dirty="0" smtClean="0">
                <a:latin typeface="Calibri" pitchFamily="34" charset="0"/>
              </a:rPr>
              <a:t>physician (or provider </a:t>
            </a:r>
          </a:p>
          <a:p>
            <a:pPr>
              <a:spcBef>
                <a:spcPct val="0"/>
              </a:spcBef>
              <a:buNone/>
            </a:pPr>
            <a:r>
              <a:rPr lang="en-US" b="1" dirty="0" smtClean="0">
                <a:latin typeface="Calibri" pitchFamily="34" charset="0"/>
              </a:rPr>
              <a:t>of higher level of care) </a:t>
            </a:r>
          </a:p>
          <a:p>
            <a:pPr>
              <a:spcBef>
                <a:spcPct val="0"/>
              </a:spcBef>
              <a:buNone/>
            </a:pPr>
            <a:r>
              <a:rPr lang="en-US" b="1" dirty="0" smtClean="0">
                <a:latin typeface="Calibri" pitchFamily="34" charset="0"/>
              </a:rPr>
              <a:t>and patient are in two</a:t>
            </a:r>
          </a:p>
          <a:p>
            <a:pPr>
              <a:spcBef>
                <a:spcPct val="0"/>
              </a:spcBef>
              <a:buNone/>
            </a:pPr>
            <a:r>
              <a:rPr lang="en-US" b="1" dirty="0" smtClean="0">
                <a:latin typeface="Calibri" pitchFamily="34" charset="0"/>
              </a:rPr>
              <a:t>different locations.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295400"/>
            <a:ext cx="80772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5" name="Picture 2" descr="https://encrypted-tbn1.gstatic.com/images?q=tbn:ANd9GcQnTqfvbCc03QmIjTja7xIN8CGB4xPQDWliEmzb_bmYK-gtGOFvN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600200"/>
            <a:ext cx="3429000" cy="2281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4" descr="https://encrypted-tbn1.gstatic.com/images?q=tbn:ANd9GcSA3ukoz90sVyxM1TsDew2FL2I35QH7PXOCSEqn8ybrcI1mMKx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191000"/>
            <a:ext cx="4267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Telemedicine Maintains Quality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cs typeface="Verdana" pitchFamily="34" charset="0"/>
              </a:rPr>
              <a:t>	</a:t>
            </a:r>
            <a:r>
              <a:rPr lang="en-US" sz="4000" b="1" dirty="0" smtClean="0">
                <a:cs typeface="Verdana" pitchFamily="34" charset="0"/>
              </a:rPr>
              <a:t>* </a:t>
            </a:r>
            <a:r>
              <a:rPr lang="en-US" sz="4000" dirty="0" smtClean="0">
                <a:cs typeface="Verdana" pitchFamily="34" charset="0"/>
              </a:rPr>
              <a:t>Telemedicine does not change the way providers care for patients, but changes the delivery method for how the patient and provider communicate.</a:t>
            </a:r>
          </a:p>
          <a:p>
            <a:pPr marL="514350" indent="-514350">
              <a:lnSpc>
                <a:spcPct val="150000"/>
              </a:lnSpc>
              <a:buNone/>
              <a:defRPr/>
            </a:pPr>
            <a:r>
              <a:rPr lang="en-US" sz="2000" dirty="0" smtClean="0">
                <a:cs typeface="Verdana" pitchFamily="34" charset="0"/>
              </a:rPr>
              <a:t>	</a:t>
            </a:r>
          </a:p>
        </p:txBody>
      </p:sp>
      <p:pic>
        <p:nvPicPr>
          <p:cNvPr id="4" name="C709F804-C78D-4641-98C4-CBE59EC88B77" descr="C709F804-C78D-4641-98C4-CBE59EC88B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5486400"/>
            <a:ext cx="3067050" cy="110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533400" y="1295400"/>
            <a:ext cx="80772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8229600" cy="338296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accent1">
                    <a:lumMod val="75000"/>
                  </a:schemeClr>
                </a:solidFill>
              </a:rPr>
              <a:t>HOW DOES IT WORK?</a:t>
            </a:r>
            <a:endParaRPr lang="en-US" sz="8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67200"/>
            <a:ext cx="8229600" cy="4449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cs typeface="Verdana" pitchFamily="34" charset="0"/>
              </a:rPr>
              <a:t>	</a:t>
            </a:r>
            <a:endParaRPr lang="en-US" sz="2000" dirty="0" smtClean="0">
              <a:cs typeface="Verdana" pitchFamily="34" charset="0"/>
            </a:endParaRPr>
          </a:p>
        </p:txBody>
      </p:sp>
      <p:pic>
        <p:nvPicPr>
          <p:cNvPr id="4" name="C709F804-C78D-4641-98C4-CBE59EC88B77" descr="C709F804-C78D-4641-98C4-CBE59EC88B7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5486400"/>
            <a:ext cx="3067050" cy="110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AutoShape 2" descr="Image result for telemedicine clip art"/>
          <p:cNvSpPr>
            <a:spLocks noChangeAspect="1" noChangeArrowheads="1"/>
          </p:cNvSpPr>
          <p:nvPr/>
        </p:nvSpPr>
        <p:spPr bwMode="auto">
          <a:xfrm>
            <a:off x="0" y="-136525"/>
            <a:ext cx="1304925" cy="1181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3" name="Picture 12" descr="telemed pic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0" y="4038600"/>
            <a:ext cx="2457450" cy="1712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Telemedicine Equipment</a:t>
            </a:r>
            <a:endParaRPr lang="en-US" dirty="0"/>
          </a:p>
        </p:txBody>
      </p:sp>
      <p:pic>
        <p:nvPicPr>
          <p:cNvPr id="7" name="Content Placeholder 6" descr="ipa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1828800"/>
            <a:ext cx="2686050" cy="1908509"/>
          </a:xfrm>
          <a:ln cmpd="sng">
            <a:solidFill>
              <a:schemeClr val="tx1"/>
            </a:solidFill>
          </a:ln>
        </p:spPr>
      </p:pic>
      <p:pic>
        <p:nvPicPr>
          <p:cNvPr id="4" name="Picture 5" descr="Telesteth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190999"/>
            <a:ext cx="2927350" cy="2024685"/>
          </a:xfrm>
          <a:prstGeom prst="rect">
            <a:avLst/>
          </a:prstGeom>
          <a:noFill/>
          <a:ln w="9525" cmpd="sng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" name="Picture 4" descr="Laptop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4114800"/>
            <a:ext cx="2743200" cy="2309217"/>
          </a:xfrm>
          <a:prstGeom prst="rect">
            <a:avLst/>
          </a:prstGeom>
          <a:noFill/>
          <a:ln w="9525" cmpd="sng">
            <a:solidFill>
              <a:schemeClr val="tx1"/>
            </a:solidFill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609600" y="1524000"/>
            <a:ext cx="80010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" name="Picture 7" descr="camera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8201" y="1981200"/>
            <a:ext cx="2895600" cy="1878508"/>
          </a:xfrm>
          <a:prstGeom prst="rect">
            <a:avLst/>
          </a:prstGeom>
          <a:ln cmpd="sng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Telemedicine Networks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1524000"/>
            <a:ext cx="80010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" name="Content Placeholder 9" descr="log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705600" y="4572000"/>
            <a:ext cx="1683492" cy="1286669"/>
          </a:xfrm>
        </p:spPr>
      </p:pic>
      <p:pic>
        <p:nvPicPr>
          <p:cNvPr id="1026" name="Picture 2" descr="American We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6019800"/>
            <a:ext cx="2639001" cy="390526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685800" y="1752600"/>
            <a:ext cx="78486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Mobile platforms</a:t>
            </a:r>
          </a:p>
          <a:p>
            <a:endParaRPr lang="en-US" sz="1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Security</a:t>
            </a:r>
          </a:p>
          <a:p>
            <a:endParaRPr lang="en-US" sz="1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Cost</a:t>
            </a:r>
          </a:p>
          <a:p>
            <a:endParaRPr lang="en-US" sz="1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Internal vs. External Network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1028" name="Picture 4" descr="InTouch Health - Leading Acute Care Telemedicin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5029200"/>
            <a:ext cx="2857500" cy="657225"/>
          </a:xfrm>
          <a:prstGeom prst="rect">
            <a:avLst/>
          </a:prstGeom>
          <a:noFill/>
        </p:spPr>
      </p:pic>
      <p:pic>
        <p:nvPicPr>
          <p:cNvPr id="1030" name="Picture 6" descr="http://images.teladoc.com/employers/branding/employers_logo.png">
            <a:hlinkClick r:id="rId5" tooltip="Teladoc for Employers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6096000"/>
            <a:ext cx="3028950" cy="390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Making a Connection</a:t>
            </a:r>
          </a:p>
        </p:txBody>
      </p:sp>
      <p:pic>
        <p:nvPicPr>
          <p:cNvPr id="6" name="C709F804-C78D-4641-98C4-CBE59EC88B77" descr="C709F804-C78D-4641-98C4-CBE59EC88B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3480" y="5562600"/>
            <a:ext cx="296848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533400" y="1295400"/>
            <a:ext cx="80772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609600" y="2514600"/>
            <a:ext cx="3200400" cy="2514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Presenting Site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Patient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Health Professional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410200" y="2514600"/>
            <a:ext cx="3200400" cy="2514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Consulting Provider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Primary Care Provider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Specialist</a:t>
            </a:r>
          </a:p>
          <a:p>
            <a:pPr algn="ctr"/>
            <a:endParaRPr lang="en-US" sz="2800" b="1" u="sng" dirty="0" smtClean="0">
              <a:solidFill>
                <a:schemeClr val="tx1"/>
              </a:solidFill>
            </a:endParaRPr>
          </a:p>
        </p:txBody>
      </p:sp>
      <p:sp>
        <p:nvSpPr>
          <p:cNvPr id="13" name="Left-Right Arrow 12"/>
          <p:cNvSpPr/>
          <p:nvPr/>
        </p:nvSpPr>
        <p:spPr>
          <a:xfrm>
            <a:off x="3962400" y="3505200"/>
            <a:ext cx="1295400" cy="533400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Telemedicine Capabilities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7244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en-US" sz="2800" dirty="0" smtClean="0">
                <a:latin typeface="Verdana" pitchFamily="34" charset="0"/>
                <a:cs typeface="Verdana" pitchFamily="34" charset="0"/>
              </a:rPr>
              <a:t>Live Videoconferencing</a:t>
            </a:r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en-US" sz="2800" dirty="0" smtClean="0">
                <a:latin typeface="Verdana" pitchFamily="34" charset="0"/>
                <a:cs typeface="Verdana" pitchFamily="34" charset="0"/>
              </a:rPr>
              <a:t>Store and Forward</a:t>
            </a:r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en-US" sz="2800" dirty="0" smtClean="0">
                <a:latin typeface="Verdana" pitchFamily="34" charset="0"/>
                <a:cs typeface="Verdana" pitchFamily="34" charset="0"/>
              </a:rPr>
              <a:t>Otoscope</a:t>
            </a:r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en-US" sz="2800" dirty="0" smtClean="0">
                <a:latin typeface="Verdana" pitchFamily="34" charset="0"/>
                <a:cs typeface="Verdana" pitchFamily="34" charset="0"/>
              </a:rPr>
              <a:t>Ophthalmoscope</a:t>
            </a:r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en-US" sz="2800" dirty="0" smtClean="0">
                <a:latin typeface="Verdana" pitchFamily="34" charset="0"/>
                <a:cs typeface="Verdana" pitchFamily="34" charset="0"/>
              </a:rPr>
              <a:t>Dermascope</a:t>
            </a:r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en-US" sz="2800" dirty="0" smtClean="0">
                <a:latin typeface="Verdana" pitchFamily="34" charset="0"/>
                <a:cs typeface="Verdana" pitchFamily="34" charset="0"/>
              </a:rPr>
              <a:t>Bluetooth Stethoscope</a:t>
            </a:r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en-US" sz="2800" dirty="0" smtClean="0">
                <a:latin typeface="Verdana" pitchFamily="34" charset="0"/>
                <a:cs typeface="Verdana" pitchFamily="34" charset="0"/>
              </a:rPr>
              <a:t>EKG</a:t>
            </a:r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en-US" sz="2800" dirty="0" smtClean="0">
                <a:latin typeface="Verdana" pitchFamily="34" charset="0"/>
                <a:cs typeface="Verdana" pitchFamily="34" charset="0"/>
              </a:rPr>
              <a:t>Ultrasound</a:t>
            </a:r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r>
              <a:rPr lang="en-US" sz="2800" dirty="0" smtClean="0">
                <a:latin typeface="Verdana" pitchFamily="34" charset="0"/>
                <a:cs typeface="Verdana" pitchFamily="34" charset="0"/>
              </a:rPr>
              <a:t>X-ray</a:t>
            </a:r>
          </a:p>
          <a:p>
            <a:pPr marL="514350" indent="-514350">
              <a:lnSpc>
                <a:spcPct val="150000"/>
              </a:lnSpc>
              <a:buFontTx/>
              <a:buAutoNum type="arabicPeriod"/>
            </a:pPr>
            <a:endParaRPr lang="en-US" sz="2800" dirty="0" smtClean="0">
              <a:latin typeface="Verdana" pitchFamily="34" charset="0"/>
              <a:cs typeface="Verdana" pitchFamily="34" charset="0"/>
            </a:endParaRPr>
          </a:p>
        </p:txBody>
      </p:sp>
      <p:pic>
        <p:nvPicPr>
          <p:cNvPr id="4" name="C709F804-C78D-4641-98C4-CBE59EC88B77" descr="C709F804-C78D-4641-98C4-CBE59EC88B7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5486400"/>
            <a:ext cx="3067050" cy="110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533400" y="1295400"/>
            <a:ext cx="80772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6" name="Picture 10" descr="http://www.tatrc.org/images/content/news/2013_1_8_Tr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4191000"/>
            <a:ext cx="762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http://t1.gstatic.com/images?q=tbn:ANd9GcSuP-cOH_tPVhuuI55yfXnmpq7uRNq-UHeyTT5VeW5gEVZoPzAAR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3048000"/>
            <a:ext cx="13716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http://ts3.mm.bing.net/th?id=H.4593683270337118&amp;pid=1.7&amp;w=251&amp;h=111&amp;c=7&amp;rs=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200" y="1905000"/>
            <a:ext cx="1905000" cy="84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Tallahassee Memorial HealthCare</a:t>
            </a:r>
            <a:endParaRPr lang="en-US" dirty="0"/>
          </a:p>
        </p:txBody>
      </p:sp>
      <p:pic>
        <p:nvPicPr>
          <p:cNvPr id="4" name="Content Placeholder 3" descr="Drone shot.tif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9" r="2509"/>
          <a:stretch>
            <a:fillRect/>
          </a:stretch>
        </p:blipFill>
        <p:spPr>
          <a:xfrm>
            <a:off x="850900" y="1683777"/>
            <a:ext cx="7448550" cy="39740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799823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338296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accent1">
                    <a:lumMod val="75000"/>
                  </a:schemeClr>
                </a:solidFill>
              </a:rPr>
              <a:t>Uses for Telemedicine</a:t>
            </a:r>
            <a:endParaRPr lang="en-US" sz="8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67200"/>
            <a:ext cx="8229600" cy="4449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cs typeface="Verdana" pitchFamily="34" charset="0"/>
              </a:rPr>
              <a:t>	</a:t>
            </a:r>
            <a:endParaRPr lang="en-US" sz="2000" dirty="0" smtClean="0">
              <a:cs typeface="Verdana" pitchFamily="34" charset="0"/>
            </a:endParaRPr>
          </a:p>
        </p:txBody>
      </p:sp>
      <p:pic>
        <p:nvPicPr>
          <p:cNvPr id="4" name="C709F804-C78D-4641-98C4-CBE59EC88B77" descr="C709F804-C78D-4641-98C4-CBE59EC88B7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5486400"/>
            <a:ext cx="3067050" cy="110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AutoShape 2" descr="Image result for telemedicine clip art"/>
          <p:cNvSpPr>
            <a:spLocks noChangeAspect="1" noChangeArrowheads="1"/>
          </p:cNvSpPr>
          <p:nvPr/>
        </p:nvSpPr>
        <p:spPr bwMode="auto">
          <a:xfrm>
            <a:off x="0" y="-136525"/>
            <a:ext cx="1304925" cy="1181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3" name="Picture 12" descr="telemed pic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0" y="4038600"/>
            <a:ext cx="2457450" cy="1712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Telemedicine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>
            <a:normAutofit fontScale="85000" lnSpcReduction="20000"/>
          </a:bodyPr>
          <a:lstStyle/>
          <a:p>
            <a:pPr marL="514350" indent="-514350" eaLnBrk="0" hangingPunct="0">
              <a:lnSpc>
                <a:spcPct val="150000"/>
              </a:lnSpc>
              <a:buFontTx/>
              <a:buAutoNum type="arabicPeriod"/>
              <a:defRPr/>
            </a:pPr>
            <a:r>
              <a:rPr lang="en-US" sz="2600" dirty="0" smtClean="0">
                <a:solidFill>
                  <a:schemeClr val="tx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Specialty consults – cardiology, neurology, orthopedic, dermatology, wound care, etc. </a:t>
            </a:r>
          </a:p>
          <a:p>
            <a:pPr marL="514350" indent="-514350" eaLnBrk="0" hangingPunct="0">
              <a:lnSpc>
                <a:spcPct val="150000"/>
              </a:lnSpc>
              <a:buFontTx/>
              <a:buAutoNum type="arabicPeriod"/>
              <a:defRPr/>
            </a:pPr>
            <a:r>
              <a:rPr lang="en-US" sz="2600" dirty="0" smtClean="0">
                <a:solidFill>
                  <a:schemeClr val="tx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Telepsychiatry – mental health services</a:t>
            </a:r>
          </a:p>
          <a:p>
            <a:pPr marL="514350" indent="-514350" eaLnBrk="0" hangingPunct="0">
              <a:lnSpc>
                <a:spcPct val="150000"/>
              </a:lnSpc>
              <a:buFontTx/>
              <a:buAutoNum type="arabicPeriod"/>
              <a:defRPr/>
            </a:pPr>
            <a:r>
              <a:rPr lang="en-US" sz="2600" dirty="0" smtClean="0">
                <a:solidFill>
                  <a:schemeClr val="tx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Expanding transitional care</a:t>
            </a:r>
          </a:p>
          <a:p>
            <a:pPr marL="514350" indent="-514350" eaLnBrk="0" hangingPunct="0">
              <a:lnSpc>
                <a:spcPct val="150000"/>
              </a:lnSpc>
              <a:buFontTx/>
              <a:buAutoNum type="arabicPeriod"/>
              <a:defRPr/>
            </a:pPr>
            <a:r>
              <a:rPr lang="en-US" sz="2600" dirty="0" smtClean="0">
                <a:solidFill>
                  <a:schemeClr val="tx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Emergency exams</a:t>
            </a:r>
          </a:p>
          <a:p>
            <a:pPr marL="514350" indent="-514350" eaLnBrk="0" hangingPunct="0">
              <a:lnSpc>
                <a:spcPct val="150000"/>
              </a:lnSpc>
              <a:buFontTx/>
              <a:buAutoNum type="arabicPeriod"/>
              <a:defRPr/>
            </a:pPr>
            <a:r>
              <a:rPr lang="en-US" sz="2600" dirty="0" smtClean="0">
                <a:solidFill>
                  <a:schemeClr val="tx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Increasing access in rural communities</a:t>
            </a:r>
          </a:p>
          <a:p>
            <a:pPr marL="514350" indent="-514350" eaLnBrk="0" hangingPunct="0">
              <a:lnSpc>
                <a:spcPct val="150000"/>
              </a:lnSpc>
              <a:buFontTx/>
              <a:buAutoNum type="arabicPeriod"/>
              <a:defRPr/>
            </a:pPr>
            <a:r>
              <a:rPr lang="en-US" sz="2600" dirty="0" smtClean="0">
                <a:solidFill>
                  <a:schemeClr val="tx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Increasing provider availability</a:t>
            </a:r>
          </a:p>
          <a:p>
            <a:pPr marL="514350" indent="-514350" eaLnBrk="0" hangingPunct="0">
              <a:lnSpc>
                <a:spcPct val="150000"/>
              </a:lnSpc>
              <a:buFontTx/>
              <a:buAutoNum type="arabicPeriod"/>
              <a:defRPr/>
            </a:pPr>
            <a:r>
              <a:rPr lang="en-US" sz="2600" dirty="0" smtClean="0">
                <a:solidFill>
                  <a:schemeClr val="tx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Communicating with distant family members/providers</a:t>
            </a:r>
          </a:p>
          <a:p>
            <a:pPr marL="514350" indent="-514350">
              <a:buNone/>
            </a:pPr>
            <a:endParaRPr lang="en-US" sz="2800" dirty="0" smtClean="0"/>
          </a:p>
          <a:p>
            <a:pPr marL="514350" indent="-514350">
              <a:buNone/>
            </a:pP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295400"/>
            <a:ext cx="80772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6" name="C709F804-C78D-4641-98C4-CBE59EC88B77" descr="C709F804-C78D-4641-98C4-CBE59EC88B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3480" y="5562600"/>
            <a:ext cx="296848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TMH Telemedicine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49763"/>
          </a:xfrm>
        </p:spPr>
        <p:txBody>
          <a:bodyPr>
            <a:normAutofit/>
          </a:bodyPr>
          <a:lstStyle/>
          <a:p>
            <a:pPr marL="514350" indent="-514350" eaLnBrk="0" hangingPunct="0">
              <a:lnSpc>
                <a:spcPct val="150000"/>
              </a:lnSpc>
              <a:buFontTx/>
              <a:buAutoNum type="arabicPeriod"/>
              <a:defRPr/>
            </a:pPr>
            <a:endParaRPr lang="en-US" sz="1800" dirty="0" smtClean="0">
              <a:solidFill>
                <a:schemeClr val="tx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 eaLnBrk="0" hangingPunct="0">
              <a:lnSpc>
                <a:spcPct val="150000"/>
              </a:lnSpc>
              <a:buFontTx/>
              <a:buAutoNum type="arabicPeriod"/>
              <a:defRPr/>
            </a:pPr>
            <a:r>
              <a:rPr lang="en-US" sz="2600" dirty="0" smtClean="0">
                <a:solidFill>
                  <a:schemeClr val="tx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Expansion of Behavioral Health Services to Rural Communities</a:t>
            </a:r>
          </a:p>
          <a:p>
            <a:pPr marL="914400" lvl="1" indent="-514350" eaLnBrk="0" hangingPunct="0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sz="2400" dirty="0" smtClean="0"/>
              <a:t>Partnership with primary care providers</a:t>
            </a:r>
          </a:p>
          <a:p>
            <a:pPr marL="914400" lvl="1" indent="-514350" eaLnBrk="0" hangingPunct="0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sz="2400" dirty="0" smtClean="0"/>
              <a:t>Rural ED Baker Act Evaluations</a:t>
            </a:r>
          </a:p>
          <a:p>
            <a:pPr marL="914400" lvl="1" indent="-514350" eaLnBrk="0" hangingPunct="0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sz="2400" dirty="0" smtClean="0"/>
              <a:t>Outpatient follow-up</a:t>
            </a:r>
          </a:p>
          <a:p>
            <a:pPr marL="914400" lvl="1" indent="-514350" eaLnBrk="0" hangingPunct="0">
              <a:lnSpc>
                <a:spcPct val="150000"/>
              </a:lnSpc>
              <a:buNone/>
              <a:defRPr/>
            </a:pPr>
            <a:endParaRPr lang="en-US" sz="2400" dirty="0" smtClean="0"/>
          </a:p>
          <a:p>
            <a:pPr marL="514350" indent="-514350" eaLnBrk="0" hangingPunct="0">
              <a:lnSpc>
                <a:spcPct val="150000"/>
              </a:lnSpc>
              <a:buFont typeface="Arial" charset="0"/>
              <a:buChar char="•"/>
              <a:defRPr/>
            </a:pPr>
            <a:endParaRPr lang="en-US" sz="2600" dirty="0" smtClean="0">
              <a:solidFill>
                <a:schemeClr val="tx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295400"/>
            <a:ext cx="80772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6" name="Picture 6" descr="BH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3733800"/>
            <a:ext cx="3244901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TMH Telemedicine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49763"/>
          </a:xfrm>
        </p:spPr>
        <p:txBody>
          <a:bodyPr>
            <a:normAutofit/>
          </a:bodyPr>
          <a:lstStyle/>
          <a:p>
            <a:pPr marL="514350" indent="-514350" eaLnBrk="0" hangingPunct="0">
              <a:lnSpc>
                <a:spcPct val="150000"/>
              </a:lnSpc>
              <a:buFontTx/>
              <a:buAutoNum type="arabicPeriod"/>
              <a:defRPr/>
            </a:pPr>
            <a:endParaRPr lang="en-US" sz="1800" dirty="0" smtClean="0">
              <a:solidFill>
                <a:schemeClr val="tx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 eaLnBrk="0" hangingPunct="0">
              <a:lnSpc>
                <a:spcPct val="150000"/>
              </a:lnSpc>
              <a:buNone/>
              <a:defRPr/>
            </a:pPr>
            <a:r>
              <a:rPr lang="en-US" sz="2600" dirty="0" smtClean="0">
                <a:solidFill>
                  <a:schemeClr val="tx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Services to Rural Hospital Partners</a:t>
            </a:r>
          </a:p>
          <a:p>
            <a:pPr marL="914400" lvl="1" indent="-514350" eaLnBrk="0" hangingPunct="0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sz="2400" dirty="0" smtClean="0"/>
              <a:t>Doctors Memorial – Psychiatry, Dietary, Specialists, Transfers</a:t>
            </a:r>
          </a:p>
          <a:p>
            <a:pPr marL="914400" lvl="1" indent="-514350" eaLnBrk="0" hangingPunct="0">
              <a:lnSpc>
                <a:spcPct val="150000"/>
              </a:lnSpc>
              <a:buFont typeface="Arial" charset="0"/>
              <a:buChar char="•"/>
              <a:defRPr/>
            </a:pPr>
            <a:endParaRPr lang="en-US" sz="2400" dirty="0" smtClean="0"/>
          </a:p>
          <a:p>
            <a:pPr marL="914400" lvl="1" indent="-514350" eaLnBrk="0" hangingPunct="0">
              <a:lnSpc>
                <a:spcPct val="150000"/>
              </a:lnSpc>
              <a:buNone/>
              <a:defRPr/>
            </a:pPr>
            <a:endParaRPr lang="en-US" sz="2400" dirty="0" smtClean="0"/>
          </a:p>
          <a:p>
            <a:pPr marL="514350" indent="-514350" eaLnBrk="0" hangingPunct="0">
              <a:lnSpc>
                <a:spcPct val="150000"/>
              </a:lnSpc>
              <a:buNone/>
              <a:defRPr/>
            </a:pPr>
            <a:endParaRPr lang="en-US" sz="2600" dirty="0" smtClean="0">
              <a:solidFill>
                <a:schemeClr val="tx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295400"/>
            <a:ext cx="80772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6" name="Picture 5" descr="Telemed P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3581400"/>
            <a:ext cx="3893318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TMH Telemedicine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49763"/>
          </a:xfrm>
        </p:spPr>
        <p:txBody>
          <a:bodyPr>
            <a:normAutofit/>
          </a:bodyPr>
          <a:lstStyle/>
          <a:p>
            <a:pPr marL="514350" indent="-514350" eaLnBrk="0" hangingPunct="0">
              <a:lnSpc>
                <a:spcPct val="200000"/>
              </a:lnSpc>
              <a:buNone/>
              <a:defRPr/>
            </a:pPr>
            <a:r>
              <a:rPr lang="en-US" sz="2600" dirty="0" smtClean="0">
                <a:solidFill>
                  <a:schemeClr val="tx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 Specialty Consults</a:t>
            </a:r>
            <a:endParaRPr lang="en-US" sz="2400" dirty="0" smtClean="0"/>
          </a:p>
          <a:p>
            <a:pPr marL="514350" indent="-514350" eaLnBrk="0" hangingPunct="0">
              <a:lnSpc>
                <a:spcPct val="200000"/>
              </a:lnSpc>
              <a:buNone/>
              <a:defRPr/>
            </a:pPr>
            <a:r>
              <a:rPr lang="en-US" sz="2600" dirty="0" smtClean="0">
                <a:solidFill>
                  <a:schemeClr val="tx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4. Expanding Transitional Care Services</a:t>
            </a:r>
          </a:p>
          <a:p>
            <a:pPr marL="514350" indent="-514350" eaLnBrk="0" hangingPunct="0">
              <a:lnSpc>
                <a:spcPct val="200000"/>
              </a:lnSpc>
              <a:buNone/>
              <a:defRPr/>
            </a:pPr>
            <a:r>
              <a:rPr lang="en-US" sz="2600" dirty="0" smtClean="0">
                <a:solidFill>
                  <a:schemeClr val="tx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5. Residency Program Training</a:t>
            </a:r>
          </a:p>
          <a:p>
            <a:pPr marL="514350" indent="-514350" eaLnBrk="0" hangingPunct="0">
              <a:lnSpc>
                <a:spcPct val="150000"/>
              </a:lnSpc>
              <a:buNone/>
              <a:defRPr/>
            </a:pPr>
            <a:endParaRPr lang="en-US" sz="2600" dirty="0" smtClean="0">
              <a:solidFill>
                <a:schemeClr val="tx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295400"/>
            <a:ext cx="80772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6" name="Picture 5" descr="BixlerE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4419600"/>
            <a:ext cx="3562350" cy="2038350"/>
          </a:xfrm>
          <a:prstGeom prst="rect">
            <a:avLst/>
          </a:prstGeom>
        </p:spPr>
      </p:pic>
      <p:pic>
        <p:nvPicPr>
          <p:cNvPr id="7" name="Picture 6" descr="emergencyCenterN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4419600"/>
            <a:ext cx="3562350" cy="2038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TMH Telemedicine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49763"/>
          </a:xfrm>
        </p:spPr>
        <p:txBody>
          <a:bodyPr>
            <a:normAutofit/>
          </a:bodyPr>
          <a:lstStyle/>
          <a:p>
            <a:pPr marL="514350" indent="-514350" eaLnBrk="0" hangingPunct="0">
              <a:lnSpc>
                <a:spcPct val="150000"/>
              </a:lnSpc>
              <a:buFontTx/>
              <a:buAutoNum type="arabicPeriod"/>
              <a:defRPr/>
            </a:pPr>
            <a:endParaRPr lang="en-US" sz="1800" dirty="0" smtClean="0">
              <a:solidFill>
                <a:schemeClr val="tx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 eaLnBrk="0" hangingPunct="0">
              <a:lnSpc>
                <a:spcPct val="200000"/>
              </a:lnSpc>
              <a:buNone/>
              <a:defRPr/>
            </a:pPr>
            <a:r>
              <a:rPr lang="en-US" sz="2600" dirty="0" smtClean="0">
                <a:solidFill>
                  <a:schemeClr val="tx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6. Reducing unnecessary readmissions and visits to the ED by connecting Medical Directors to LTC/SNFs/Rehab Facilities.</a:t>
            </a:r>
            <a:endParaRPr lang="en-US" sz="2400" dirty="0" smtClean="0"/>
          </a:p>
          <a:p>
            <a:pPr marL="914400" lvl="1" indent="-514350" eaLnBrk="0" hangingPunct="0">
              <a:lnSpc>
                <a:spcPct val="150000"/>
              </a:lnSpc>
              <a:buNone/>
              <a:defRPr/>
            </a:pPr>
            <a:r>
              <a:rPr lang="en-US" sz="2400" dirty="0" smtClean="0"/>
              <a:t>   </a:t>
            </a:r>
          </a:p>
          <a:p>
            <a:pPr marL="514350" indent="-514350" eaLnBrk="0" hangingPunct="0">
              <a:lnSpc>
                <a:spcPct val="150000"/>
              </a:lnSpc>
              <a:buNone/>
              <a:defRPr/>
            </a:pPr>
            <a:endParaRPr lang="en-US" sz="2600" dirty="0" smtClean="0">
              <a:solidFill>
                <a:schemeClr val="tx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295400"/>
            <a:ext cx="80772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6" name="C709F804-C78D-4641-98C4-CBE59EC88B77" descr="C709F804-C78D-4641-98C4-CBE59EC88B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3480" y="5562600"/>
            <a:ext cx="296848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31242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</a:rPr>
              <a:t>The Business of Telemedicine</a:t>
            </a:r>
            <a:endParaRPr lang="en-US" sz="8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67200"/>
            <a:ext cx="8229600" cy="4449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cs typeface="Verdana" pitchFamily="34" charset="0"/>
              </a:rPr>
              <a:t>	</a:t>
            </a:r>
            <a:endParaRPr lang="en-US" sz="2000" dirty="0" smtClean="0">
              <a:cs typeface="Verdana" pitchFamily="34" charset="0"/>
            </a:endParaRPr>
          </a:p>
        </p:txBody>
      </p:sp>
      <p:pic>
        <p:nvPicPr>
          <p:cNvPr id="4" name="C709F804-C78D-4641-98C4-CBE59EC88B77" descr="C709F804-C78D-4641-98C4-CBE59EC88B7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5486400"/>
            <a:ext cx="3067050" cy="110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AutoShape 2" descr="Image result for telemedicine clip art"/>
          <p:cNvSpPr>
            <a:spLocks noChangeAspect="1" noChangeArrowheads="1"/>
          </p:cNvSpPr>
          <p:nvPr/>
        </p:nvSpPr>
        <p:spPr bwMode="auto">
          <a:xfrm>
            <a:off x="0" y="-136525"/>
            <a:ext cx="1304925" cy="1181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3" name="Picture 12" descr="telemed pic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0" y="4038600"/>
            <a:ext cx="2457450" cy="1712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Medical Staff Considerations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>
            <a:normAutofit/>
          </a:bodyPr>
          <a:lstStyle/>
          <a:p>
            <a:pPr marL="514350" indent="-514350" eaLnBrk="0" hangingPunct="0">
              <a:lnSpc>
                <a:spcPct val="150000"/>
              </a:lnSpc>
              <a:buFontTx/>
              <a:buAutoNum type="arabicPeriod"/>
              <a:defRPr/>
            </a:pPr>
            <a:r>
              <a:rPr lang="en-US" sz="2600" dirty="0" smtClean="0">
                <a:solidFill>
                  <a:schemeClr val="tx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Credentialing</a:t>
            </a:r>
          </a:p>
          <a:p>
            <a:pPr marL="514350" indent="-514350" eaLnBrk="0" hangingPunct="0">
              <a:lnSpc>
                <a:spcPct val="150000"/>
              </a:lnSpc>
              <a:buFontTx/>
              <a:buAutoNum type="arabicPeriod"/>
              <a:defRPr/>
            </a:pPr>
            <a:r>
              <a:rPr lang="en-US" sz="2600" dirty="0" smtClean="0">
                <a:solidFill>
                  <a:schemeClr val="tx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Liability</a:t>
            </a:r>
          </a:p>
          <a:p>
            <a:pPr marL="514350" indent="-514350" eaLnBrk="0" hangingPunct="0">
              <a:lnSpc>
                <a:spcPct val="150000"/>
              </a:lnSpc>
              <a:buFontTx/>
              <a:buAutoNum type="arabicPeriod"/>
              <a:defRPr/>
            </a:pPr>
            <a:r>
              <a:rPr lang="en-US" sz="2600" dirty="0" smtClean="0">
                <a:solidFill>
                  <a:schemeClr val="tx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Record-keeping</a:t>
            </a:r>
          </a:p>
          <a:p>
            <a:pPr marL="514350" indent="-514350" eaLnBrk="0" hangingPunct="0">
              <a:lnSpc>
                <a:spcPct val="150000"/>
              </a:lnSpc>
              <a:buFontTx/>
              <a:buAutoNum type="arabicPeriod"/>
              <a:defRPr/>
            </a:pPr>
            <a:r>
              <a:rPr lang="en-US" sz="2600" dirty="0" smtClean="0">
                <a:solidFill>
                  <a:schemeClr val="tx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BAA/Agreements</a:t>
            </a:r>
          </a:p>
          <a:p>
            <a:pPr marL="514350" indent="-514350" eaLnBrk="0" hangingPunct="0">
              <a:lnSpc>
                <a:spcPct val="150000"/>
              </a:lnSpc>
              <a:buFontTx/>
              <a:buAutoNum type="arabicPeriod"/>
              <a:defRPr/>
            </a:pPr>
            <a:r>
              <a:rPr lang="en-US" sz="2600" dirty="0" smtClean="0">
                <a:solidFill>
                  <a:schemeClr val="tx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Billing</a:t>
            </a:r>
          </a:p>
          <a:p>
            <a:pPr marL="514350" indent="-514350">
              <a:buNone/>
            </a:pPr>
            <a:endParaRPr lang="en-US" sz="2800" dirty="0" smtClean="0"/>
          </a:p>
          <a:p>
            <a:pPr marL="514350" indent="-514350">
              <a:buNone/>
            </a:pP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295400"/>
            <a:ext cx="80772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6" name="C709F804-C78D-4641-98C4-CBE59EC88B77" descr="C709F804-C78D-4641-98C4-CBE59EC88B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3480" y="5562600"/>
            <a:ext cx="296848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Reimbursement	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49763"/>
          </a:xfrm>
        </p:spPr>
        <p:txBody>
          <a:bodyPr>
            <a:normAutofit/>
          </a:bodyPr>
          <a:lstStyle/>
          <a:p>
            <a:pPr marL="514350" indent="-514350" eaLnBrk="0" hangingPunct="0">
              <a:lnSpc>
                <a:spcPct val="150000"/>
              </a:lnSpc>
              <a:buFontTx/>
              <a:buAutoNum type="arabicPeriod"/>
              <a:defRPr/>
            </a:pPr>
            <a:r>
              <a:rPr lang="en-US" sz="2400" u="sng" dirty="0" smtClean="0">
                <a:solidFill>
                  <a:schemeClr val="tx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Medicare reimbursement</a:t>
            </a: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Medicare will reimburse for telemedicine visits at the same rate as a face to face for patients in rural communities.  The presenting sites can also bill for a small fee. </a:t>
            </a:r>
          </a:p>
          <a:p>
            <a:pPr marL="514350" indent="-514350" eaLnBrk="0" hangingPunct="0">
              <a:lnSpc>
                <a:spcPct val="150000"/>
              </a:lnSpc>
              <a:buFontTx/>
              <a:buAutoNum type="arabicPeriod"/>
              <a:defRPr/>
            </a:pPr>
            <a:endParaRPr lang="en-US" sz="1100" u="sng" dirty="0" smtClean="0">
              <a:solidFill>
                <a:schemeClr val="tx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 eaLnBrk="0" hangingPunct="0">
              <a:lnSpc>
                <a:spcPct val="150000"/>
              </a:lnSpc>
              <a:buFontTx/>
              <a:buAutoNum type="arabicPeriod"/>
              <a:defRPr/>
            </a:pPr>
            <a:r>
              <a:rPr lang="en-US" sz="2400" u="sng" dirty="0" smtClean="0">
                <a:solidFill>
                  <a:schemeClr val="tx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Cash contracts</a:t>
            </a: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ROI for investing in telemedicine services.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295400"/>
            <a:ext cx="80772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6" name="C709F804-C78D-4641-98C4-CBE59EC88B77" descr="C709F804-C78D-4641-98C4-CBE59EC88B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3480" y="5562600"/>
            <a:ext cx="296848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31242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chemeClr val="accent1">
                    <a:lumMod val="75000"/>
                  </a:schemeClr>
                </a:solidFill>
              </a:rPr>
              <a:t>BENEFITS</a:t>
            </a:r>
            <a:endParaRPr lang="en-US" sz="9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67200"/>
            <a:ext cx="8229600" cy="4449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cs typeface="Verdana" pitchFamily="34" charset="0"/>
              </a:rPr>
              <a:t>	</a:t>
            </a:r>
            <a:endParaRPr lang="en-US" sz="2000" dirty="0" smtClean="0">
              <a:cs typeface="Verdana" pitchFamily="34" charset="0"/>
            </a:endParaRPr>
          </a:p>
        </p:txBody>
      </p:sp>
      <p:pic>
        <p:nvPicPr>
          <p:cNvPr id="4" name="C709F804-C78D-4641-98C4-CBE59EC88B77" descr="C709F804-C78D-4641-98C4-CBE59EC88B7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5486400"/>
            <a:ext cx="3067050" cy="110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AutoShape 2" descr="Image result for telemedicine clip art"/>
          <p:cNvSpPr>
            <a:spLocks noChangeAspect="1" noChangeArrowheads="1"/>
          </p:cNvSpPr>
          <p:nvPr/>
        </p:nvSpPr>
        <p:spPr bwMode="auto">
          <a:xfrm>
            <a:off x="0" y="-136525"/>
            <a:ext cx="1304925" cy="1181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3" name="Picture 12" descr="telemed pic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0" y="4038600"/>
            <a:ext cx="2457450" cy="1712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 &amp; Figures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5601" y="1122142"/>
            <a:ext cx="2595829" cy="1322073"/>
          </a:xfrm>
          <a:prstGeom prst="rect">
            <a:avLst/>
          </a:prstGeom>
          <a:solidFill>
            <a:srgbClr val="002060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772 Beds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5600" y="2444436"/>
            <a:ext cx="3845209" cy="240822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Partnerships with: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UF Health</a:t>
            </a:r>
          </a:p>
          <a:p>
            <a:pPr algn="ctr"/>
            <a:r>
              <a:rPr lang="en-US" dirty="0" smtClean="0"/>
              <a:t>Wolfson Children’s Hospital</a:t>
            </a:r>
          </a:p>
          <a:p>
            <a:pPr algn="ctr"/>
            <a:r>
              <a:rPr lang="en-US" dirty="0" smtClean="0"/>
              <a:t>Doctors’ Memorial Hospital</a:t>
            </a:r>
          </a:p>
          <a:p>
            <a:pPr algn="ctr"/>
            <a:r>
              <a:rPr lang="en-US" dirty="0" smtClean="0"/>
              <a:t>Weems Memorial Hospital</a:t>
            </a:r>
          </a:p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460055" y="1792585"/>
            <a:ext cx="1294645" cy="2399170"/>
          </a:xfrm>
          <a:prstGeom prst="rect">
            <a:avLst/>
          </a:prstGeom>
          <a:solidFill>
            <a:srgbClr val="1291D8"/>
          </a:solidFill>
          <a:ln>
            <a:solidFill>
              <a:srgbClr val="1291D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31 physician practices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951430" y="1122142"/>
            <a:ext cx="1249379" cy="1303700"/>
          </a:xfrm>
          <a:prstGeom prst="rect">
            <a:avLst/>
          </a:prstGeom>
          <a:solidFill>
            <a:srgbClr val="1291D8"/>
          </a:solidFill>
          <a:ln>
            <a:solidFill>
              <a:srgbClr val="1291D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Serving 17 Counties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200810" y="1122630"/>
            <a:ext cx="3268300" cy="4734962"/>
          </a:xfrm>
          <a:prstGeom prst="rect">
            <a:avLst/>
          </a:prstGeom>
          <a:solidFill>
            <a:srgbClr val="67B218"/>
          </a:solidFill>
          <a:ln>
            <a:solidFill>
              <a:srgbClr val="67B21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Inpatients…..29,586</a:t>
            </a:r>
          </a:p>
          <a:p>
            <a:pPr algn="ctr"/>
            <a:r>
              <a:rPr lang="en-US" dirty="0" smtClean="0"/>
              <a:t>Outpatients…..133,046</a:t>
            </a:r>
          </a:p>
          <a:p>
            <a:pPr algn="ctr"/>
            <a:r>
              <a:rPr lang="en-US" dirty="0" smtClean="0"/>
              <a:t>Emergency Care….. 122,100</a:t>
            </a:r>
          </a:p>
          <a:p>
            <a:pPr algn="ctr"/>
            <a:r>
              <a:rPr lang="en-US" dirty="0" smtClean="0"/>
              <a:t>Births per year…..3,800</a:t>
            </a:r>
          </a:p>
          <a:p>
            <a:pPr algn="ctr"/>
            <a:r>
              <a:rPr lang="en-US" dirty="0" smtClean="0"/>
              <a:t>Surgeries per year…..16,400</a:t>
            </a:r>
          </a:p>
          <a:p>
            <a:pPr algn="ctr"/>
            <a:r>
              <a:rPr lang="en-US" dirty="0" smtClean="0"/>
              <a:t>Employees…..4,586</a:t>
            </a:r>
          </a:p>
          <a:p>
            <a:pPr algn="ctr"/>
            <a:r>
              <a:rPr lang="en-US" dirty="0" smtClean="0"/>
              <a:t>Physicians on medical staff…558 </a:t>
            </a:r>
          </a:p>
          <a:p>
            <a:pPr algn="ctr"/>
            <a:r>
              <a:rPr lang="en-US" dirty="0" smtClean="0"/>
              <a:t>Employed Physicians…175+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53086" y="4861711"/>
            <a:ext cx="3847724" cy="986827"/>
          </a:xfrm>
          <a:prstGeom prst="rect">
            <a:avLst/>
          </a:prstGeom>
          <a:solidFill>
            <a:srgbClr val="1291D8"/>
          </a:solidFill>
          <a:ln>
            <a:solidFill>
              <a:srgbClr val="1291D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Acute Care Hospital</a:t>
            </a:r>
          </a:p>
          <a:p>
            <a:pPr algn="ctr"/>
            <a:r>
              <a:rPr lang="en-US" dirty="0" smtClean="0"/>
              <a:t>Psychiatric Hospital</a:t>
            </a:r>
          </a:p>
          <a:p>
            <a:pPr algn="ctr"/>
            <a:r>
              <a:rPr lang="en-US" dirty="0" smtClean="0"/>
              <a:t>Multi-Specialty Care Centers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478163" y="4191754"/>
            <a:ext cx="1276538" cy="1665838"/>
          </a:xfrm>
          <a:prstGeom prst="rect">
            <a:avLst/>
          </a:prstGeom>
          <a:solidFill>
            <a:srgbClr val="091F8E"/>
          </a:solidFill>
          <a:ln>
            <a:solidFill>
              <a:srgbClr val="091F8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 Residency Programs</a:t>
            </a:r>
          </a:p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478161" y="1131684"/>
            <a:ext cx="1276539" cy="66090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Not-for-profit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0749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Provider Benefits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600"/>
              </a:spcAft>
              <a:buNone/>
              <a:defRPr/>
            </a:pPr>
            <a:endParaRPr lang="en-US" sz="1000" dirty="0" smtClean="0">
              <a:cs typeface="Verdana" pitchFamily="34" charset="0"/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800" dirty="0" smtClean="0">
                <a:cs typeface="Verdana" pitchFamily="34" charset="0"/>
              </a:rPr>
              <a:t>Increased flexibility.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800" dirty="0" smtClean="0">
                <a:cs typeface="Verdana" pitchFamily="34" charset="0"/>
              </a:rPr>
              <a:t>Increased productivity.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800" dirty="0" smtClean="0">
                <a:cs typeface="Verdana" pitchFamily="34" charset="0"/>
              </a:rPr>
              <a:t>Increased efficiencies.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800" dirty="0" smtClean="0">
                <a:cs typeface="Verdana" pitchFamily="34" charset="0"/>
              </a:rPr>
              <a:t>Increased quality of life. 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800" dirty="0" smtClean="0">
                <a:cs typeface="Verdana" pitchFamily="34" charset="0"/>
              </a:rPr>
              <a:t>Expanded patient base.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800" dirty="0" smtClean="0">
                <a:cs typeface="Verdana" pitchFamily="34" charset="0"/>
              </a:rPr>
              <a:t>Additional revenue streams.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  <a:defRPr/>
            </a:pPr>
            <a:endParaRPr lang="en-US" sz="3600" dirty="0" smtClean="0">
              <a:cs typeface="Verdana" pitchFamily="34" charset="0"/>
            </a:endParaRPr>
          </a:p>
          <a:p>
            <a:pPr marL="514350" indent="-514350">
              <a:spcAft>
                <a:spcPts val="600"/>
              </a:spcAft>
              <a:buNone/>
              <a:defRPr/>
            </a:pPr>
            <a:endParaRPr lang="en-US" sz="3600" dirty="0" smtClean="0">
              <a:cs typeface="Verdana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295400"/>
            <a:ext cx="80772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6" name="C709F804-C78D-4641-98C4-CBE59EC88B77" descr="C709F804-C78D-4641-98C4-CBE59EC88B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3480" y="5562600"/>
            <a:ext cx="296848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Payer Benefits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Autofit/>
          </a:bodyPr>
          <a:lstStyle/>
          <a:p>
            <a:pPr marL="514350" indent="-514350">
              <a:spcAft>
                <a:spcPts val="600"/>
              </a:spcAft>
              <a:buNone/>
              <a:defRPr/>
            </a:pPr>
            <a:endParaRPr lang="en-US" sz="1000" dirty="0" smtClean="0">
              <a:cs typeface="Verdana" pitchFamily="34" charset="0"/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3600" dirty="0" smtClean="0">
                <a:cs typeface="Verdana" pitchFamily="34" charset="0"/>
              </a:rPr>
              <a:t>Reduced costs.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3600" dirty="0" smtClean="0">
                <a:cs typeface="Verdana" pitchFamily="34" charset="0"/>
              </a:rPr>
              <a:t>Increased patient compliance.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3600" dirty="0" smtClean="0">
                <a:cs typeface="Verdana" pitchFamily="34" charset="0"/>
              </a:rPr>
              <a:t>Increased patient satisfaction.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  <a:defRPr/>
            </a:pPr>
            <a:endParaRPr lang="en-US" sz="3600" dirty="0" smtClean="0">
              <a:cs typeface="Verdana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1295400"/>
            <a:ext cx="80772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6" name="C709F804-C78D-4641-98C4-CBE59EC88B77" descr="C709F804-C78D-4641-98C4-CBE59EC88B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3480" y="5562600"/>
            <a:ext cx="296848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Patient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eaLnBrk="0" hangingPunct="0">
              <a:lnSpc>
                <a:spcPct val="150000"/>
              </a:lnSpc>
              <a:buFontTx/>
              <a:buAutoNum type="arabicPeriod"/>
              <a:defRPr/>
            </a:pPr>
            <a:r>
              <a:rPr lang="en-US" sz="2400" dirty="0" smtClean="0"/>
              <a:t>Increased access to care.</a:t>
            </a:r>
          </a:p>
          <a:p>
            <a:pPr marL="514350" indent="-514350" eaLnBrk="0" hangingPunct="0">
              <a:lnSpc>
                <a:spcPct val="150000"/>
              </a:lnSpc>
              <a:buFontTx/>
              <a:buAutoNum type="arabicPeriod"/>
              <a:defRPr/>
            </a:pPr>
            <a:r>
              <a:rPr lang="en-US" sz="2400" dirty="0" smtClean="0"/>
              <a:t>Decreased transportation costs.</a:t>
            </a:r>
          </a:p>
          <a:p>
            <a:pPr marL="514350" indent="-514350" eaLnBrk="0" hangingPunct="0">
              <a:lnSpc>
                <a:spcPct val="150000"/>
              </a:lnSpc>
              <a:buFontTx/>
              <a:buAutoNum type="arabicPeriod"/>
              <a:defRPr/>
            </a:pPr>
            <a:r>
              <a:rPr lang="en-US" sz="2400" dirty="0" smtClean="0"/>
              <a:t>Increased patient safety.</a:t>
            </a:r>
          </a:p>
          <a:p>
            <a:pPr marL="514350" indent="-514350" eaLnBrk="0" hangingPunct="0">
              <a:lnSpc>
                <a:spcPct val="150000"/>
              </a:lnSpc>
              <a:buFontTx/>
              <a:buAutoNum type="arabicPeriod"/>
              <a:defRPr/>
            </a:pPr>
            <a:r>
              <a:rPr lang="en-US" sz="2400" dirty="0" smtClean="0"/>
              <a:t>Continuity of care</a:t>
            </a:r>
          </a:p>
          <a:p>
            <a:pPr marL="514350" indent="-514350" eaLnBrk="0" hangingPunct="0">
              <a:lnSpc>
                <a:spcPct val="150000"/>
              </a:lnSpc>
              <a:buFontTx/>
              <a:buAutoNum type="arabicPeriod"/>
              <a:defRPr/>
            </a:pPr>
            <a:r>
              <a:rPr lang="en-US" sz="2400" dirty="0" smtClean="0"/>
              <a:t>Care collaboration</a:t>
            </a:r>
          </a:p>
          <a:p>
            <a:pPr marL="514350" indent="-514350" eaLnBrk="0" hangingPunct="0">
              <a:lnSpc>
                <a:spcPct val="150000"/>
              </a:lnSpc>
              <a:buFontTx/>
              <a:buAutoNum type="arabicPeriod"/>
              <a:defRPr/>
            </a:pPr>
            <a:r>
              <a:rPr lang="en-US" sz="2400" dirty="0" smtClean="0"/>
              <a:t>Right care, right time, right place</a:t>
            </a:r>
          </a:p>
          <a:p>
            <a:pPr marL="514350" indent="-514350" eaLnBrk="0" hangingPunct="0">
              <a:lnSpc>
                <a:spcPct val="150000"/>
              </a:lnSpc>
              <a:buFontTx/>
              <a:buAutoNum type="arabicPeriod"/>
              <a:defRPr/>
            </a:pPr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447800"/>
            <a:ext cx="80010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5" name="C709F804-C78D-4641-98C4-CBE59EC88B77" descr="C709F804-C78D-4641-98C4-CBE59EC88B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3480" y="5562600"/>
            <a:ext cx="296848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31242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chemeClr val="accent1">
                    <a:lumMod val="75000"/>
                  </a:schemeClr>
                </a:solidFill>
              </a:rPr>
              <a:t>TIPS FOR SUCCESS</a:t>
            </a:r>
            <a:endParaRPr lang="en-US" sz="9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67200"/>
            <a:ext cx="8229600" cy="4449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cs typeface="Verdana" pitchFamily="34" charset="0"/>
              </a:rPr>
              <a:t>	</a:t>
            </a:r>
            <a:endParaRPr lang="en-US" sz="2000" dirty="0" smtClean="0">
              <a:cs typeface="Verdana" pitchFamily="34" charset="0"/>
            </a:endParaRPr>
          </a:p>
        </p:txBody>
      </p:sp>
      <p:pic>
        <p:nvPicPr>
          <p:cNvPr id="4" name="C709F804-C78D-4641-98C4-CBE59EC88B77" descr="C709F804-C78D-4641-98C4-CBE59EC88B7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5486400"/>
            <a:ext cx="3067050" cy="110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AutoShape 2" descr="Image result for telemedicine clip art"/>
          <p:cNvSpPr>
            <a:spLocks noChangeAspect="1" noChangeArrowheads="1"/>
          </p:cNvSpPr>
          <p:nvPr/>
        </p:nvSpPr>
        <p:spPr bwMode="auto">
          <a:xfrm>
            <a:off x="0" y="-136525"/>
            <a:ext cx="1304925" cy="1181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3" name="Picture 12" descr="telemed pic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0" y="4038600"/>
            <a:ext cx="2457450" cy="1712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</p:spPr>
        <p:txBody>
          <a:bodyPr>
            <a:normAutofit lnSpcReduction="10000"/>
          </a:bodyPr>
          <a:lstStyle/>
          <a:p>
            <a:pPr marL="514350" indent="-514350" eaLnBrk="0" hangingPunct="0">
              <a:lnSpc>
                <a:spcPct val="150000"/>
              </a:lnSpc>
              <a:buFontTx/>
              <a:buAutoNum type="arabicPeriod"/>
              <a:defRPr/>
            </a:pPr>
            <a:r>
              <a:rPr lang="en-US" sz="2800" dirty="0" smtClean="0"/>
              <a:t>Find physician champions.</a:t>
            </a:r>
          </a:p>
          <a:p>
            <a:pPr marL="514350" indent="-514350" eaLnBrk="0" hangingPunct="0">
              <a:lnSpc>
                <a:spcPct val="150000"/>
              </a:lnSpc>
              <a:buFontTx/>
              <a:buAutoNum type="arabicPeriod"/>
              <a:defRPr/>
            </a:pPr>
            <a:r>
              <a:rPr lang="en-US" sz="2800" dirty="0" smtClean="0"/>
              <a:t>Technology is easy, focus on protocols/processes.</a:t>
            </a:r>
          </a:p>
          <a:p>
            <a:pPr marL="514350" indent="-514350" eaLnBrk="0" hangingPunct="0">
              <a:lnSpc>
                <a:spcPct val="150000"/>
              </a:lnSpc>
              <a:buFontTx/>
              <a:buAutoNum type="arabicPeriod"/>
              <a:defRPr/>
            </a:pPr>
            <a:r>
              <a:rPr lang="en-US" sz="2800" dirty="0" smtClean="0"/>
              <a:t>Involve all levels of input.</a:t>
            </a:r>
          </a:p>
          <a:p>
            <a:pPr marL="514350" indent="-514350" eaLnBrk="0" hangingPunct="0">
              <a:lnSpc>
                <a:spcPct val="150000"/>
              </a:lnSpc>
              <a:buFontTx/>
              <a:buAutoNum type="arabicPeriod"/>
              <a:defRPr/>
            </a:pPr>
            <a:r>
              <a:rPr lang="en-US" sz="2800" dirty="0" smtClean="0"/>
              <a:t>Start small.</a:t>
            </a:r>
          </a:p>
          <a:p>
            <a:pPr marL="514350" indent="-514350" eaLnBrk="0" hangingPunct="0">
              <a:lnSpc>
                <a:spcPct val="150000"/>
              </a:lnSpc>
              <a:buFontTx/>
              <a:buAutoNum type="arabicPeriod"/>
              <a:defRPr/>
            </a:pPr>
            <a:r>
              <a:rPr lang="en-US" sz="2800" dirty="0" smtClean="0"/>
              <a:t>Identify opportunities and an implementation plan.</a:t>
            </a:r>
          </a:p>
          <a:p>
            <a:pPr marL="514350" indent="-514350" eaLnBrk="0" hangingPunct="0">
              <a:lnSpc>
                <a:spcPct val="150000"/>
              </a:lnSpc>
              <a:buFontTx/>
              <a:buAutoNum type="arabicPeriod"/>
              <a:defRPr/>
            </a:pPr>
            <a:r>
              <a:rPr lang="en-US" sz="2400" dirty="0" smtClean="0"/>
              <a:t>Identify telemedicine champion to coordinate efforts.</a:t>
            </a:r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447800"/>
            <a:ext cx="80010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5" name="C709F804-C78D-4641-98C4-CBE59EC88B77" descr="C709F804-C78D-4641-98C4-CBE59EC88B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3480" y="5562600"/>
            <a:ext cx="296848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8229600" cy="3382962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accent1">
                    <a:lumMod val="75000"/>
                  </a:schemeClr>
                </a:solidFill>
              </a:rPr>
              <a:t>DEMO</a:t>
            </a:r>
            <a:endParaRPr lang="en-US" sz="8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67200"/>
            <a:ext cx="8229600" cy="4449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cs typeface="Verdana" pitchFamily="34" charset="0"/>
              </a:rPr>
              <a:t>	</a:t>
            </a:r>
            <a:endParaRPr lang="en-US" sz="2000" dirty="0" smtClean="0">
              <a:cs typeface="Verdana" pitchFamily="34" charset="0"/>
            </a:endParaRPr>
          </a:p>
        </p:txBody>
      </p:sp>
      <p:pic>
        <p:nvPicPr>
          <p:cNvPr id="4" name="C709F804-C78D-4641-98C4-CBE59EC88B77" descr="C709F804-C78D-4641-98C4-CBE59EC88B7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5486400"/>
            <a:ext cx="3067050" cy="110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AutoShape 2" descr="Image result for telemedicine clip art"/>
          <p:cNvSpPr>
            <a:spLocks noChangeAspect="1" noChangeArrowheads="1"/>
          </p:cNvSpPr>
          <p:nvPr/>
        </p:nvSpPr>
        <p:spPr bwMode="auto">
          <a:xfrm>
            <a:off x="0" y="-136525"/>
            <a:ext cx="1304925" cy="1181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3" name="Picture 12" descr="telemed pic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0" y="4038600"/>
            <a:ext cx="2457450" cy="1712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82562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Tallahassee Memorial Healthcare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b="1" dirty="0" smtClean="0"/>
              <a:t>Our Mission</a:t>
            </a:r>
          </a:p>
          <a:p>
            <a:pPr>
              <a:buNone/>
            </a:pPr>
            <a:r>
              <a:rPr lang="en-US" dirty="0" smtClean="0"/>
              <a:t>	Transforming care. Advancing health. Improving Lives.</a:t>
            </a:r>
          </a:p>
          <a:p>
            <a:endParaRPr lang="en-US" b="1" dirty="0" smtClean="0"/>
          </a:p>
          <a:p>
            <a:r>
              <a:rPr lang="en-US" b="1" dirty="0" smtClean="0"/>
              <a:t>Our Vision</a:t>
            </a:r>
          </a:p>
          <a:p>
            <a:pPr>
              <a:buNone/>
            </a:pPr>
            <a:r>
              <a:rPr lang="en-US" dirty="0" smtClean="0"/>
              <a:t>	Leading our community to be the healthiest in the nation. </a:t>
            </a:r>
            <a:endParaRPr lang="en-US" dirty="0"/>
          </a:p>
        </p:txBody>
      </p:sp>
      <p:pic>
        <p:nvPicPr>
          <p:cNvPr id="4" name="C709F804-C78D-4641-98C4-CBE59EC88B77" descr="C709F804-C78D-4641-98C4-CBE59EC88B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5715000"/>
            <a:ext cx="2686050" cy="96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533400" y="1295400"/>
            <a:ext cx="80772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82562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Why 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Telehealth? 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Why Now?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3100" b="1" dirty="0" smtClean="0">
                <a:cs typeface="Verdana" pitchFamily="34" charset="0"/>
              </a:rPr>
              <a:t>Healthcare reform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sz="3100" b="1" dirty="0" smtClean="0">
              <a:cs typeface="Verdana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3100" b="1" dirty="0" smtClean="0">
                <a:cs typeface="Verdana" pitchFamily="34" charset="0"/>
              </a:rPr>
              <a:t>Change in Vision, Mission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sz="3100" b="1" dirty="0" smtClean="0">
              <a:cs typeface="Verdana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3100" b="1" dirty="0" smtClean="0">
                <a:cs typeface="Verdana" pitchFamily="34" charset="0"/>
              </a:rPr>
              <a:t>Patient Centered Culture</a:t>
            </a:r>
          </a:p>
          <a:p>
            <a:pPr>
              <a:buNone/>
            </a:pPr>
            <a:endParaRPr lang="en-US" sz="3100" dirty="0" smtClean="0"/>
          </a:p>
          <a:p>
            <a:pPr marL="514350" indent="-514350">
              <a:buNone/>
              <a:defRPr/>
            </a:pPr>
            <a:endParaRPr lang="en-US" sz="3100" b="1" dirty="0" smtClean="0">
              <a:cs typeface="Verdana" pitchFamily="34" charset="0"/>
            </a:endParaRPr>
          </a:p>
          <a:p>
            <a:pPr marL="514350" indent="-514350">
              <a:lnSpc>
                <a:spcPct val="150000"/>
              </a:lnSpc>
              <a:buNone/>
              <a:defRPr/>
            </a:pPr>
            <a:endParaRPr lang="en-US" sz="3100" b="1" dirty="0" smtClean="0">
              <a:cs typeface="Verdana" pitchFamily="34" charset="0"/>
            </a:endParaRPr>
          </a:p>
          <a:p>
            <a:pPr marL="514350" indent="-514350">
              <a:lnSpc>
                <a:spcPct val="150000"/>
              </a:lnSpc>
              <a:buNone/>
              <a:defRPr/>
            </a:pPr>
            <a:endParaRPr lang="en-US" sz="2400" b="1" dirty="0" smtClean="0">
              <a:cs typeface="Verdana" pitchFamily="34" charset="0"/>
            </a:endParaRPr>
          </a:p>
        </p:txBody>
      </p:sp>
      <p:pic>
        <p:nvPicPr>
          <p:cNvPr id="4" name="C709F804-C78D-4641-98C4-CBE59EC88B77" descr="C709F804-C78D-4641-98C4-CBE59EC88B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5715000"/>
            <a:ext cx="2686050" cy="96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533400" y="1295400"/>
            <a:ext cx="80772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487362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Goals for TMH TeleHealth </a:t>
            </a:r>
            <a:b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3100" b="1" dirty="0" smtClean="0">
                <a:cs typeface="Verdana" pitchFamily="34" charset="0"/>
              </a:rPr>
              <a:t>Improve overall health and quality of life for patients. 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sz="3100" b="1" dirty="0" smtClean="0">
              <a:cs typeface="Verdana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3100" b="1" dirty="0" smtClean="0">
                <a:cs typeface="Verdana" pitchFamily="34" charset="0"/>
              </a:rPr>
              <a:t>Increase patient access to primary and specialty care. 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sz="3100" b="1" dirty="0" smtClean="0">
              <a:cs typeface="Verdana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3100" b="1" dirty="0" smtClean="0">
                <a:cs typeface="Verdana" pitchFamily="34" charset="0"/>
              </a:rPr>
              <a:t>Increase efficiencies within the regional health system.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sz="3100" b="1" dirty="0" smtClean="0">
              <a:cs typeface="Verdana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3100" b="1" dirty="0" smtClean="0">
                <a:cs typeface="Verdana" pitchFamily="34" charset="0"/>
              </a:rPr>
              <a:t>Promote successful transitions in care.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sz="3100" b="1" dirty="0" smtClean="0">
              <a:cs typeface="Verdana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3100" b="1" dirty="0" smtClean="0">
                <a:cs typeface="Verdana" pitchFamily="34" charset="0"/>
              </a:rPr>
              <a:t>Reduce readmissions and unnecessary transfers to the ED.</a:t>
            </a:r>
          </a:p>
          <a:p>
            <a:pPr>
              <a:buNone/>
            </a:pPr>
            <a:endParaRPr lang="en-US" sz="3100" dirty="0" smtClean="0"/>
          </a:p>
          <a:p>
            <a:pPr marL="514350" indent="-514350">
              <a:buNone/>
              <a:defRPr/>
            </a:pPr>
            <a:endParaRPr lang="en-US" sz="3100" b="1" dirty="0" smtClean="0">
              <a:cs typeface="Verdana" pitchFamily="34" charset="0"/>
            </a:endParaRPr>
          </a:p>
          <a:p>
            <a:pPr marL="514350" indent="-514350">
              <a:lnSpc>
                <a:spcPct val="150000"/>
              </a:lnSpc>
              <a:buNone/>
              <a:defRPr/>
            </a:pPr>
            <a:endParaRPr lang="en-US" sz="3100" b="1" dirty="0" smtClean="0">
              <a:cs typeface="Verdana" pitchFamily="34" charset="0"/>
            </a:endParaRPr>
          </a:p>
          <a:p>
            <a:pPr marL="514350" indent="-514350">
              <a:lnSpc>
                <a:spcPct val="150000"/>
              </a:lnSpc>
              <a:buNone/>
              <a:defRPr/>
            </a:pPr>
            <a:endParaRPr lang="en-US" sz="2400" b="1" dirty="0" smtClean="0">
              <a:cs typeface="Verdana" pitchFamily="34" charset="0"/>
            </a:endParaRPr>
          </a:p>
        </p:txBody>
      </p:sp>
      <p:pic>
        <p:nvPicPr>
          <p:cNvPr id="4" name="C709F804-C78D-4641-98C4-CBE59EC88B77" descr="C709F804-C78D-4641-98C4-CBE59EC88B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5715000"/>
            <a:ext cx="2686050" cy="96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533400" y="1295400"/>
            <a:ext cx="80772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Tallahassee Memorial TeleHealth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b="1" dirty="0" smtClean="0">
                <a:cs typeface="Verdana" pitchFamily="34" charset="0"/>
              </a:rPr>
              <a:t>Telemonitoring</a:t>
            </a:r>
            <a:r>
              <a:rPr lang="en-US" dirty="0" smtClean="0">
                <a:cs typeface="Verdana" pitchFamily="34" charset="0"/>
              </a:rPr>
              <a:t> – remote monitoring of patients.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b="1" dirty="0" smtClean="0">
                <a:cs typeface="Verdana" pitchFamily="34" charset="0"/>
              </a:rPr>
              <a:t>Telemedicine</a:t>
            </a:r>
            <a:r>
              <a:rPr lang="en-US" dirty="0" smtClean="0">
                <a:cs typeface="Verdana" pitchFamily="34" charset="0"/>
              </a:rPr>
              <a:t> – connecting providers to patients through technology vs. face to face.</a:t>
            </a:r>
          </a:p>
          <a:p>
            <a:pPr marL="514350" indent="-514350">
              <a:lnSpc>
                <a:spcPct val="150000"/>
              </a:lnSpc>
              <a:buNone/>
              <a:defRPr/>
            </a:pPr>
            <a:r>
              <a:rPr lang="en-US" sz="2000" dirty="0" smtClean="0">
                <a:cs typeface="Verdana" pitchFamily="34" charset="0"/>
              </a:rPr>
              <a:t>	</a:t>
            </a:r>
          </a:p>
        </p:txBody>
      </p:sp>
      <p:pic>
        <p:nvPicPr>
          <p:cNvPr id="4" name="C709F804-C78D-4641-98C4-CBE59EC88B77" descr="C709F804-C78D-4641-98C4-CBE59EC88B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5486400"/>
            <a:ext cx="3067050" cy="110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533400" y="1295400"/>
            <a:ext cx="80772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Telemonitoring</a:t>
            </a:r>
            <a:endParaRPr lang="en-US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49763"/>
          </a:xfrm>
        </p:spPr>
        <p:txBody>
          <a:bodyPr>
            <a:noAutofit/>
          </a:bodyPr>
          <a:lstStyle/>
          <a:p>
            <a:pPr marL="514350" indent="-514350" eaLnBrk="0" hangingPunct="0">
              <a:lnSpc>
                <a:spcPct val="110000"/>
              </a:lnSpc>
              <a:buFontTx/>
              <a:buAutoNum type="arabicPeriod"/>
              <a:defRPr/>
            </a:pP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Allows providers to remotely monitor key health indicators such as weight, blood pressure, oxygen levels, glucose, and health behaviors.</a:t>
            </a:r>
          </a:p>
          <a:p>
            <a:pPr marL="514350" indent="-514350" eaLnBrk="0" hangingPunct="0">
              <a:lnSpc>
                <a:spcPct val="110000"/>
              </a:lnSpc>
              <a:buFontTx/>
              <a:buAutoNum type="arabicPeriod"/>
              <a:defRPr/>
            </a:pPr>
            <a:endParaRPr lang="en-US" sz="800" dirty="0" smtClean="0">
              <a:solidFill>
                <a:schemeClr val="tx1">
                  <a:lumMod val="75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514350" indent="-514350" eaLnBrk="0" hangingPunct="0">
              <a:lnSpc>
                <a:spcPct val="110000"/>
              </a:lnSpc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Interventions are provided quickly to prevent health episodes that result in hospitalization or a visit to the ER. </a:t>
            </a:r>
          </a:p>
          <a:p>
            <a:pPr marL="514350" indent="-514350" eaLnBrk="0" hangingPunct="0">
              <a:lnSpc>
                <a:spcPct val="150000"/>
              </a:lnSpc>
              <a:buFont typeface="+mj-lt"/>
              <a:buAutoNum type="arabicPeriod"/>
              <a:defRPr/>
            </a:pPr>
            <a:endParaRPr lang="en-US" sz="800" dirty="0" smtClean="0">
              <a:solidFill>
                <a:schemeClr val="tx1">
                  <a:lumMod val="75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pPr marL="514350" indent="-514350" eaLnBrk="0" hangingPunct="0">
              <a:lnSpc>
                <a:spcPct val="110000"/>
              </a:lnSpc>
              <a:buFontTx/>
              <a:buAutoNum type="arabicPeriod"/>
              <a:defRPr/>
            </a:pP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Empowers the patient be an active participant in managing their own health.  </a:t>
            </a:r>
            <a:endParaRPr lang="en-US" sz="2800" dirty="0">
              <a:solidFill>
                <a:schemeClr val="tx1">
                  <a:lumMod val="75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1295400"/>
            <a:ext cx="80772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C709F804-C78D-4641-98C4-CBE59EC88B77" descr="C709F804-C78D-4641-98C4-CBE59EC88B7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5486400"/>
            <a:ext cx="3067050" cy="110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Remote Patient Monitoring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600" y="1752600"/>
            <a:ext cx="4114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sz="2800" dirty="0" smtClean="0"/>
              <a:t>30-90 Day Patient Monitoring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Blood Pressure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Weight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Pulse Ox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Medication Adherence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Care Plans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1295400"/>
            <a:ext cx="80772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" name="Content Placeholder 9" descr="caremati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3657600"/>
            <a:ext cx="2438400" cy="2308194"/>
          </a:xfrm>
        </p:spPr>
      </p:pic>
      <p:pic>
        <p:nvPicPr>
          <p:cNvPr id="11" name="Picture 10" descr="carematix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676400"/>
            <a:ext cx="2743200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5983</TotalTime>
  <Words>703</Words>
  <Application>Microsoft Office PowerPoint</Application>
  <PresentationFormat>On-screen Show (4:3)</PresentationFormat>
  <Paragraphs>217</Paragraphs>
  <Slides>35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Times New Roman</vt:lpstr>
      <vt:lpstr>Verdana</vt:lpstr>
      <vt:lpstr>Office Theme</vt:lpstr>
      <vt:lpstr>Increasing Efficiencies through Innovations in Telemedicine and Telehealth    Tallahassee Memorial HealthCare</vt:lpstr>
      <vt:lpstr>Tallahassee Memorial HealthCare</vt:lpstr>
      <vt:lpstr>Facts &amp; Figures</vt:lpstr>
      <vt:lpstr>Tallahassee Memorial Healthcare</vt:lpstr>
      <vt:lpstr>Why Telehealth? Why Now?</vt:lpstr>
      <vt:lpstr> Goals for TMH TeleHealth  </vt:lpstr>
      <vt:lpstr>Tallahassee Memorial TeleHealth</vt:lpstr>
      <vt:lpstr>Telemonitoring</vt:lpstr>
      <vt:lpstr>Remote Patient Monitoring</vt:lpstr>
      <vt:lpstr>Telemonitoring Impact</vt:lpstr>
      <vt:lpstr>Telemedicine</vt:lpstr>
      <vt:lpstr>WHAT IS TELEMEDICINE ?</vt:lpstr>
      <vt:lpstr>What is Telemedicine ?</vt:lpstr>
      <vt:lpstr>Telemedicine Maintains Quality</vt:lpstr>
      <vt:lpstr>HOW DOES IT WORK?</vt:lpstr>
      <vt:lpstr>Telemedicine Equipment</vt:lpstr>
      <vt:lpstr>Telemedicine Networks</vt:lpstr>
      <vt:lpstr>Making a Connection</vt:lpstr>
      <vt:lpstr>Telemedicine Capabilities</vt:lpstr>
      <vt:lpstr>Uses for Telemedicine</vt:lpstr>
      <vt:lpstr>Telemedicine</vt:lpstr>
      <vt:lpstr>TMH Telemedicine</vt:lpstr>
      <vt:lpstr>TMH Telemedicine</vt:lpstr>
      <vt:lpstr>TMH Telemedicine</vt:lpstr>
      <vt:lpstr>TMH Telemedicine</vt:lpstr>
      <vt:lpstr>The Business of Telemedicine</vt:lpstr>
      <vt:lpstr>Medical Staff Considerations</vt:lpstr>
      <vt:lpstr>Reimbursement </vt:lpstr>
      <vt:lpstr>BENEFITS</vt:lpstr>
      <vt:lpstr> Provider Benefits</vt:lpstr>
      <vt:lpstr> Payer Benefits</vt:lpstr>
      <vt:lpstr>Patient Benefits</vt:lpstr>
      <vt:lpstr>TIPS FOR SUCCESS</vt:lpstr>
      <vt:lpstr>Lessons Learned</vt:lpstr>
      <vt:lpstr>DEMO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Presenting Telemedicine Patients Tallahassee Memorial HealthCare</dc:title>
  <dc:creator>Admin</dc:creator>
  <cp:lastModifiedBy>Faison, Lauren</cp:lastModifiedBy>
  <cp:revision>449</cp:revision>
  <cp:lastPrinted>2017-09-25T15:48:04Z</cp:lastPrinted>
  <dcterms:created xsi:type="dcterms:W3CDTF">2013-04-23T12:59:42Z</dcterms:created>
  <dcterms:modified xsi:type="dcterms:W3CDTF">2017-09-25T15:48:17Z</dcterms:modified>
</cp:coreProperties>
</file>