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853" r:id="rId2"/>
    <p:sldId id="767" r:id="rId3"/>
    <p:sldId id="847" r:id="rId4"/>
    <p:sldId id="780" r:id="rId5"/>
    <p:sldId id="781" r:id="rId6"/>
    <p:sldId id="864" r:id="rId7"/>
    <p:sldId id="854" r:id="rId8"/>
    <p:sldId id="855" r:id="rId9"/>
    <p:sldId id="856" r:id="rId10"/>
    <p:sldId id="858" r:id="rId11"/>
    <p:sldId id="866" r:id="rId12"/>
    <p:sldId id="869" r:id="rId13"/>
    <p:sldId id="871" r:id="rId14"/>
    <p:sldId id="883" r:id="rId15"/>
    <p:sldId id="872" r:id="rId16"/>
    <p:sldId id="873" r:id="rId17"/>
    <p:sldId id="876" r:id="rId18"/>
    <p:sldId id="878" r:id="rId19"/>
    <p:sldId id="849" r:id="rId20"/>
    <p:sldId id="865" r:id="rId21"/>
    <p:sldId id="824" r:id="rId22"/>
    <p:sldId id="7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 " id="{EE1497D9-6646-0443-938F-29EA25E1007D}">
          <p14:sldIdLst>
            <p14:sldId id="853"/>
            <p14:sldId id="767"/>
            <p14:sldId id="847"/>
          </p14:sldIdLst>
        </p14:section>
        <p14:section name="Our Vision &amp; Strategy" id="{5A609EE2-8DBB-EC47-A179-EE23D0B3076F}">
          <p14:sldIdLst>
            <p14:sldId id="780"/>
            <p14:sldId id="781"/>
            <p14:sldId id="864"/>
            <p14:sldId id="854"/>
            <p14:sldId id="855"/>
            <p14:sldId id="856"/>
          </p14:sldIdLst>
        </p14:section>
        <p14:section name="How to reimagine your future of work" id="{9D5316C6-5339-5A4D-9078-6C42C7AED03B}">
          <p14:sldIdLst>
            <p14:sldId id="858"/>
            <p14:sldId id="866"/>
            <p14:sldId id="869"/>
            <p14:sldId id="871"/>
            <p14:sldId id="883"/>
            <p14:sldId id="872"/>
            <p14:sldId id="873"/>
            <p14:sldId id="876"/>
            <p14:sldId id="878"/>
            <p14:sldId id="849"/>
            <p14:sldId id="865"/>
            <p14:sldId id="824"/>
            <p14:sldId id="764"/>
          </p14:sldIdLst>
        </p14:section>
      </p14:sectionLst>
    </p:ext>
    <p:ext uri="{EFAFB233-063F-42B5-8137-9DF3F51BA10A}">
      <p15:sldGuideLst xmlns:p15="http://schemas.microsoft.com/office/powerpoint/2012/main">
        <p15:guide id="1" pos="5048"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FCF"/>
    <a:srgbClr val="FFFFFF"/>
    <a:srgbClr val="A9A49D"/>
    <a:srgbClr val="989898"/>
    <a:srgbClr val="DCDAD6"/>
    <a:srgbClr val="ACA795"/>
    <a:srgbClr val="D8D8D8"/>
    <a:srgbClr val="C3DB46"/>
    <a:srgbClr val="AADEF4"/>
    <a:srgbClr val="61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5"/>
    <p:restoredTop sz="96246" autoAdjust="0"/>
  </p:normalViewPr>
  <p:slideViewPr>
    <p:cSldViewPr snapToGrid="0" snapToObjects="1">
      <p:cViewPr varScale="1">
        <p:scale>
          <a:sx n="110" d="100"/>
          <a:sy n="110" d="100"/>
        </p:scale>
        <p:origin x="1056" y="102"/>
      </p:cViewPr>
      <p:guideLst>
        <p:guide pos="5048"/>
        <p:guide orient="horz" pos="2160"/>
      </p:guideLst>
    </p:cSldViewPr>
  </p:slideViewPr>
  <p:outlineViewPr>
    <p:cViewPr>
      <p:scale>
        <a:sx n="33" d="100"/>
        <a:sy n="33" d="100"/>
      </p:scale>
      <p:origin x="0" y="-45192"/>
    </p:cViewPr>
  </p:outlineViewPr>
  <p:notesTextViewPr>
    <p:cViewPr>
      <p:scale>
        <a:sx n="140" d="100"/>
        <a:sy n="140" d="100"/>
      </p:scale>
      <p:origin x="0" y="0"/>
    </p:cViewPr>
  </p:notesTextViewPr>
  <p:sorterViewPr>
    <p:cViewPr varScale="1">
      <p:scale>
        <a:sx n="1" d="1"/>
        <a:sy n="1" d="1"/>
      </p:scale>
      <p:origin x="0" y="-70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6F26B-2BE8-124E-8E80-33AA8E637CFD}" type="datetimeFigureOut">
              <a:rPr lang="en-US" smtClean="0"/>
              <a:t>9/15/2017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4B820-A5EF-474B-B8FF-45D174E5A138}" type="slidenum">
              <a:rPr lang="en-US" smtClean="0"/>
              <a:t>‹#›</a:t>
            </a:fld>
            <a:endParaRPr lang="en-US"/>
          </a:p>
        </p:txBody>
      </p:sp>
    </p:spTree>
    <p:extLst>
      <p:ext uri="{BB962C8B-B14F-4D97-AF65-F5344CB8AC3E}">
        <p14:creationId xmlns:p14="http://schemas.microsoft.com/office/powerpoint/2010/main" val="2039039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Talking Points </a:t>
            </a:r>
            <a:endParaRPr lang="en-US" sz="18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Today</a:t>
            </a:r>
            <a:r>
              <a:rPr lang="en-US" sz="1200" kern="1200" baseline="0" dirty="0">
                <a:solidFill>
                  <a:schemeClr val="tx1"/>
                </a:solidFill>
                <a:effectLst/>
                <a:latin typeface="+mn-lt"/>
                <a:ea typeface="+mn-ea"/>
                <a:cs typeface="+mn-cs"/>
              </a:rPr>
              <a:t> we are going to talk about a very powerful idea. “</a:t>
            </a:r>
            <a:r>
              <a:rPr lang="en-US" sz="1200" kern="1200" dirty="0">
                <a:solidFill>
                  <a:schemeClr val="tx1"/>
                </a:solidFill>
                <a:effectLst/>
                <a:latin typeface="+mn-lt"/>
                <a:ea typeface="+mn-ea"/>
                <a:cs typeface="+mn-cs"/>
              </a:rPr>
              <a:t>The future of work.”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We believe the way we work is the way business can win.  It’s foundational. And when the way we work is all it can be, the extraordinary becomes </a:t>
            </a:r>
            <a:r>
              <a:rPr lang="fr-FR" sz="1200" kern="1200" dirty="0">
                <a:solidFill>
                  <a:schemeClr val="tx1"/>
                </a:solidFill>
                <a:effectLst/>
                <a:latin typeface="+mn-lt"/>
                <a:ea typeface="+mn-ea"/>
                <a:cs typeface="+mn-cs"/>
              </a:rPr>
              <a:t>possible</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happens.</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Our conversation will center on how</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Citrix can</a:t>
            </a:r>
            <a:r>
              <a:rPr lang="en-US" sz="1200" kern="1200" baseline="0" dirty="0">
                <a:solidFill>
                  <a:schemeClr val="tx1"/>
                </a:solidFill>
                <a:latin typeface="+mn-lt"/>
                <a:ea typeface="+mn-ea"/>
                <a:cs typeface="+mn-cs"/>
              </a:rPr>
              <a:t> partner with you </a:t>
            </a:r>
            <a:r>
              <a:rPr lang="en-US" sz="1200" kern="1200" dirty="0">
                <a:solidFill>
                  <a:schemeClr val="tx1"/>
                </a:solidFill>
                <a:latin typeface="+mn-lt"/>
                <a:ea typeface="+mn-ea"/>
                <a:cs typeface="+mn-cs"/>
              </a:rPr>
              <a:t>to help you say YES to reimagining work.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64B820-A5EF-474B-B8FF-45D174E5A138}" type="slidenum">
              <a:rPr lang="en-US" smtClean="0"/>
              <a:t>1</a:t>
            </a:fld>
            <a:endParaRPr lang="en-US"/>
          </a:p>
        </p:txBody>
      </p:sp>
    </p:spTree>
    <p:extLst>
      <p:ext uri="{BB962C8B-B14F-4D97-AF65-F5344CB8AC3E}">
        <p14:creationId xmlns:p14="http://schemas.microsoft.com/office/powerpoint/2010/main" val="123710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64B820-A5EF-474B-B8FF-45D174E5A138}" type="slidenum">
              <a:rPr lang="en-US" smtClean="0"/>
              <a:t>19</a:t>
            </a:fld>
            <a:endParaRPr lang="en-US"/>
          </a:p>
        </p:txBody>
      </p:sp>
    </p:spTree>
    <p:extLst>
      <p:ext uri="{BB962C8B-B14F-4D97-AF65-F5344CB8AC3E}">
        <p14:creationId xmlns:p14="http://schemas.microsoft.com/office/powerpoint/2010/main" val="303379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049004">
              <a:spcBef>
                <a:spcPts val="514"/>
              </a:spcBef>
              <a:buNone/>
              <a:defRPr/>
            </a:pPr>
            <a:r>
              <a:rPr lang="en-US" b="0" i="0" baseline="0" dirty="0"/>
              <a:t>This slide is about creating a vision match with your customers without mentioning a Citrix product.  Product conversations will come later.</a:t>
            </a:r>
          </a:p>
          <a:p>
            <a:pPr marL="0" indent="0" defTabSz="1049004">
              <a:spcBef>
                <a:spcPts val="514"/>
              </a:spcBef>
              <a:buNone/>
              <a:defRPr/>
            </a:pPr>
            <a:endParaRPr lang="en-US" dirty="0"/>
          </a:p>
          <a:p>
            <a:pPr marL="0" indent="0" defTabSz="1049004">
              <a:spcBef>
                <a:spcPts val="514"/>
              </a:spcBef>
              <a:buNone/>
              <a:defRPr/>
            </a:pPr>
            <a:r>
              <a:rPr lang="en-US" dirty="0"/>
              <a:t>“Citrix solutions for Healthcare</a:t>
            </a:r>
            <a:r>
              <a:rPr lang="en-US" baseline="0" dirty="0"/>
              <a:t> p</a:t>
            </a:r>
            <a:r>
              <a:rPr lang="en-US" dirty="0"/>
              <a:t>rovide enabling technologies to allow clinicians secure 7 X 24 access to clinical information, on any device and from any location”</a:t>
            </a:r>
          </a:p>
          <a:p>
            <a:pPr marL="111167" indent="-111167" defTabSz="1049004">
              <a:spcBef>
                <a:spcPts val="514"/>
              </a:spcBef>
              <a:defRPr/>
            </a:pPr>
            <a:r>
              <a:rPr lang="en-US" dirty="0"/>
              <a:t>A mobile workspace strategy focuses on Healthcare Providers greatest asset…</a:t>
            </a:r>
            <a:r>
              <a:rPr lang="en-US" dirty="0">
                <a:solidFill>
                  <a:schemeClr val="tx2"/>
                </a:solidFill>
              </a:rPr>
              <a:t>people</a:t>
            </a:r>
          </a:p>
          <a:p>
            <a:pPr marL="0" indent="0">
              <a:buNone/>
            </a:pPr>
            <a:endParaRPr lang="en-US" b="0" i="0" baseline="0" dirty="0"/>
          </a:p>
          <a:p>
            <a:r>
              <a:rPr lang="en-US" b="0" i="0" baseline="0" dirty="0"/>
              <a:t>First and foremost, it’s about transforming the care experience, allowing doctors and nurses to work seamlessly, and securely across all of the locations, from whatever device they need to use at the point of care, at whatever time the patient needs them.  </a:t>
            </a:r>
          </a:p>
          <a:p>
            <a:endParaRPr lang="en-US" b="0" i="0" baseline="0" dirty="0"/>
          </a:p>
          <a:p>
            <a:pPr marL="0" indent="0" defTabSz="1049004">
              <a:spcBef>
                <a:spcPts val="514"/>
              </a:spcBef>
              <a:buNone/>
              <a:defRPr/>
            </a:pPr>
            <a:r>
              <a:rPr lang="en-US" dirty="0"/>
              <a:t>Citrix solutions for Healthcare</a:t>
            </a:r>
            <a:r>
              <a:rPr lang="en-US" baseline="0" dirty="0"/>
              <a:t> p</a:t>
            </a:r>
            <a:r>
              <a:rPr lang="en-US" dirty="0"/>
              <a:t>rovide enabling technologies to allow clinicians secure 7 X 24 access to clinical information, on any device and from any location.</a:t>
            </a:r>
            <a:r>
              <a:rPr lang="en-US" baseline="0" dirty="0"/>
              <a:t> </a:t>
            </a:r>
            <a:r>
              <a:rPr lang="en-US" b="0" i="0" baseline="0" dirty="0"/>
              <a:t>With a clinical mobile workspace solution from Citrix organizations can transform care, can reduce costs, and can accelerate organizational change.</a:t>
            </a:r>
          </a:p>
          <a:p>
            <a:pPr marL="0" indent="0">
              <a:buNone/>
            </a:pPr>
            <a:endParaRPr lang="en-US" b="1" i="1" baseline="0" dirty="0"/>
          </a:p>
          <a:p>
            <a:pPr marL="0" indent="0">
              <a:buNone/>
            </a:pPr>
            <a:r>
              <a:rPr lang="en-US" b="1" i="1" baseline="0" dirty="0"/>
              <a:t>Clinical impact: </a:t>
            </a:r>
          </a:p>
          <a:p>
            <a:r>
              <a:rPr lang="en-US" sz="1300" dirty="0"/>
              <a:t>Faster decisions</a:t>
            </a:r>
          </a:p>
          <a:p>
            <a:r>
              <a:rPr lang="en-US" sz="1300" dirty="0"/>
              <a:t>Better patient response</a:t>
            </a:r>
          </a:p>
          <a:p>
            <a:r>
              <a:rPr lang="en-US" sz="1300" dirty="0"/>
              <a:t>Improved care coordination</a:t>
            </a:r>
          </a:p>
          <a:p>
            <a:r>
              <a:rPr lang="en-US" sz="1300" dirty="0"/>
              <a:t>Increased patient interaction</a:t>
            </a:r>
            <a:endParaRPr lang="en-US" dirty="0"/>
          </a:p>
          <a:p>
            <a:endParaRPr lang="en-US" dirty="0"/>
          </a:p>
        </p:txBody>
      </p:sp>
      <p:sp>
        <p:nvSpPr>
          <p:cNvPr id="4" name="Slide Number Placeholder 3"/>
          <p:cNvSpPr>
            <a:spLocks noGrp="1"/>
          </p:cNvSpPr>
          <p:nvPr>
            <p:ph type="sldNum" sz="quarter" idx="10"/>
          </p:nvPr>
        </p:nvSpPr>
        <p:spPr>
          <a:xfrm>
            <a:off x="3844876" y="8407140"/>
            <a:ext cx="2941401" cy="442562"/>
          </a:xfrm>
          <a:prstGeom prst="rect">
            <a:avLst/>
          </a:prstGeom>
        </p:spPr>
        <p:txBody>
          <a:bodyPr lIns="88139" tIns="44070" rIns="88139" bIns="44070"/>
          <a:lstStyle/>
          <a:p>
            <a:fld id="{8E28CEE9-EA6B-461E-B579-6DBE4125767C}" type="slidenum">
              <a:rPr lang="en-US" smtClean="0"/>
              <a:t>20</a:t>
            </a:fld>
            <a:endParaRPr lang="en-US" dirty="0"/>
          </a:p>
        </p:txBody>
      </p:sp>
    </p:spTree>
    <p:extLst>
      <p:ext uri="{BB962C8B-B14F-4D97-AF65-F5344CB8AC3E}">
        <p14:creationId xmlns:p14="http://schemas.microsoft.com/office/powerpoint/2010/main" val="4077041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a:solidFill>
                  <a:schemeClr val="accent1"/>
                </a:solidFill>
              </a:defRPr>
            </a:pPr>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21</a:t>
            </a:fld>
            <a:endParaRPr lang="en-US"/>
          </a:p>
        </p:txBody>
      </p:sp>
    </p:spTree>
    <p:extLst>
      <p:ext uri="{BB962C8B-B14F-4D97-AF65-F5344CB8AC3E}">
        <p14:creationId xmlns:p14="http://schemas.microsoft.com/office/powerpoint/2010/main" val="139593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22</a:t>
            </a:fld>
            <a:endParaRPr lang="en-US"/>
          </a:p>
        </p:txBody>
      </p:sp>
    </p:spTree>
    <p:extLst>
      <p:ext uri="{BB962C8B-B14F-4D97-AF65-F5344CB8AC3E}">
        <p14:creationId xmlns:p14="http://schemas.microsoft.com/office/powerpoint/2010/main" val="142869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2</a:t>
            </a:fld>
            <a:endParaRPr lang="en-US"/>
          </a:p>
        </p:txBody>
      </p:sp>
    </p:spTree>
    <p:extLst>
      <p:ext uri="{BB962C8B-B14F-4D97-AF65-F5344CB8AC3E}">
        <p14:creationId xmlns:p14="http://schemas.microsoft.com/office/powerpoint/2010/main" val="102634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64B820-A5EF-474B-B8FF-45D174E5A138}" type="slidenum">
              <a:rPr lang="en-US" smtClean="0"/>
              <a:t>4</a:t>
            </a:fld>
            <a:endParaRPr lang="en-US"/>
          </a:p>
        </p:txBody>
      </p:sp>
    </p:spTree>
    <p:extLst>
      <p:ext uri="{BB962C8B-B14F-4D97-AF65-F5344CB8AC3E}">
        <p14:creationId xmlns:p14="http://schemas.microsoft.com/office/powerpoint/2010/main" val="96449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64B820-A5EF-474B-B8FF-45D174E5A138}" type="slidenum">
              <a:rPr lang="en-US" smtClean="0"/>
              <a:t>5</a:t>
            </a:fld>
            <a:endParaRPr lang="en-US"/>
          </a:p>
        </p:txBody>
      </p:sp>
    </p:spTree>
    <p:extLst>
      <p:ext uri="{BB962C8B-B14F-4D97-AF65-F5344CB8AC3E}">
        <p14:creationId xmlns:p14="http://schemas.microsoft.com/office/powerpoint/2010/main" val="163880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defTabSz="950913" eaLnBrk="1" hangingPunct="1">
              <a:lnSpc>
                <a:spcPct val="100000"/>
              </a:lnSpc>
              <a:spcBef>
                <a:spcPct val="0"/>
              </a:spcBef>
              <a:buFont typeface="Arial" charset="0"/>
              <a:buNone/>
            </a:pPr>
            <a:r>
              <a:rPr lang="en-US">
                <a:latin typeface="Arial" charset="0"/>
              </a:rPr>
              <a:t>Because this means a doctor or a nurse, who needs to seamlessly access a variety of applications as part of one workflow, such as an EMR to check the patient to </a:t>
            </a:r>
            <a:r>
              <a:rPr lang="en-US" sz="1300">
                <a:solidFill>
                  <a:schemeClr val="tx1"/>
                </a:solidFill>
                <a:latin typeface="Arial" charset="0"/>
              </a:rPr>
              <a:t>voice control/dictation software to an integrated imaging viewer, to a secure texting app or e-mail and web access, </a:t>
            </a:r>
            <a:r>
              <a:rPr lang="en-US">
                <a:latin typeface="Arial" charset="0"/>
              </a:rPr>
              <a:t>can do so in a simple and secure fashion. This can truly improve care coordination and allow clinicians to deliver the best care possible at the point of care, instead of waiting to respond when they get back to a specific imaging device or a laptop that allows them to access specific applications.</a:t>
            </a:r>
          </a:p>
          <a:p>
            <a:pPr marL="0" indent="0" defTabSz="950913" eaLnBrk="1" hangingPunct="1">
              <a:buFont typeface="Arial" charset="0"/>
              <a:buNone/>
            </a:pPr>
            <a:endParaRPr lang="en-US">
              <a:latin typeface="Arial" charset="0"/>
            </a:endParaRPr>
          </a:p>
          <a:p>
            <a:pPr marL="0" indent="0" defTabSz="950913" eaLnBrk="1" hangingPunct="1">
              <a:buFont typeface="Arial" charset="0"/>
              <a:buNone/>
            </a:pPr>
            <a:r>
              <a:rPr lang="en-US" b="1" i="1">
                <a:latin typeface="Arial" charset="0"/>
              </a:rPr>
              <a:t>Transition: </a:t>
            </a:r>
            <a:r>
              <a:rPr lang="en-US" i="1">
                <a:latin typeface="Arial" charset="0"/>
              </a:rPr>
              <a:t>And many of our own apps play a huge role in creating additional productivity for clinicians, executives and other healthcare users…</a:t>
            </a:r>
          </a:p>
          <a:p>
            <a:pPr marL="0" indent="0" defTabSz="950913" eaLnBrk="1" hangingPunct="1">
              <a:buFont typeface="Arial" charset="0"/>
              <a:buNone/>
            </a:pPr>
            <a:endParaRPr lang="en-US">
              <a:latin typeface="Arial" charset="0"/>
            </a:endParaRPr>
          </a:p>
        </p:txBody>
      </p:sp>
    </p:spTree>
    <p:extLst>
      <p:ext uri="{BB962C8B-B14F-4D97-AF65-F5344CB8AC3E}">
        <p14:creationId xmlns:p14="http://schemas.microsoft.com/office/powerpoint/2010/main" val="395152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8</a:t>
            </a:fld>
            <a:endParaRPr lang="en-US"/>
          </a:p>
        </p:txBody>
      </p:sp>
    </p:spTree>
    <p:extLst>
      <p:ext uri="{BB962C8B-B14F-4D97-AF65-F5344CB8AC3E}">
        <p14:creationId xmlns:p14="http://schemas.microsoft.com/office/powerpoint/2010/main" val="17509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charset="0"/>
                <a:cs typeface="Calibri" charset="0"/>
              </a:rPr>
              <a:t>Data breaches are #1 concern of CIOs globally</a:t>
            </a:r>
          </a:p>
          <a:p>
            <a:r>
              <a:rPr lang="en-US" dirty="0"/>
              <a:t>"Healthcare organizations will be the most targeted sector, with new sophisticated attacks emerging.“, </a:t>
            </a:r>
            <a:r>
              <a:rPr lang="en-US" sz="900" b="1" dirty="0"/>
              <a:t>Experian 2017 Data Breach Industry Forecast </a:t>
            </a:r>
          </a:p>
          <a:p>
            <a:r>
              <a:rPr lang="en-US" dirty="0"/>
              <a:t>Data encryption is essential to meet multiple compliance and government mandates</a:t>
            </a:r>
          </a:p>
          <a:p>
            <a:r>
              <a:rPr lang="en-US" dirty="0"/>
              <a:t>Network security and access is critical</a:t>
            </a:r>
          </a:p>
          <a:p>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13</a:t>
            </a:fld>
            <a:endParaRPr lang="en-US"/>
          </a:p>
        </p:txBody>
      </p:sp>
    </p:spTree>
    <p:extLst>
      <p:ext uri="{BB962C8B-B14F-4D97-AF65-F5344CB8AC3E}">
        <p14:creationId xmlns:p14="http://schemas.microsoft.com/office/powerpoint/2010/main" val="178681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xfrm>
            <a:off x="4142962" y="9119325"/>
            <a:ext cx="3170583" cy="48022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207" tIns="47604" rIns="95207" bIns="47604"/>
          <a:lstStyle>
            <a:lvl1pPr eaLnBrk="0" hangingPunct="0">
              <a:defRPr sz="2500">
                <a:solidFill>
                  <a:schemeClr val="tx1"/>
                </a:solidFill>
                <a:latin typeface="Arial" charset="0"/>
                <a:ea typeface="ＭＳ Ｐゴシック" charset="0"/>
                <a:cs typeface="ＭＳ Ｐゴシック" charset="0"/>
              </a:defRPr>
            </a:lvl1pPr>
            <a:lvl2pPr marL="785318" indent="-302045" eaLnBrk="0" hangingPunct="0">
              <a:defRPr sz="2500">
                <a:solidFill>
                  <a:schemeClr val="tx1"/>
                </a:solidFill>
                <a:latin typeface="Arial" charset="0"/>
                <a:ea typeface="ＭＳ Ｐゴシック" charset="0"/>
              </a:defRPr>
            </a:lvl2pPr>
            <a:lvl3pPr marL="1208181" indent="-241636" eaLnBrk="0" hangingPunct="0">
              <a:defRPr sz="2500">
                <a:solidFill>
                  <a:schemeClr val="tx1"/>
                </a:solidFill>
                <a:latin typeface="Arial" charset="0"/>
                <a:ea typeface="ＭＳ Ｐゴシック" charset="0"/>
              </a:defRPr>
            </a:lvl3pPr>
            <a:lvl4pPr marL="1691453" indent="-241636" eaLnBrk="0" hangingPunct="0">
              <a:defRPr sz="2500">
                <a:solidFill>
                  <a:schemeClr val="tx1"/>
                </a:solidFill>
                <a:latin typeface="Arial" charset="0"/>
                <a:ea typeface="ＭＳ Ｐゴシック" charset="0"/>
              </a:defRPr>
            </a:lvl4pPr>
            <a:lvl5pPr marL="2174725" indent="-241636" eaLnBrk="0" hangingPunct="0">
              <a:defRPr sz="2500">
                <a:solidFill>
                  <a:schemeClr val="tx1"/>
                </a:solidFill>
                <a:latin typeface="Arial" charset="0"/>
                <a:ea typeface="ＭＳ Ｐゴシック" charset="0"/>
              </a:defRPr>
            </a:lvl5pPr>
            <a:lvl6pPr marL="2657998" indent="-241636" eaLnBrk="0" fontAlgn="base" hangingPunct="0">
              <a:spcBef>
                <a:spcPct val="0"/>
              </a:spcBef>
              <a:spcAft>
                <a:spcPct val="0"/>
              </a:spcAft>
              <a:defRPr sz="2500">
                <a:solidFill>
                  <a:schemeClr val="tx1"/>
                </a:solidFill>
                <a:latin typeface="Arial" charset="0"/>
                <a:ea typeface="ＭＳ Ｐゴシック" charset="0"/>
              </a:defRPr>
            </a:lvl6pPr>
            <a:lvl7pPr marL="3141270" indent="-241636" eaLnBrk="0" fontAlgn="base" hangingPunct="0">
              <a:spcBef>
                <a:spcPct val="0"/>
              </a:spcBef>
              <a:spcAft>
                <a:spcPct val="0"/>
              </a:spcAft>
              <a:defRPr sz="2500">
                <a:solidFill>
                  <a:schemeClr val="tx1"/>
                </a:solidFill>
                <a:latin typeface="Arial" charset="0"/>
                <a:ea typeface="ＭＳ Ｐゴシック" charset="0"/>
              </a:defRPr>
            </a:lvl7pPr>
            <a:lvl8pPr marL="3624543" indent="-241636" eaLnBrk="0" fontAlgn="base" hangingPunct="0">
              <a:spcBef>
                <a:spcPct val="0"/>
              </a:spcBef>
              <a:spcAft>
                <a:spcPct val="0"/>
              </a:spcAft>
              <a:defRPr sz="2500">
                <a:solidFill>
                  <a:schemeClr val="tx1"/>
                </a:solidFill>
                <a:latin typeface="Arial" charset="0"/>
                <a:ea typeface="ＭＳ Ｐゴシック" charset="0"/>
              </a:defRPr>
            </a:lvl8pPr>
            <a:lvl9pPr marL="4107815" indent="-241636"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E3A5F67D-BA58-CC4C-B75B-4AA575771E9B}" type="slidenum">
              <a:rPr lang="en-US" sz="1200">
                <a:solidFill>
                  <a:prstClr val="black"/>
                </a:solidFill>
              </a:rPr>
              <a:pPr eaLnBrk="1" hangingPunct="1"/>
              <a:t>14</a:t>
            </a:fld>
            <a:endParaRPr lang="en-US" sz="1200">
              <a:solidFill>
                <a:prstClr val="black"/>
              </a:solidFill>
            </a:endParaRPr>
          </a:p>
        </p:txBody>
      </p:sp>
      <p:sp>
        <p:nvSpPr>
          <p:cNvPr id="23554" name="Rectangle 2"/>
          <p:cNvSpPr>
            <a:spLocks noGrp="1" noRot="1" noChangeAspect="1" noChangeArrowheads="1" noTextEdit="1"/>
          </p:cNvSpPr>
          <p:nvPr>
            <p:ph type="sldImg"/>
          </p:nvPr>
        </p:nvSpPr>
        <p:spPr>
          <a:xfrm>
            <a:off x="1744663" y="725488"/>
            <a:ext cx="3832225" cy="2155825"/>
          </a:xfrm>
          <a:ln/>
        </p:spPr>
      </p:sp>
      <p:sp>
        <p:nvSpPr>
          <p:cNvPr id="23555" name="Rectangle 3"/>
          <p:cNvSpPr>
            <a:spLocks noGrp="1" noChangeArrowheads="1"/>
          </p:cNvSpPr>
          <p:nvPr>
            <p:ph type="body" idx="1"/>
          </p:nvPr>
        </p:nvSpPr>
        <p:spPr>
          <a:xfrm>
            <a:off x="314961" y="3125393"/>
            <a:ext cx="6685280" cy="6049088"/>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5330" marR="0" indent="-115330" algn="l" defTabSz="1088291" rtl="0" eaLnBrk="1" fontAlgn="auto" latinLnBrk="0" hangingPunct="1">
              <a:lnSpc>
                <a:spcPct val="95000"/>
              </a:lnSpc>
              <a:spcBef>
                <a:spcPts val="533"/>
              </a:spcBef>
              <a:spcAft>
                <a:spcPts val="0"/>
              </a:spcAft>
              <a:buClrTx/>
              <a:buSzTx/>
              <a:tabLst/>
              <a:defRPr/>
            </a:pPr>
            <a:r>
              <a:rPr lang="en-US" sz="1400" kern="1200" dirty="0">
                <a:solidFill>
                  <a:srgbClr val="000000"/>
                </a:solidFill>
                <a:effectLst/>
                <a:latin typeface="+mn-lt"/>
                <a:ea typeface="+mn-ea"/>
                <a:cs typeface="+mn-cs"/>
              </a:rPr>
              <a:t>Security teams can no longer just say no, and put a big perimeter around buildings, devices they own, and their network. The workplace is mobile, and people are bringing their own devices. Data is at rest, in motion and in use across a complex matrix of targeted assets from endpoints, networks, apps and data storage.  You need to prepare for conversations in your accounts that address security across this matrix. </a:t>
            </a:r>
          </a:p>
          <a:p>
            <a:pPr marL="0" indent="0">
              <a:buNone/>
            </a:pPr>
            <a:endParaRPr lang="en-US" dirty="0">
              <a:ea typeface="ＭＳ Ｐゴシック" charset="0"/>
              <a:cs typeface="ＭＳ Ｐゴシック" charset="0"/>
            </a:endParaRPr>
          </a:p>
        </p:txBody>
      </p:sp>
      <p:sp>
        <p:nvSpPr>
          <p:cNvPr id="2" name="Date Placeholder 1"/>
          <p:cNvSpPr>
            <a:spLocks noGrp="1"/>
          </p:cNvSpPr>
          <p:nvPr>
            <p:ph type="dt" sz="quarter" idx="1"/>
          </p:nvPr>
        </p:nvSpPr>
        <p:spPr>
          <a:xfrm>
            <a:off x="4142962" y="0"/>
            <a:ext cx="3170583" cy="480226"/>
          </a:xfrm>
          <a:prstGeom prst="rect">
            <a:avLst/>
          </a:prstGeom>
        </p:spPr>
        <p:txBody>
          <a:bodyPr lIns="95207" tIns="47604" rIns="95207" bIns="47604"/>
          <a:lstStyle/>
          <a:p>
            <a:pPr>
              <a:defRPr/>
            </a:pPr>
            <a:endParaRPr lang="en-US">
              <a:solidFill>
                <a:prstClr val="black"/>
              </a:solidFill>
              <a:latin typeface="Calibri"/>
            </a:endParaRPr>
          </a:p>
        </p:txBody>
      </p:sp>
      <p:sp>
        <p:nvSpPr>
          <p:cNvPr id="3" name="Footer Placeholder 2"/>
          <p:cNvSpPr>
            <a:spLocks noGrp="1"/>
          </p:cNvSpPr>
          <p:nvPr>
            <p:ph type="ftr" sz="quarter" idx="4"/>
          </p:nvPr>
        </p:nvSpPr>
        <p:spPr>
          <a:xfrm>
            <a:off x="0" y="9119325"/>
            <a:ext cx="3170583" cy="480226"/>
          </a:xfrm>
          <a:prstGeom prst="rect">
            <a:avLst/>
          </a:prstGeom>
        </p:spPr>
        <p:txBody>
          <a:bodyPr lIns="95207" tIns="47604" rIns="95207" bIns="47604"/>
          <a:lstStyle/>
          <a:p>
            <a:pPr>
              <a:defRPr/>
            </a:pPr>
            <a:endParaRPr lang="en-US">
              <a:solidFill>
                <a:prstClr val="black"/>
              </a:solidFill>
              <a:latin typeface="Calibri"/>
            </a:endParaRPr>
          </a:p>
        </p:txBody>
      </p:sp>
      <p:sp>
        <p:nvSpPr>
          <p:cNvPr id="4" name="Header Placeholder 3"/>
          <p:cNvSpPr>
            <a:spLocks noGrp="1"/>
          </p:cNvSpPr>
          <p:nvPr>
            <p:ph type="hdr" sz="quarter"/>
          </p:nvPr>
        </p:nvSpPr>
        <p:spPr>
          <a:xfrm>
            <a:off x="0" y="0"/>
            <a:ext cx="3170583" cy="480226"/>
          </a:xfrm>
          <a:prstGeom prst="rect">
            <a:avLst/>
          </a:prstGeom>
        </p:spPr>
        <p:txBody>
          <a:bodyPr lIns="95207" tIns="47604" rIns="95207" bIns="47604"/>
          <a:lstStyle/>
          <a:p>
            <a:pPr>
              <a:defRPr/>
            </a:pPr>
            <a:endParaRPr lang="en-US">
              <a:solidFill>
                <a:prstClr val="black"/>
              </a:solidFill>
              <a:latin typeface="Calibri"/>
            </a:endParaRPr>
          </a:p>
        </p:txBody>
      </p:sp>
    </p:spTree>
    <p:extLst>
      <p:ext uri="{BB962C8B-B14F-4D97-AF65-F5344CB8AC3E}">
        <p14:creationId xmlns:p14="http://schemas.microsoft.com/office/powerpoint/2010/main" val="35842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431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5"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6"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
        <p:nvSpPr>
          <p:cNvPr id="7" name="Title Placeholder 1"/>
          <p:cNvSpPr>
            <a:spLocks noGrp="1"/>
          </p:cNvSpPr>
          <p:nvPr>
            <p:ph type="title"/>
          </p:nvPr>
        </p:nvSpPr>
        <p:spPr bwMode="gray">
          <a:xfrm>
            <a:off x="457200" y="585216"/>
            <a:ext cx="11285538" cy="498866"/>
          </a:xfrm>
          <a:prstGeom prst="rect">
            <a:avLst/>
          </a:prstGeom>
        </p:spPr>
        <p:txBody>
          <a:bodyPr vert="horz" lIns="0" tIns="0" rIns="0" bIns="0" rtlCol="0" anchor="t">
            <a:noAutofit/>
          </a:bodyPr>
          <a:lstStyle>
            <a:lvl1pPr>
              <a:lnSpc>
                <a:spcPct val="85000"/>
              </a:lnSpc>
              <a:defRPr sz="4400">
                <a:solidFill>
                  <a:schemeClr val="tx1"/>
                </a:solidFill>
              </a:defRPr>
            </a:lvl1pPr>
          </a:lstStyle>
          <a:p>
            <a:r>
              <a:rPr lang="en-US" dirty="0"/>
              <a:t>Click to edit Master title style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5698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78152"/>
            <a:ext cx="1081088" cy="425608"/>
          </a:xfrm>
          <a:prstGeom prst="rect">
            <a:avLst/>
          </a:prstGeom>
        </p:spPr>
      </p:pic>
      <p:sp>
        <p:nvSpPr>
          <p:cNvPr id="21" name="Freeform 20"/>
          <p:cNvSpPr/>
          <p:nvPr userDrawn="1"/>
        </p:nvSpPr>
        <p:spPr>
          <a:xfrm>
            <a:off x="4829982" y="-13249"/>
            <a:ext cx="7362019" cy="6871733"/>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3" name="Text Placeholder 2"/>
          <p:cNvSpPr>
            <a:spLocks noGrp="1"/>
          </p:cNvSpPr>
          <p:nvPr>
            <p:ph type="body" idx="1"/>
          </p:nvPr>
        </p:nvSpPr>
        <p:spPr>
          <a:xfrm>
            <a:off x="5377118" y="3752737"/>
            <a:ext cx="6281482" cy="344478"/>
          </a:xfrm>
          <a:prstGeom prst="rect">
            <a:avLst/>
          </a:prstGeom>
        </p:spPr>
        <p:txBody>
          <a:bodyPr lIns="0" tIns="0" rIns="0" bIns="0">
            <a:noAutofit/>
          </a:bodyPr>
          <a:lstStyle>
            <a:lvl1pPr marL="0" indent="0">
              <a:buNone/>
              <a:defRPr sz="24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5377118" y="2041227"/>
            <a:ext cx="6281482" cy="1627803"/>
          </a:xfrm>
        </p:spPr>
        <p:txBody>
          <a:bodyPr anchor="b"/>
          <a:lstStyle>
            <a:lvl1pPr algn="l">
              <a:defRPr sz="4800">
                <a:solidFill>
                  <a:schemeClr val="bg1"/>
                </a:solidFill>
              </a:defRPr>
            </a:lvl1pPr>
          </a:lstStyle>
          <a:p>
            <a:r>
              <a:rPr lang="en-US" dirty="0"/>
              <a:t>Click to edit </a:t>
            </a:r>
            <a:br>
              <a:rPr lang="en-US" dirty="0"/>
            </a:br>
            <a:r>
              <a:rPr lang="en-US" dirty="0"/>
              <a:t>Master title style</a:t>
            </a:r>
          </a:p>
        </p:txBody>
      </p:sp>
      <p:sp>
        <p:nvSpPr>
          <p:cNvPr id="8"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ext uri="{BB962C8B-B14F-4D97-AF65-F5344CB8AC3E}">
        <p14:creationId xmlns:p14="http://schemas.microsoft.com/office/powerpoint/2010/main" val="36022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13249"/>
            <a:ext cx="12192000" cy="6871733"/>
          </a:xfrm>
          <a:prstGeom prst="rect">
            <a:avLst/>
          </a:prstGeom>
          <a:gradFill>
            <a:gsLst>
              <a:gs pos="21000">
                <a:schemeClr val="tx1">
                  <a:alpha val="25000"/>
                </a:schemeClr>
              </a:gs>
              <a:gs pos="45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 name="Freeform 31"/>
          <p:cNvSpPr/>
          <p:nvPr userDrawn="1"/>
        </p:nvSpPr>
        <p:spPr>
          <a:xfrm>
            <a:off x="4829982" y="-13249"/>
            <a:ext cx="7362019" cy="6871733"/>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33" name="Text Placeholder 2"/>
          <p:cNvSpPr>
            <a:spLocks noGrp="1"/>
          </p:cNvSpPr>
          <p:nvPr>
            <p:ph type="body" idx="1"/>
          </p:nvPr>
        </p:nvSpPr>
        <p:spPr>
          <a:xfrm>
            <a:off x="5377118" y="3752737"/>
            <a:ext cx="6281482" cy="344478"/>
          </a:xfrm>
          <a:prstGeom prst="rect">
            <a:avLst/>
          </a:prstGeom>
        </p:spPr>
        <p:txBody>
          <a:bodyPr lIns="0" tIns="0" rIns="0" bIns="0">
            <a:noAutofit/>
          </a:bodyPr>
          <a:lstStyle>
            <a:lvl1pPr marL="0" indent="0">
              <a:buNone/>
              <a:defRPr sz="24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4" name="Title 1"/>
          <p:cNvSpPr>
            <a:spLocks noGrp="1"/>
          </p:cNvSpPr>
          <p:nvPr>
            <p:ph type="ctrTitle" hasCustomPrompt="1"/>
          </p:nvPr>
        </p:nvSpPr>
        <p:spPr bwMode="gray">
          <a:xfrm>
            <a:off x="5377118" y="2041227"/>
            <a:ext cx="6281482" cy="1627803"/>
          </a:xfrm>
        </p:spPr>
        <p:txBody>
          <a:bodyPr anchor="b"/>
          <a:lstStyle>
            <a:lvl1pPr algn="l">
              <a:defRPr sz="4800">
                <a:solidFill>
                  <a:schemeClr val="accent1"/>
                </a:solidFill>
              </a:defRPr>
            </a:lvl1pPr>
          </a:lstStyle>
          <a:p>
            <a:r>
              <a:rPr lang="en-US" dirty="0"/>
              <a:t>Click to edit </a:t>
            </a:r>
            <a:br>
              <a:rPr lang="en-US" dirty="0"/>
            </a:br>
            <a:r>
              <a:rPr lang="en-US" dirty="0"/>
              <a:t>Master title style</a:t>
            </a: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478152"/>
            <a:ext cx="1081088" cy="425607"/>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5198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bwMode="gray">
          <a:xfrm flipH="1">
            <a:off x="1" y="0"/>
            <a:ext cx="4648199" cy="6858000"/>
          </a:xfrm>
          <a:custGeom>
            <a:avLst/>
            <a:gdLst>
              <a:gd name="connsiteX0" fmla="*/ 4648199 w 4648199"/>
              <a:gd name="connsiteY0" fmla="*/ 0 h 6858000"/>
              <a:gd name="connsiteX1" fmla="*/ 1097048 w 4648199"/>
              <a:gd name="connsiteY1" fmla="*/ 0 h 6858000"/>
              <a:gd name="connsiteX2" fmla="*/ 1017334 w 4648199"/>
              <a:gd name="connsiteY2" fmla="*/ 107758 h 6858000"/>
              <a:gd name="connsiteX3" fmla="*/ 0 w 4648199"/>
              <a:gd name="connsiteY3" fmla="*/ 3428964 h 6858000"/>
              <a:gd name="connsiteX4" fmla="*/ 1000279 w 4648199"/>
              <a:gd name="connsiteY4" fmla="*/ 6755256 h 6858000"/>
              <a:gd name="connsiteX5" fmla="*/ 1075083 w 4648199"/>
              <a:gd name="connsiteY5" fmla="*/ 6858000 h 6858000"/>
              <a:gd name="connsiteX6" fmla="*/ 4648199 w 46481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199" h="6858000">
                <a:moveTo>
                  <a:pt x="4648199" y="0"/>
                </a:moveTo>
                <a:lnTo>
                  <a:pt x="1097048" y="0"/>
                </a:lnTo>
                <a:lnTo>
                  <a:pt x="1017334" y="107758"/>
                </a:lnTo>
                <a:cubicBezTo>
                  <a:pt x="395411" y="995931"/>
                  <a:pt x="0" y="2106551"/>
                  <a:pt x="0" y="3428964"/>
                </a:cubicBezTo>
                <a:cubicBezTo>
                  <a:pt x="0" y="4751377"/>
                  <a:pt x="386748" y="5864580"/>
                  <a:pt x="1000279" y="6755256"/>
                </a:cubicBezTo>
                <a:lnTo>
                  <a:pt x="1075083" y="6858000"/>
                </a:lnTo>
                <a:lnTo>
                  <a:pt x="4648199" y="685800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8" name="Content Placeholder 2"/>
          <p:cNvSpPr>
            <a:spLocks noGrp="1"/>
          </p:cNvSpPr>
          <p:nvPr>
            <p:ph idx="11"/>
          </p:nvPr>
        </p:nvSpPr>
        <p:spPr>
          <a:xfrm>
            <a:off x="5422900" y="2020824"/>
            <a:ext cx="6311898" cy="4306824"/>
          </a:xfrm>
          <a:prstGeom prst="rect">
            <a:avLst/>
          </a:prstGeom>
        </p:spPr>
        <p:txBody>
          <a:bodyPr/>
          <a:lstStyle>
            <a:lvl1pPr marL="0" indent="0">
              <a:lnSpc>
                <a:spcPct val="85000"/>
              </a:lnSpc>
              <a:spcBef>
                <a:spcPts val="1800"/>
              </a:spcBef>
              <a:buFont typeface="+mj-lt"/>
              <a:buNone/>
              <a:defRPr sz="2200" b="1">
                <a:solidFill>
                  <a:schemeClr val="accent6"/>
                </a:solidFill>
                <a:latin typeface="+mn-lt"/>
              </a:defRPr>
            </a:lvl1pPr>
            <a:lvl2pPr marL="288925" indent="0">
              <a:spcBef>
                <a:spcPts val="400"/>
              </a:spcBef>
              <a:spcAft>
                <a:spcPts val="400"/>
              </a:spcAft>
              <a:buFont typeface="Tahoma" panose="020B0604030504040204" pitchFamily="34" charset="0"/>
              <a:buChar char="​"/>
              <a:defRPr sz="1400" b="0" spc="50" baseline="0">
                <a:solidFill>
                  <a:schemeClr val="tx1"/>
                </a:solidFill>
                <a:latin typeface="+mn-lt"/>
              </a:defRPr>
            </a:lvl2pPr>
            <a:lvl3pPr marL="403225" indent="-114300">
              <a:lnSpc>
                <a:spcPct val="85000"/>
              </a:lnSpc>
              <a:spcBef>
                <a:spcPts val="200"/>
              </a:spcBef>
              <a:spcAft>
                <a:spcPts val="200"/>
              </a:spcAft>
              <a:buFont typeface="Arial" panose="020B0604020202020204" pitchFamily="34" charset="0"/>
              <a:buChar char="•"/>
              <a:defRPr sz="1400" b="0">
                <a:solidFill>
                  <a:schemeClr val="tx1"/>
                </a:solidFill>
                <a:latin typeface="+mn-lt"/>
              </a:defRPr>
            </a:lvl3pPr>
            <a:lvl4pPr marL="403225" indent="-114300">
              <a:lnSpc>
                <a:spcPct val="85000"/>
              </a:lnSpc>
              <a:spcBef>
                <a:spcPts val="200"/>
              </a:spcBef>
              <a:spcAft>
                <a:spcPts val="200"/>
              </a:spcAft>
              <a:buFont typeface="Arial" panose="020B0604020202020204" pitchFamily="34" charset="0"/>
              <a:buChar char="•"/>
              <a:defRPr sz="1200" b="0">
                <a:solidFill>
                  <a:schemeClr val="tx1"/>
                </a:solidFill>
                <a:latin typeface="+mn-lt"/>
              </a:defRPr>
            </a:lvl4pPr>
            <a:lvl5pPr marL="403225" indent="-114300">
              <a:lnSpc>
                <a:spcPct val="85000"/>
              </a:lnSpc>
              <a:spcBef>
                <a:spcPts val="200"/>
              </a:spcBef>
              <a:spcAft>
                <a:spcPts val="200"/>
              </a:spcAft>
              <a:buFont typeface="Arial" panose="020B0604020202020204" pitchFamily="34" charset="0"/>
              <a:buChar char="•"/>
              <a:defRPr sz="1200" b="0">
                <a:solidFill>
                  <a:schemeClr val="tx1"/>
                </a:solidFill>
                <a:latin typeface="+mn-lt"/>
              </a:defRPr>
            </a:lvl5pPr>
            <a:lvl6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6pPr>
            <a:lvl7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7pPr>
            <a:lvl8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8pPr>
            <a:lvl9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5422900" y="1606198"/>
            <a:ext cx="6311898" cy="249299"/>
          </a:xfrm>
          <a:prstGeom prst="rect">
            <a:avLst/>
          </a:prstGeom>
        </p:spPr>
        <p:txBody>
          <a:bodyPr wrap="square" lIns="0" tIns="0" rIns="0" bIns="0">
            <a:spAutoFit/>
          </a:bodyPr>
          <a:lstStyle>
            <a:lvl1pPr marL="0" indent="0">
              <a:buNone/>
              <a:defRPr sz="18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Placeholder 1"/>
          <p:cNvSpPr txBox="1">
            <a:spLocks/>
          </p:cNvSpPr>
          <p:nvPr userDrawn="1"/>
        </p:nvSpPr>
        <p:spPr bwMode="gray">
          <a:xfrm>
            <a:off x="5422900" y="571500"/>
            <a:ext cx="6319838" cy="813955"/>
          </a:xfrm>
          <a:prstGeom prst="rect">
            <a:avLst/>
          </a:prstGeom>
        </p:spPr>
        <p:txBody>
          <a:bodyPr vert="horz" lIns="0" tIns="0" rIns="0" bIns="0" rtlCol="0" anchor="t">
            <a:noAutofit/>
          </a:bodyPr>
          <a:lstStyle>
            <a:lvl1pPr algn="l" defTabSz="914400" rtl="0" eaLnBrk="1" latinLnBrk="0" hangingPunct="1">
              <a:lnSpc>
                <a:spcPct val="76000"/>
              </a:lnSpc>
              <a:spcBef>
                <a:spcPct val="0"/>
              </a:spcBef>
              <a:buNone/>
              <a:defRPr sz="3600" b="1" kern="1200" spc="30" baseline="0">
                <a:solidFill>
                  <a:schemeClr val="tx1"/>
                </a:solidFill>
                <a:latin typeface="+mj-lt"/>
                <a:ea typeface="+mj-ea"/>
                <a:cs typeface="+mj-cs"/>
              </a:defRPr>
            </a:lvl1pPr>
          </a:lstStyle>
          <a:p>
            <a:pPr algn="l"/>
            <a:r>
              <a:rPr lang="en-US" dirty="0"/>
              <a:t>Click to edit Master title style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17732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ext Placeholder 2"/>
          <p:cNvSpPr>
            <a:spLocks noGrp="1"/>
          </p:cNvSpPr>
          <p:nvPr>
            <p:ph type="body" idx="10" hasCustomPrompt="1"/>
          </p:nvPr>
        </p:nvSpPr>
        <p:spPr>
          <a:xfrm>
            <a:off x="457199" y="1597025"/>
            <a:ext cx="11277599" cy="249299"/>
          </a:xfrm>
          <a:prstGeom prst="rect">
            <a:avLst/>
          </a:prstGeom>
        </p:spPr>
        <p:txBody>
          <a:bodyPr wrap="square" lIns="0" tIns="0" rIns="0" bIns="0" anchor="t">
            <a:spAutoFit/>
          </a:bodyPr>
          <a:lstStyle>
            <a:lvl1pPr marL="0" indent="0">
              <a:buNone/>
              <a:defRPr sz="18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6"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2013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20824"/>
            <a:ext cx="11277600"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8"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21170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Title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7025"/>
            <a:ext cx="11277600"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7"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8"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21892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2021376"/>
            <a:ext cx="5568950"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p:txBody>
      </p:sp>
      <p:sp>
        <p:nvSpPr>
          <p:cNvPr id="23" name="Content Placeholder 2"/>
          <p:cNvSpPr>
            <a:spLocks noGrp="1"/>
          </p:cNvSpPr>
          <p:nvPr>
            <p:ph idx="11"/>
          </p:nvPr>
        </p:nvSpPr>
        <p:spPr>
          <a:xfrm>
            <a:off x="6165850" y="2021376"/>
            <a:ext cx="5571997"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err="1"/>
              <a:t>Thi</a:t>
            </a:r>
            <a:r>
              <a:rPr lang="en-US" dirty="0"/>
              <a:t>		</a:t>
            </a:r>
            <a:r>
              <a:rPr lang="en-US" dirty="0" err="1"/>
              <a:t>rd</a:t>
            </a:r>
            <a:r>
              <a:rPr lang="en-US" dirty="0"/>
              <a:t>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1"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70484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2090" y="1597025"/>
            <a:ext cx="556405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1"/>
          </p:nvPr>
        </p:nvSpPr>
        <p:spPr>
          <a:xfrm>
            <a:off x="6165850" y="1597025"/>
            <a:ext cx="5576888"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9"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0"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6850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2020824"/>
            <a:ext cx="3454399"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1"/>
          </p:nvPr>
        </p:nvSpPr>
        <p:spPr>
          <a:xfrm>
            <a:off x="4363824" y="2020824"/>
            <a:ext cx="7370974"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1"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5253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597025"/>
            <a:ext cx="345439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1"/>
          </p:nvPr>
        </p:nvSpPr>
        <p:spPr>
          <a:xfrm>
            <a:off x="4363824" y="1597025"/>
            <a:ext cx="7370974"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9"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0"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96592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lIns="0" tIns="0" rIns="0" bIns="914400" anchor="ctr"/>
          <a:lstStyle>
            <a:lvl1pPr marL="0" indent="0" algn="ctr">
              <a:buNone/>
              <a:defRPr/>
            </a:lvl1pPr>
          </a:lstStyle>
          <a:p>
            <a:endParaRPr lang="en-US" dirty="0"/>
          </a:p>
        </p:txBody>
      </p:sp>
      <p:sp>
        <p:nvSpPr>
          <p:cNvPr id="6"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0"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
        <p:nvSpPr>
          <p:cNvPr id="11" name="Title Placeholder 1"/>
          <p:cNvSpPr>
            <a:spLocks noGrp="1"/>
          </p:cNvSpPr>
          <p:nvPr>
            <p:ph type="title"/>
          </p:nvPr>
        </p:nvSpPr>
        <p:spPr bwMode="gray">
          <a:xfrm>
            <a:off x="464916" y="571500"/>
            <a:ext cx="2843891" cy="2988249"/>
          </a:xfrm>
          <a:prstGeom prst="rect">
            <a:avLst/>
          </a:prstGeom>
        </p:spPr>
        <p:txBody>
          <a:bodyPr vert="horz" lIns="0" tIns="0" rIns="0" bIns="0" rtlCol="0" anchor="t">
            <a:noAutofit/>
          </a:bodyPr>
          <a:lstStyle>
            <a:lvl1pPr algn="l">
              <a:lnSpc>
                <a:spcPct val="85000"/>
              </a:lnSpc>
              <a:defRPr sz="4400">
                <a:solidFill>
                  <a:schemeClr val="tx1"/>
                </a:solidFill>
              </a:defRPr>
            </a:lvl1pPr>
          </a:lstStyle>
          <a:p>
            <a:r>
              <a:rPr lang="en-US" dirty="0"/>
              <a:t>Click to edit Master title style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2020824"/>
            <a:ext cx="7480299"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p:cNvSpPr>
            <a:spLocks noGrp="1"/>
          </p:cNvSpPr>
          <p:nvPr>
            <p:ph idx="12"/>
          </p:nvPr>
        </p:nvSpPr>
        <p:spPr>
          <a:xfrm>
            <a:off x="8074026" y="2020824"/>
            <a:ext cx="3668712"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1"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4213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597025"/>
            <a:ext cx="748029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p:cNvSpPr>
            <a:spLocks noGrp="1"/>
          </p:cNvSpPr>
          <p:nvPr>
            <p:ph idx="12"/>
          </p:nvPr>
        </p:nvSpPr>
        <p:spPr>
          <a:xfrm>
            <a:off x="8074026" y="1597025"/>
            <a:ext cx="3668712"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9"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0"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3707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0" name="Content Placeholder 2"/>
          <p:cNvSpPr>
            <a:spLocks noGrp="1"/>
          </p:cNvSpPr>
          <p:nvPr>
            <p:ph idx="1"/>
          </p:nvPr>
        </p:nvSpPr>
        <p:spPr>
          <a:xfrm>
            <a:off x="475670" y="2020824"/>
            <a:ext cx="365182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4267200" y="2020824"/>
            <a:ext cx="3670300"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2"/>
          </p:nvPr>
        </p:nvSpPr>
        <p:spPr>
          <a:xfrm>
            <a:off x="8077201" y="2020824"/>
            <a:ext cx="3668150"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6"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2854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75670" y="1597025"/>
            <a:ext cx="365182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1"/>
          </p:nvPr>
        </p:nvSpPr>
        <p:spPr>
          <a:xfrm>
            <a:off x="4267200" y="1597025"/>
            <a:ext cx="3670300"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077201" y="1597025"/>
            <a:ext cx="3668150"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0"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1"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7194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2020824"/>
            <a:ext cx="2476498"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1"/>
          </p:nvPr>
        </p:nvSpPr>
        <p:spPr>
          <a:xfrm>
            <a:off x="3390900" y="2020824"/>
            <a:ext cx="2476499"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324598" y="2020824"/>
            <a:ext cx="2476499"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258296" y="2020824"/>
            <a:ext cx="2476499" cy="4306824"/>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457199" y="1597025"/>
            <a:ext cx="11277599" cy="249299"/>
          </a:xfrm>
          <a:prstGeom prst="rect">
            <a:avLst/>
          </a:prstGeom>
        </p:spPr>
        <p:txBody>
          <a:bodyPr wrap="square" lIns="0" tIns="0" rIns="0" bIns="0">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3"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6"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77486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597025"/>
            <a:ext cx="2476498"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1"/>
          </p:nvPr>
        </p:nvSpPr>
        <p:spPr>
          <a:xfrm>
            <a:off x="3390900" y="1597025"/>
            <a:ext cx="247649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324598" y="1597025"/>
            <a:ext cx="247649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258296" y="1597025"/>
            <a:ext cx="2476499" cy="4553712"/>
          </a:xfrm>
          <a:prstGeom prst="rect">
            <a:avLst/>
          </a:prstGeom>
        </p:spPr>
        <p:txBody>
          <a:bodyPr lIns="0" tIns="0" rIns="0" bIns="0"/>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1"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40228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Layout 1">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bwMode="gray">
          <a:xfrm>
            <a:off x="1" y="0"/>
            <a:ext cx="4767575" cy="6858000"/>
          </a:xfrm>
          <a:custGeom>
            <a:avLst/>
            <a:gdLst>
              <a:gd name="connsiteX0" fmla="*/ 0 w 4767575"/>
              <a:gd name="connsiteY0" fmla="*/ 0 h 6858000"/>
              <a:gd name="connsiteX1" fmla="*/ 4767575 w 4767575"/>
              <a:gd name="connsiteY1" fmla="*/ 0 h 6858000"/>
              <a:gd name="connsiteX2" fmla="*/ 4651359 w 4767575"/>
              <a:gd name="connsiteY2" fmla="*/ 226908 h 6858000"/>
              <a:gd name="connsiteX3" fmla="*/ 3923030 w 4767575"/>
              <a:gd name="connsiteY3" fmla="*/ 3429000 h 6858000"/>
              <a:gd name="connsiteX4" fmla="*/ 4651359 w 4767575"/>
              <a:gd name="connsiteY4" fmla="*/ 6631092 h 6858000"/>
              <a:gd name="connsiteX5" fmla="*/ 4767575 w 4767575"/>
              <a:gd name="connsiteY5" fmla="*/ 6858000 h 6858000"/>
              <a:gd name="connsiteX6" fmla="*/ 0 w 47675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575" h="6858000">
                <a:moveTo>
                  <a:pt x="0" y="0"/>
                </a:moveTo>
                <a:lnTo>
                  <a:pt x="4767575" y="0"/>
                </a:lnTo>
                <a:lnTo>
                  <a:pt x="4651359" y="226908"/>
                </a:lnTo>
                <a:cubicBezTo>
                  <a:pt x="4184601" y="1195589"/>
                  <a:pt x="3923030" y="2281748"/>
                  <a:pt x="3923030" y="3429000"/>
                </a:cubicBezTo>
                <a:cubicBezTo>
                  <a:pt x="3923030" y="4576252"/>
                  <a:pt x="4184601" y="5662411"/>
                  <a:pt x="4651359" y="6631092"/>
                </a:cubicBezTo>
                <a:lnTo>
                  <a:pt x="4767575" y="6858000"/>
                </a:lnTo>
                <a:lnTo>
                  <a:pt x="0" y="6858000"/>
                </a:lnTo>
                <a:close/>
              </a:path>
            </a:pathLst>
          </a:custGeom>
          <a:solidFill>
            <a:schemeClr val="bg2"/>
          </a:solidFill>
        </p:spPr>
        <p:txBody>
          <a:bodyPr wrap="square" anchor="ctr">
            <a:noAutofit/>
          </a:bodyPr>
          <a:lstStyle>
            <a:lvl1pPr marL="0" indent="0" algn="ctr">
              <a:buNone/>
              <a:defRPr/>
            </a:lvl1pPr>
          </a:lstStyle>
          <a:p>
            <a:r>
              <a:rPr lang="en-US" dirty="0"/>
              <a:t>Drag picture to </a:t>
            </a:r>
            <a:br>
              <a:rPr lang="en-US" dirty="0"/>
            </a:br>
            <a:r>
              <a:rPr lang="en-US" dirty="0"/>
              <a:t>placeholder </a:t>
            </a:r>
            <a:br>
              <a:rPr lang="en-US" dirty="0"/>
            </a:br>
            <a:r>
              <a:rPr lang="en-US" dirty="0"/>
              <a:t>or click icon to add</a:t>
            </a:r>
          </a:p>
          <a:p>
            <a:endParaRPr lang="en-US" dirty="0"/>
          </a:p>
          <a:p>
            <a:endParaRPr lang="en-US" dirty="0"/>
          </a:p>
          <a:p>
            <a:endParaRPr lang="en-US" dirty="0"/>
          </a:p>
          <a:p>
            <a:endParaRPr lang="en-US" dirty="0"/>
          </a:p>
        </p:txBody>
      </p:sp>
      <p:sp>
        <p:nvSpPr>
          <p:cNvPr id="7" name="Content Placeholder 2"/>
          <p:cNvSpPr>
            <a:spLocks noGrp="1"/>
          </p:cNvSpPr>
          <p:nvPr>
            <p:ph idx="11"/>
          </p:nvPr>
        </p:nvSpPr>
        <p:spPr>
          <a:xfrm>
            <a:off x="5422900" y="2020824"/>
            <a:ext cx="6311898" cy="4306824"/>
          </a:xfrm>
          <a:prstGeom prst="rect">
            <a:avLst/>
          </a:prstGeom>
        </p:spPr>
        <p:txBody>
          <a:bodyPr/>
          <a:lstStyle>
            <a:lvl1pPr marL="0" indent="0">
              <a:lnSpc>
                <a:spcPct val="85000"/>
              </a:lnSpc>
              <a:spcBef>
                <a:spcPts val="1800"/>
              </a:spcBef>
              <a:buFont typeface="+mj-lt"/>
              <a:buNone/>
              <a:defRPr sz="2200" b="1">
                <a:solidFill>
                  <a:schemeClr val="accent6"/>
                </a:solidFill>
                <a:latin typeface="+mn-lt"/>
              </a:defRPr>
            </a:lvl1pPr>
            <a:lvl2pPr marL="288925" indent="0">
              <a:spcBef>
                <a:spcPts val="400"/>
              </a:spcBef>
              <a:spcAft>
                <a:spcPts val="400"/>
              </a:spcAft>
              <a:buFont typeface="Tahoma" panose="020B0604030504040204" pitchFamily="34" charset="0"/>
              <a:buChar char="​"/>
              <a:defRPr sz="1400" b="0" spc="50" baseline="0">
                <a:solidFill>
                  <a:schemeClr val="tx1"/>
                </a:solidFill>
                <a:latin typeface="+mn-lt"/>
              </a:defRPr>
            </a:lvl2pPr>
            <a:lvl3pPr marL="403225" indent="-114300">
              <a:lnSpc>
                <a:spcPct val="85000"/>
              </a:lnSpc>
              <a:spcBef>
                <a:spcPts val="200"/>
              </a:spcBef>
              <a:spcAft>
                <a:spcPts val="200"/>
              </a:spcAft>
              <a:buFont typeface="Arial" panose="020B0604020202020204" pitchFamily="34" charset="0"/>
              <a:buChar char="•"/>
              <a:defRPr sz="1400" b="0">
                <a:solidFill>
                  <a:schemeClr val="tx1"/>
                </a:solidFill>
                <a:latin typeface="+mn-lt"/>
              </a:defRPr>
            </a:lvl3pPr>
            <a:lvl4pPr marL="403225" indent="-114300">
              <a:lnSpc>
                <a:spcPct val="85000"/>
              </a:lnSpc>
              <a:spcBef>
                <a:spcPts val="200"/>
              </a:spcBef>
              <a:spcAft>
                <a:spcPts val="200"/>
              </a:spcAft>
              <a:buFont typeface="Arial" panose="020B0604020202020204" pitchFamily="34" charset="0"/>
              <a:buChar char="•"/>
              <a:defRPr sz="1200" b="0">
                <a:solidFill>
                  <a:schemeClr val="tx1"/>
                </a:solidFill>
                <a:latin typeface="+mn-lt"/>
              </a:defRPr>
            </a:lvl4pPr>
            <a:lvl5pPr marL="403225" indent="-114300">
              <a:lnSpc>
                <a:spcPct val="85000"/>
              </a:lnSpc>
              <a:spcBef>
                <a:spcPts val="200"/>
              </a:spcBef>
              <a:spcAft>
                <a:spcPts val="200"/>
              </a:spcAft>
              <a:buFont typeface="Arial" panose="020B0604020202020204" pitchFamily="34" charset="0"/>
              <a:buChar char="•"/>
              <a:defRPr sz="1200" b="0">
                <a:solidFill>
                  <a:schemeClr val="tx1"/>
                </a:solidFill>
                <a:latin typeface="+mn-lt"/>
              </a:defRPr>
            </a:lvl5pPr>
            <a:lvl6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6pPr>
            <a:lvl7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7pPr>
            <a:lvl8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8pPr>
            <a:lvl9pPr marL="403225" indent="-114300">
              <a:lnSpc>
                <a:spcPct val="85000"/>
              </a:lnSpc>
              <a:spcBef>
                <a:spcPts val="200"/>
              </a:spcBef>
              <a:spcAft>
                <a:spcPts val="200"/>
              </a:spcAft>
              <a:buFont typeface="Arial" panose="020B0604020202020204" pitchFamily="34" charset="0"/>
              <a:buChar char="•"/>
              <a:defRPr sz="1200" b="0">
                <a:solidFill>
                  <a:schemeClr val="accent6"/>
                </a:solidFill>
                <a:latin typeface="+mj-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0" hasCustomPrompt="1"/>
          </p:nvPr>
        </p:nvSpPr>
        <p:spPr>
          <a:xfrm>
            <a:off x="5422900" y="1606198"/>
            <a:ext cx="6311898" cy="249299"/>
          </a:xfrm>
          <a:prstGeom prst="rect">
            <a:avLst/>
          </a:prstGeom>
        </p:spPr>
        <p:txBody>
          <a:bodyPr wrap="square" lIns="0" tIns="0" rIns="0" bIns="0">
            <a:spAutoFit/>
          </a:bodyPr>
          <a:lstStyle>
            <a:lvl1pPr marL="0" indent="0">
              <a:buNone/>
              <a:defRPr sz="18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Placeholder 1"/>
          <p:cNvSpPr txBox="1">
            <a:spLocks/>
          </p:cNvSpPr>
          <p:nvPr userDrawn="1"/>
        </p:nvSpPr>
        <p:spPr bwMode="gray">
          <a:xfrm>
            <a:off x="5422900" y="571500"/>
            <a:ext cx="6319838" cy="813955"/>
          </a:xfrm>
          <a:prstGeom prst="rect">
            <a:avLst/>
          </a:prstGeom>
        </p:spPr>
        <p:txBody>
          <a:bodyPr vert="horz" lIns="0" tIns="0" rIns="0" bIns="0" rtlCol="0" anchor="t">
            <a:noAutofit/>
          </a:bodyPr>
          <a:lstStyle>
            <a:lvl1pPr algn="l" defTabSz="914400" rtl="0" eaLnBrk="1" latinLnBrk="0" hangingPunct="1">
              <a:lnSpc>
                <a:spcPct val="76000"/>
              </a:lnSpc>
              <a:spcBef>
                <a:spcPct val="0"/>
              </a:spcBef>
              <a:buNone/>
              <a:defRPr sz="3600" b="1" kern="1200" spc="30" baseline="0">
                <a:solidFill>
                  <a:schemeClr val="tx1"/>
                </a:solidFill>
                <a:latin typeface="+mj-lt"/>
                <a:ea typeface="+mj-ea"/>
                <a:cs typeface="+mj-cs"/>
              </a:defRPr>
            </a:lvl1pPr>
          </a:lstStyle>
          <a:p>
            <a:pPr algn="l"/>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341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ature Layout 2">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2020824"/>
            <a:ext cx="5791200" cy="4306824"/>
          </a:xfrm>
          <a:prstGeom prst="rect">
            <a:avLst/>
          </a:prstGeom>
        </p:spPr>
        <p:txBody>
          <a:bodyPr lIns="0" tIns="0" rIns="0" bIns="0"/>
          <a:lstStyle>
            <a:lvl2pPr>
              <a:defRPr>
                <a:solidFill>
                  <a:schemeClr val="tx1"/>
                </a:solidFill>
              </a:defRPr>
            </a:lvl2pPr>
            <a:lvl3pPr>
              <a:defRPr sz="1600">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0" hasCustomPrompt="1"/>
          </p:nvPr>
        </p:nvSpPr>
        <p:spPr>
          <a:xfrm>
            <a:off x="457199" y="1597025"/>
            <a:ext cx="5791201" cy="249299"/>
          </a:xfrm>
          <a:prstGeom prst="rect">
            <a:avLst/>
          </a:prstGeom>
        </p:spPr>
        <p:txBody>
          <a:bodyPr wrap="square" lIns="0" tIns="0" rIns="0" bIns="0">
            <a:spAutoFit/>
          </a:bodyPr>
          <a:lstStyle>
            <a:lvl1pPr marL="0" indent="0">
              <a:buNone/>
              <a:defRPr sz="18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Picture Placeholder 14"/>
          <p:cNvSpPr>
            <a:spLocks noGrp="1"/>
          </p:cNvSpPr>
          <p:nvPr>
            <p:ph type="pic" sz="quarter" idx="13" hasCustomPrompt="1"/>
          </p:nvPr>
        </p:nvSpPr>
        <p:spPr>
          <a:xfrm>
            <a:off x="6248400" y="1203960"/>
            <a:ext cx="5943600" cy="5654040"/>
          </a:xfrm>
          <a:custGeom>
            <a:avLst/>
            <a:gdLst>
              <a:gd name="connsiteX0" fmla="*/ 3627120 w 5943600"/>
              <a:gd name="connsiteY0" fmla="*/ 0 h 5654040"/>
              <a:gd name="connsiteX1" fmla="*/ 5934305 w 5943600"/>
              <a:gd name="connsiteY1" fmla="*/ 828258 h 5654040"/>
              <a:gd name="connsiteX2" fmla="*/ 5943600 w 5943600"/>
              <a:gd name="connsiteY2" fmla="*/ 836706 h 5654040"/>
              <a:gd name="connsiteX3" fmla="*/ 5943600 w 5943600"/>
              <a:gd name="connsiteY3" fmla="*/ 5654040 h 5654040"/>
              <a:gd name="connsiteX4" fmla="*/ 618825 w 5943600"/>
              <a:gd name="connsiteY4" fmla="*/ 5654040 h 5654040"/>
              <a:gd name="connsiteX5" fmla="*/ 437774 w 5943600"/>
              <a:gd name="connsiteY5" fmla="*/ 5356021 h 5654040"/>
              <a:gd name="connsiteX6" fmla="*/ 0 w 5943600"/>
              <a:gd name="connsiteY6" fmla="*/ 3627120 h 5654040"/>
              <a:gd name="connsiteX7" fmla="*/ 3627120 w 5943600"/>
              <a:gd name="connsiteY7" fmla="*/ 0 h 565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00" h="5654040">
                <a:moveTo>
                  <a:pt x="3627120" y="0"/>
                </a:moveTo>
                <a:cubicBezTo>
                  <a:pt x="4503521" y="0"/>
                  <a:pt x="5307325" y="310828"/>
                  <a:pt x="5934305" y="828258"/>
                </a:cubicBezTo>
                <a:lnTo>
                  <a:pt x="5943600" y="836706"/>
                </a:lnTo>
                <a:lnTo>
                  <a:pt x="5943600" y="5654040"/>
                </a:lnTo>
                <a:lnTo>
                  <a:pt x="618825" y="5654040"/>
                </a:lnTo>
                <a:lnTo>
                  <a:pt x="437774" y="5356021"/>
                </a:lnTo>
                <a:cubicBezTo>
                  <a:pt x="158586" y="4842083"/>
                  <a:pt x="0" y="4253121"/>
                  <a:pt x="0" y="3627120"/>
                </a:cubicBezTo>
                <a:cubicBezTo>
                  <a:pt x="0" y="1623917"/>
                  <a:pt x="1623917" y="0"/>
                  <a:pt x="3627120" y="0"/>
                </a:cubicBezTo>
                <a:close/>
              </a:path>
            </a:pathLst>
          </a:custGeom>
          <a:solidFill>
            <a:schemeClr val="bg2"/>
          </a:solidFill>
        </p:spPr>
        <p:txBody>
          <a:bodyPr wrap="square" anchor="ctr" anchorCtr="0">
            <a:noAutofit/>
          </a:bodyPr>
          <a:lstStyle>
            <a:lvl1pPr marL="0" marR="0" indent="0" algn="ctr" defTabSz="914400" rtl="0" eaLnBrk="1" fontAlgn="auto" latinLnBrk="0" hangingPunct="1">
              <a:lnSpc>
                <a:spcPct val="90000"/>
              </a:lnSpc>
              <a:spcBef>
                <a:spcPts val="1400"/>
              </a:spcBef>
              <a:spcAft>
                <a:spcPts val="0"/>
              </a:spcAft>
              <a:buClrTx/>
              <a:buSzTx/>
              <a:buFont typeface="Arial" panose="020B0604020202020204" pitchFamily="34" charset="0"/>
              <a:buNone/>
              <a:tabLs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6"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lvl1pPr>
              <a:defRPr>
                <a:solidFill>
                  <a:schemeClr val="tx1"/>
                </a:solidFill>
              </a:defRPr>
            </a:lvl1pPr>
          </a:lstStyle>
          <a:p>
            <a:r>
              <a:rPr lang="en-US" dirty="0"/>
              <a:t>Click to edit Master title style</a:t>
            </a:r>
          </a:p>
        </p:txBody>
      </p:sp>
      <p:sp>
        <p:nvSpPr>
          <p:cNvPr id="10"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1"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ext uri="{BB962C8B-B14F-4D97-AF65-F5344CB8AC3E}">
        <p14:creationId xmlns:p14="http://schemas.microsoft.com/office/powerpoint/2010/main" val="10904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sp>
        <p:nvSpPr>
          <p:cNvPr id="5" name="Freeform 4"/>
          <p:cNvSpPr/>
          <p:nvPr userDrawn="1"/>
        </p:nvSpPr>
        <p:spPr>
          <a:xfrm>
            <a:off x="0" y="1242742"/>
            <a:ext cx="6248400" cy="5615258"/>
          </a:xfrm>
          <a:custGeom>
            <a:avLst/>
            <a:gdLst>
              <a:gd name="connsiteX0" fmla="*/ 2601642 w 6248400"/>
              <a:gd name="connsiteY0" fmla="*/ 0 h 5615258"/>
              <a:gd name="connsiteX1" fmla="*/ 6248400 w 6248400"/>
              <a:gd name="connsiteY1" fmla="*/ 3646758 h 5615258"/>
              <a:gd name="connsiteX2" fmla="*/ 5808256 w 6248400"/>
              <a:gd name="connsiteY2" fmla="*/ 5385020 h 5615258"/>
              <a:gd name="connsiteX3" fmla="*/ 5668383 w 6248400"/>
              <a:gd name="connsiteY3" fmla="*/ 5615258 h 5615258"/>
              <a:gd name="connsiteX4" fmla="*/ 0 w 6248400"/>
              <a:gd name="connsiteY4" fmla="*/ 5615258 h 5615258"/>
              <a:gd name="connsiteX5" fmla="*/ 0 w 6248400"/>
              <a:gd name="connsiteY5" fmla="*/ 1093412 h 5615258"/>
              <a:gd name="connsiteX6" fmla="*/ 22995 w 6248400"/>
              <a:gd name="connsiteY6" fmla="*/ 1068111 h 5615258"/>
              <a:gd name="connsiteX7" fmla="*/ 2601642 w 6248400"/>
              <a:gd name="connsiteY7" fmla="*/ 0 h 56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400" h="5615258">
                <a:moveTo>
                  <a:pt x="2601642" y="0"/>
                </a:moveTo>
                <a:cubicBezTo>
                  <a:pt x="4615691" y="0"/>
                  <a:pt x="6248400" y="1632709"/>
                  <a:pt x="6248400" y="3646758"/>
                </a:cubicBezTo>
                <a:cubicBezTo>
                  <a:pt x="6248400" y="4276149"/>
                  <a:pt x="6088956" y="4868299"/>
                  <a:pt x="5808256" y="5385020"/>
                </a:cubicBezTo>
                <a:lnTo>
                  <a:pt x="5668383" y="5615258"/>
                </a:lnTo>
                <a:lnTo>
                  <a:pt x="0" y="5615258"/>
                </a:lnTo>
                <a:lnTo>
                  <a:pt x="0" y="1093412"/>
                </a:lnTo>
                <a:lnTo>
                  <a:pt x="22995" y="1068111"/>
                </a:lnTo>
                <a:cubicBezTo>
                  <a:pt x="682928" y="408178"/>
                  <a:pt x="1594618" y="0"/>
                  <a:pt x="26016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11" name="Picture Placeholder 10"/>
          <p:cNvSpPr>
            <a:spLocks noGrp="1"/>
          </p:cNvSpPr>
          <p:nvPr>
            <p:ph type="pic" sz="quarter" idx="12" hasCustomPrompt="1"/>
          </p:nvPr>
        </p:nvSpPr>
        <p:spPr>
          <a:xfrm>
            <a:off x="6248400" y="0"/>
            <a:ext cx="5943600" cy="6400800"/>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12" name="Title 21"/>
          <p:cNvSpPr>
            <a:spLocks noGrp="1"/>
          </p:cNvSpPr>
          <p:nvPr>
            <p:ph type="title" hasCustomPrompt="1"/>
          </p:nvPr>
        </p:nvSpPr>
        <p:spPr>
          <a:xfrm>
            <a:off x="637032" y="2504661"/>
            <a:ext cx="4572000" cy="3657600"/>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7"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1"/>
                </a:solidFill>
              </a:defRPr>
            </a:lvl1pPr>
          </a:lstStyle>
          <a:p>
            <a:fld id="{9CDD6D2D-30C4-D047-AF46-6F961B81EEA8}" type="slidenum">
              <a:rPr lang="en-US" smtClean="0"/>
              <a:pPr/>
              <a:t>‹#›</a:t>
            </a:fld>
            <a:endParaRPr lang="en-US" dirty="0"/>
          </a:p>
        </p:txBody>
      </p:sp>
      <p:sp>
        <p:nvSpPr>
          <p:cNvPr id="8"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1"/>
                </a:solidFill>
              </a:defRPr>
            </a:lvl1pPr>
          </a:lstStyle>
          <a:p>
            <a:r>
              <a:rPr lang="en-US">
                <a:ea typeface="Arial"/>
                <a:cs typeface="Arial"/>
              </a:rPr>
              <a:t>© 2016 Citrix | Confidential </a:t>
            </a:r>
            <a:endParaRPr lang="en-US" dirty="0">
              <a:ea typeface="Arial"/>
              <a:cs typeface="Arial"/>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20751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5" name="Freeform 14"/>
          <p:cNvSpPr/>
          <p:nvPr userDrawn="1"/>
        </p:nvSpPr>
        <p:spPr>
          <a:xfrm>
            <a:off x="2" y="613487"/>
            <a:ext cx="7148944" cy="6244513"/>
          </a:xfrm>
          <a:custGeom>
            <a:avLst/>
            <a:gdLst>
              <a:gd name="connsiteX0" fmla="*/ 0 w 7851286"/>
              <a:gd name="connsiteY0" fmla="*/ 0 h 6858000"/>
              <a:gd name="connsiteX1" fmla="*/ 1 w 7851286"/>
              <a:gd name="connsiteY1" fmla="*/ 0 h 6858000"/>
              <a:gd name="connsiteX2" fmla="*/ 7833487 w 7851286"/>
              <a:gd name="connsiteY2" fmla="*/ 6717930 h 6858000"/>
              <a:gd name="connsiteX3" fmla="*/ 7851286 w 7851286"/>
              <a:gd name="connsiteY3" fmla="*/ 6858000 h 6858000"/>
              <a:gd name="connsiteX4" fmla="*/ 0 w 7851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286" h="6858000">
                <a:moveTo>
                  <a:pt x="0" y="0"/>
                </a:moveTo>
                <a:lnTo>
                  <a:pt x="1" y="0"/>
                </a:lnTo>
                <a:cubicBezTo>
                  <a:pt x="3966426" y="0"/>
                  <a:pt x="7252255" y="2913977"/>
                  <a:pt x="7833487" y="6717930"/>
                </a:cubicBezTo>
                <a:lnTo>
                  <a:pt x="785128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Picture Placeholder 10"/>
          <p:cNvSpPr>
            <a:spLocks noGrp="1"/>
          </p:cNvSpPr>
          <p:nvPr>
            <p:ph type="pic" sz="quarter" idx="12" hasCustomPrompt="1"/>
          </p:nvPr>
        </p:nvSpPr>
        <p:spPr>
          <a:xfrm>
            <a:off x="6248400" y="0"/>
            <a:ext cx="5943600" cy="6400800"/>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7" name="Title 21"/>
          <p:cNvSpPr>
            <a:spLocks noGrp="1"/>
          </p:cNvSpPr>
          <p:nvPr>
            <p:ph type="title" hasCustomPrompt="1"/>
          </p:nvPr>
        </p:nvSpPr>
        <p:spPr>
          <a:xfrm>
            <a:off x="637032" y="2451652"/>
            <a:ext cx="4114800" cy="3750365"/>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0"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1"/>
                </a:solidFill>
              </a:defRPr>
            </a:lvl1pPr>
          </a:lstStyle>
          <a:p>
            <a:fld id="{9CDD6D2D-30C4-D047-AF46-6F961B81EEA8}" type="slidenum">
              <a:rPr lang="en-US" smtClean="0"/>
              <a:pPr/>
              <a:t>‹#›</a:t>
            </a:fld>
            <a:endParaRPr lang="en-US" dirty="0"/>
          </a:p>
        </p:txBody>
      </p:sp>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1"/>
                </a:solidFill>
              </a:defRPr>
            </a:lvl1pPr>
          </a:lstStyle>
          <a:p>
            <a:r>
              <a:rPr lang="en-US">
                <a:ea typeface="Arial"/>
                <a:cs typeface="Arial"/>
              </a:rPr>
              <a:t>© 2016 Citrix | Confidential </a:t>
            </a:r>
            <a:endParaRPr lang="en-US" dirty="0">
              <a:ea typeface="Arial"/>
              <a:cs typeface="Arial"/>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107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Diagram">
    <p:bg>
      <p:bgPr>
        <a:solidFill>
          <a:schemeClr val="accent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11279178" y="6506143"/>
            <a:ext cx="651525" cy="243907"/>
            <a:chOff x="2389188" y="2784475"/>
            <a:chExt cx="5287962" cy="1979613"/>
          </a:xfrm>
        </p:grpSpPr>
        <p:sp>
          <p:nvSpPr>
            <p:cNvPr id="13" name="Freeform 1"/>
            <p:cNvSpPr>
              <a:spLocks noChangeArrowheads="1"/>
            </p:cNvSpPr>
            <p:nvPr/>
          </p:nvSpPr>
          <p:spPr bwMode="auto">
            <a:xfrm>
              <a:off x="3481388" y="2784475"/>
              <a:ext cx="371475" cy="371475"/>
            </a:xfrm>
            <a:custGeom>
              <a:avLst/>
              <a:gdLst>
                <a:gd name="T0" fmla="*/ 500 w 1032"/>
                <a:gd name="T1" fmla="*/ 1031 h 1032"/>
                <a:gd name="T2" fmla="*/ 500 w 1032"/>
                <a:gd name="T3" fmla="*/ 1031 h 1032"/>
                <a:gd name="T4" fmla="*/ 1031 w 1032"/>
                <a:gd name="T5" fmla="*/ 500 h 1032"/>
                <a:gd name="T6" fmla="*/ 500 w 1032"/>
                <a:gd name="T7" fmla="*/ 0 h 1032"/>
                <a:gd name="T8" fmla="*/ 0 w 1032"/>
                <a:gd name="T9" fmla="*/ 500 h 1032"/>
                <a:gd name="T10" fmla="*/ 500 w 1032"/>
                <a:gd name="T11" fmla="*/ 1031 h 1032"/>
              </a:gdLst>
              <a:ahLst/>
              <a:cxnLst>
                <a:cxn ang="0">
                  <a:pos x="T0" y="T1"/>
                </a:cxn>
                <a:cxn ang="0">
                  <a:pos x="T2" y="T3"/>
                </a:cxn>
                <a:cxn ang="0">
                  <a:pos x="T4" y="T5"/>
                </a:cxn>
                <a:cxn ang="0">
                  <a:pos x="T6" y="T7"/>
                </a:cxn>
                <a:cxn ang="0">
                  <a:pos x="T8" y="T9"/>
                </a:cxn>
                <a:cxn ang="0">
                  <a:pos x="T10" y="T11"/>
                </a:cxn>
              </a:cxnLst>
              <a:rect l="0" t="0" r="r" b="b"/>
              <a:pathLst>
                <a:path w="1032" h="1032">
                  <a:moveTo>
                    <a:pt x="500" y="1031"/>
                  </a:moveTo>
                  <a:lnTo>
                    <a:pt x="500" y="1031"/>
                  </a:lnTo>
                  <a:cubicBezTo>
                    <a:pt x="812" y="1031"/>
                    <a:pt x="1031" y="781"/>
                    <a:pt x="1031" y="500"/>
                  </a:cubicBezTo>
                  <a:cubicBezTo>
                    <a:pt x="1031" y="218"/>
                    <a:pt x="812" y="0"/>
                    <a:pt x="500" y="0"/>
                  </a:cubicBezTo>
                  <a:cubicBezTo>
                    <a:pt x="218" y="0"/>
                    <a:pt x="0" y="218"/>
                    <a:pt x="0" y="500"/>
                  </a:cubicBezTo>
                  <a:cubicBezTo>
                    <a:pt x="0" y="781"/>
                    <a:pt x="218" y="1031"/>
                    <a:pt x="500" y="103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2"/>
            <p:cNvSpPr>
              <a:spLocks noChangeArrowheads="1"/>
            </p:cNvSpPr>
            <p:nvPr/>
          </p:nvSpPr>
          <p:spPr bwMode="auto">
            <a:xfrm>
              <a:off x="3514725" y="3235325"/>
              <a:ext cx="304800" cy="1079500"/>
            </a:xfrm>
            <a:custGeom>
              <a:avLst/>
              <a:gdLst>
                <a:gd name="T0" fmla="*/ 0 w 845"/>
                <a:gd name="T1" fmla="*/ 2999 h 3000"/>
                <a:gd name="T2" fmla="*/ 844 w 845"/>
                <a:gd name="T3" fmla="*/ 2999 h 3000"/>
                <a:gd name="T4" fmla="*/ 844 w 845"/>
                <a:gd name="T5" fmla="*/ 0 h 3000"/>
                <a:gd name="T6" fmla="*/ 0 w 845"/>
                <a:gd name="T7" fmla="*/ 0 h 3000"/>
                <a:gd name="T8" fmla="*/ 0 w 845"/>
                <a:gd name="T9" fmla="*/ 2999 h 3000"/>
              </a:gdLst>
              <a:ahLst/>
              <a:cxnLst>
                <a:cxn ang="0">
                  <a:pos x="T0" y="T1"/>
                </a:cxn>
                <a:cxn ang="0">
                  <a:pos x="T2" y="T3"/>
                </a:cxn>
                <a:cxn ang="0">
                  <a:pos x="T4" y="T5"/>
                </a:cxn>
                <a:cxn ang="0">
                  <a:pos x="T6" y="T7"/>
                </a:cxn>
                <a:cxn ang="0">
                  <a:pos x="T8" y="T9"/>
                </a:cxn>
              </a:cxnLst>
              <a:rect l="0" t="0" r="r" b="b"/>
              <a:pathLst>
                <a:path w="845" h="3000">
                  <a:moveTo>
                    <a:pt x="0" y="2999"/>
                  </a:moveTo>
                  <a:lnTo>
                    <a:pt x="844" y="2999"/>
                  </a:lnTo>
                  <a:lnTo>
                    <a:pt x="844" y="0"/>
                  </a:lnTo>
                  <a:lnTo>
                    <a:pt x="0" y="0"/>
                  </a:lnTo>
                  <a:lnTo>
                    <a:pt x="0" y="2999"/>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3"/>
            <p:cNvSpPr>
              <a:spLocks noChangeArrowheads="1"/>
            </p:cNvSpPr>
            <p:nvPr/>
          </p:nvSpPr>
          <p:spPr bwMode="auto">
            <a:xfrm>
              <a:off x="5888038" y="4392613"/>
              <a:ext cx="360362" cy="371475"/>
            </a:xfrm>
            <a:custGeom>
              <a:avLst/>
              <a:gdLst>
                <a:gd name="T0" fmla="*/ 500 w 1001"/>
                <a:gd name="T1" fmla="*/ 0 h 1033"/>
                <a:gd name="T2" fmla="*/ 500 w 1001"/>
                <a:gd name="T3" fmla="*/ 0 h 1033"/>
                <a:gd name="T4" fmla="*/ 0 w 1001"/>
                <a:gd name="T5" fmla="*/ 500 h 1033"/>
                <a:gd name="T6" fmla="*/ 500 w 1001"/>
                <a:gd name="T7" fmla="*/ 1032 h 1033"/>
                <a:gd name="T8" fmla="*/ 1000 w 1001"/>
                <a:gd name="T9" fmla="*/ 500 h 1033"/>
                <a:gd name="T10" fmla="*/ 500 w 1001"/>
                <a:gd name="T11" fmla="*/ 0 h 1033"/>
              </a:gdLst>
              <a:ahLst/>
              <a:cxnLst>
                <a:cxn ang="0">
                  <a:pos x="T0" y="T1"/>
                </a:cxn>
                <a:cxn ang="0">
                  <a:pos x="T2" y="T3"/>
                </a:cxn>
                <a:cxn ang="0">
                  <a:pos x="T4" y="T5"/>
                </a:cxn>
                <a:cxn ang="0">
                  <a:pos x="T6" y="T7"/>
                </a:cxn>
                <a:cxn ang="0">
                  <a:pos x="T8" y="T9"/>
                </a:cxn>
                <a:cxn ang="0">
                  <a:pos x="T10" y="T11"/>
                </a:cxn>
              </a:cxnLst>
              <a:rect l="0" t="0" r="r" b="b"/>
              <a:pathLst>
                <a:path w="1001" h="1033">
                  <a:moveTo>
                    <a:pt x="500" y="0"/>
                  </a:moveTo>
                  <a:lnTo>
                    <a:pt x="500" y="0"/>
                  </a:lnTo>
                  <a:cubicBezTo>
                    <a:pt x="219" y="0"/>
                    <a:pt x="0" y="219"/>
                    <a:pt x="0" y="500"/>
                  </a:cubicBezTo>
                  <a:cubicBezTo>
                    <a:pt x="0" y="782"/>
                    <a:pt x="219" y="1032"/>
                    <a:pt x="500" y="1032"/>
                  </a:cubicBezTo>
                  <a:cubicBezTo>
                    <a:pt x="781" y="1032"/>
                    <a:pt x="1000" y="782"/>
                    <a:pt x="1000" y="500"/>
                  </a:cubicBezTo>
                  <a:cubicBezTo>
                    <a:pt x="1000" y="219"/>
                    <a:pt x="781" y="0"/>
                    <a:pt x="50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4"/>
            <p:cNvSpPr>
              <a:spLocks noChangeArrowheads="1"/>
            </p:cNvSpPr>
            <p:nvPr/>
          </p:nvSpPr>
          <p:spPr bwMode="auto">
            <a:xfrm>
              <a:off x="5921375" y="3235325"/>
              <a:ext cx="292100" cy="1079500"/>
            </a:xfrm>
            <a:custGeom>
              <a:avLst/>
              <a:gdLst>
                <a:gd name="T0" fmla="*/ 812 w 813"/>
                <a:gd name="T1" fmla="*/ 0 h 3000"/>
                <a:gd name="T2" fmla="*/ 0 w 813"/>
                <a:gd name="T3" fmla="*/ 0 h 3000"/>
                <a:gd name="T4" fmla="*/ 0 w 813"/>
                <a:gd name="T5" fmla="*/ 2999 h 3000"/>
                <a:gd name="T6" fmla="*/ 812 w 813"/>
                <a:gd name="T7" fmla="*/ 2999 h 3000"/>
                <a:gd name="T8" fmla="*/ 812 w 813"/>
                <a:gd name="T9" fmla="*/ 0 h 3000"/>
              </a:gdLst>
              <a:ahLst/>
              <a:cxnLst>
                <a:cxn ang="0">
                  <a:pos x="T0" y="T1"/>
                </a:cxn>
                <a:cxn ang="0">
                  <a:pos x="T2" y="T3"/>
                </a:cxn>
                <a:cxn ang="0">
                  <a:pos x="T4" y="T5"/>
                </a:cxn>
                <a:cxn ang="0">
                  <a:pos x="T6" y="T7"/>
                </a:cxn>
                <a:cxn ang="0">
                  <a:pos x="T8" y="T9"/>
                </a:cxn>
              </a:cxnLst>
              <a:rect l="0" t="0" r="r" b="b"/>
              <a:pathLst>
                <a:path w="813" h="3000">
                  <a:moveTo>
                    <a:pt x="812" y="0"/>
                  </a:moveTo>
                  <a:lnTo>
                    <a:pt x="0" y="0"/>
                  </a:lnTo>
                  <a:lnTo>
                    <a:pt x="0" y="2999"/>
                  </a:lnTo>
                  <a:lnTo>
                    <a:pt x="812" y="2999"/>
                  </a:lnTo>
                  <a:lnTo>
                    <a:pt x="8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5"/>
            <p:cNvSpPr>
              <a:spLocks noChangeArrowheads="1"/>
            </p:cNvSpPr>
            <p:nvPr/>
          </p:nvSpPr>
          <p:spPr bwMode="auto">
            <a:xfrm>
              <a:off x="2389188" y="3211513"/>
              <a:ext cx="990600" cy="1125537"/>
            </a:xfrm>
            <a:custGeom>
              <a:avLst/>
              <a:gdLst>
                <a:gd name="T0" fmla="*/ 2313 w 2751"/>
                <a:gd name="T1" fmla="*/ 1937 h 3125"/>
                <a:gd name="T2" fmla="*/ 2313 w 2751"/>
                <a:gd name="T3" fmla="*/ 1937 h 3125"/>
                <a:gd name="T4" fmla="*/ 2282 w 2751"/>
                <a:gd name="T5" fmla="*/ 1999 h 3125"/>
                <a:gd name="T6" fmla="*/ 1969 w 2751"/>
                <a:gd name="T7" fmla="*/ 2249 h 3125"/>
                <a:gd name="T8" fmla="*/ 1594 w 2751"/>
                <a:gd name="T9" fmla="*/ 2312 h 3125"/>
                <a:gd name="T10" fmla="*/ 1063 w 2751"/>
                <a:gd name="T11" fmla="*/ 2093 h 3125"/>
                <a:gd name="T12" fmla="*/ 844 w 2751"/>
                <a:gd name="T13" fmla="*/ 1563 h 3125"/>
                <a:gd name="T14" fmla="*/ 1063 w 2751"/>
                <a:gd name="T15" fmla="*/ 1000 h 3125"/>
                <a:gd name="T16" fmla="*/ 1594 w 2751"/>
                <a:gd name="T17" fmla="*/ 813 h 3125"/>
                <a:gd name="T18" fmla="*/ 1969 w 2751"/>
                <a:gd name="T19" fmla="*/ 875 h 3125"/>
                <a:gd name="T20" fmla="*/ 2282 w 2751"/>
                <a:gd name="T21" fmla="*/ 1125 h 3125"/>
                <a:gd name="T22" fmla="*/ 2313 w 2751"/>
                <a:gd name="T23" fmla="*/ 1156 h 3125"/>
                <a:gd name="T24" fmla="*/ 2750 w 2751"/>
                <a:gd name="T25" fmla="*/ 469 h 3125"/>
                <a:gd name="T26" fmla="*/ 2719 w 2751"/>
                <a:gd name="T27" fmla="*/ 469 h 3125"/>
                <a:gd name="T28" fmla="*/ 1969 w 2751"/>
                <a:gd name="T29" fmla="*/ 31 h 3125"/>
                <a:gd name="T30" fmla="*/ 1532 w 2751"/>
                <a:gd name="T31" fmla="*/ 0 h 3125"/>
                <a:gd name="T32" fmla="*/ 438 w 2751"/>
                <a:gd name="T33" fmla="*/ 438 h 3125"/>
                <a:gd name="T34" fmla="*/ 0 w 2751"/>
                <a:gd name="T35" fmla="*/ 1563 h 3125"/>
                <a:gd name="T36" fmla="*/ 407 w 2751"/>
                <a:gd name="T37" fmla="*/ 2687 h 3125"/>
                <a:gd name="T38" fmla="*/ 1532 w 2751"/>
                <a:gd name="T39" fmla="*/ 3124 h 3125"/>
                <a:gd name="T40" fmla="*/ 1969 w 2751"/>
                <a:gd name="T41" fmla="*/ 3062 h 3125"/>
                <a:gd name="T42" fmla="*/ 2750 w 2751"/>
                <a:gd name="T43" fmla="*/ 2593 h 3125"/>
                <a:gd name="T44" fmla="*/ 2750 w 2751"/>
                <a:gd name="T45" fmla="*/ 2593 h 3125"/>
                <a:gd name="T46" fmla="*/ 2313 w 2751"/>
                <a:gd name="T47" fmla="*/ 1937 h 3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1" h="3125">
                  <a:moveTo>
                    <a:pt x="2313" y="1937"/>
                  </a:moveTo>
                  <a:lnTo>
                    <a:pt x="2313" y="1937"/>
                  </a:lnTo>
                  <a:cubicBezTo>
                    <a:pt x="2282" y="1999"/>
                    <a:pt x="2282" y="1999"/>
                    <a:pt x="2282" y="1999"/>
                  </a:cubicBezTo>
                  <a:cubicBezTo>
                    <a:pt x="2188" y="2093"/>
                    <a:pt x="2063" y="2187"/>
                    <a:pt x="1969" y="2249"/>
                  </a:cubicBezTo>
                  <a:cubicBezTo>
                    <a:pt x="1844" y="2280"/>
                    <a:pt x="1719" y="2312"/>
                    <a:pt x="1594" y="2312"/>
                  </a:cubicBezTo>
                  <a:cubicBezTo>
                    <a:pt x="1375" y="2312"/>
                    <a:pt x="1188" y="2249"/>
                    <a:pt x="1063" y="2093"/>
                  </a:cubicBezTo>
                  <a:cubicBezTo>
                    <a:pt x="907" y="1968"/>
                    <a:pt x="844" y="1780"/>
                    <a:pt x="844" y="1563"/>
                  </a:cubicBezTo>
                  <a:cubicBezTo>
                    <a:pt x="844" y="1344"/>
                    <a:pt x="907" y="1156"/>
                    <a:pt x="1063" y="1000"/>
                  </a:cubicBezTo>
                  <a:cubicBezTo>
                    <a:pt x="1188" y="875"/>
                    <a:pt x="1375" y="813"/>
                    <a:pt x="1594" y="813"/>
                  </a:cubicBezTo>
                  <a:cubicBezTo>
                    <a:pt x="1719" y="813"/>
                    <a:pt x="1844" y="813"/>
                    <a:pt x="1969" y="875"/>
                  </a:cubicBezTo>
                  <a:cubicBezTo>
                    <a:pt x="2094" y="938"/>
                    <a:pt x="2188" y="1000"/>
                    <a:pt x="2282" y="1125"/>
                  </a:cubicBezTo>
                  <a:cubicBezTo>
                    <a:pt x="2313" y="1156"/>
                    <a:pt x="2313" y="1156"/>
                    <a:pt x="2313" y="1156"/>
                  </a:cubicBezTo>
                  <a:cubicBezTo>
                    <a:pt x="2750" y="469"/>
                    <a:pt x="2750" y="469"/>
                    <a:pt x="2750" y="469"/>
                  </a:cubicBezTo>
                  <a:cubicBezTo>
                    <a:pt x="2719" y="469"/>
                    <a:pt x="2719" y="469"/>
                    <a:pt x="2719" y="469"/>
                  </a:cubicBezTo>
                  <a:cubicBezTo>
                    <a:pt x="2500" y="250"/>
                    <a:pt x="2250" y="94"/>
                    <a:pt x="1969" y="31"/>
                  </a:cubicBezTo>
                  <a:cubicBezTo>
                    <a:pt x="1844" y="0"/>
                    <a:pt x="1688" y="0"/>
                    <a:pt x="1532" y="0"/>
                  </a:cubicBezTo>
                  <a:cubicBezTo>
                    <a:pt x="1094" y="0"/>
                    <a:pt x="719" y="156"/>
                    <a:pt x="438" y="438"/>
                  </a:cubicBezTo>
                  <a:cubicBezTo>
                    <a:pt x="125" y="750"/>
                    <a:pt x="0" y="1125"/>
                    <a:pt x="0" y="1563"/>
                  </a:cubicBezTo>
                  <a:cubicBezTo>
                    <a:pt x="0" y="1999"/>
                    <a:pt x="125" y="2374"/>
                    <a:pt x="407" y="2687"/>
                  </a:cubicBezTo>
                  <a:cubicBezTo>
                    <a:pt x="719" y="2968"/>
                    <a:pt x="1094" y="3124"/>
                    <a:pt x="1532" y="3124"/>
                  </a:cubicBezTo>
                  <a:cubicBezTo>
                    <a:pt x="1688" y="3124"/>
                    <a:pt x="1844" y="3093"/>
                    <a:pt x="1969" y="3062"/>
                  </a:cubicBezTo>
                  <a:cubicBezTo>
                    <a:pt x="2094" y="3030"/>
                    <a:pt x="2438" y="2937"/>
                    <a:pt x="2750" y="2593"/>
                  </a:cubicBezTo>
                  <a:lnTo>
                    <a:pt x="2750" y="2593"/>
                  </a:lnTo>
                  <a:lnTo>
                    <a:pt x="2313" y="193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6"/>
            <p:cNvSpPr>
              <a:spLocks noChangeArrowheads="1"/>
            </p:cNvSpPr>
            <p:nvPr/>
          </p:nvSpPr>
          <p:spPr bwMode="auto">
            <a:xfrm>
              <a:off x="3941763" y="3235325"/>
              <a:ext cx="866775" cy="1079500"/>
            </a:xfrm>
            <a:custGeom>
              <a:avLst/>
              <a:gdLst>
                <a:gd name="T0" fmla="*/ 0 w 2407"/>
                <a:gd name="T1" fmla="*/ 0 h 3000"/>
                <a:gd name="T2" fmla="*/ 0 w 2407"/>
                <a:gd name="T3" fmla="*/ 718 h 3000"/>
                <a:gd name="T4" fmla="*/ 781 w 2407"/>
                <a:gd name="T5" fmla="*/ 718 h 3000"/>
                <a:gd name="T6" fmla="*/ 781 w 2407"/>
                <a:gd name="T7" fmla="*/ 2999 h 3000"/>
                <a:gd name="T8" fmla="*/ 1625 w 2407"/>
                <a:gd name="T9" fmla="*/ 2999 h 3000"/>
                <a:gd name="T10" fmla="*/ 1625 w 2407"/>
                <a:gd name="T11" fmla="*/ 718 h 3000"/>
                <a:gd name="T12" fmla="*/ 2406 w 2407"/>
                <a:gd name="T13" fmla="*/ 718 h 3000"/>
                <a:gd name="T14" fmla="*/ 2406 w 2407"/>
                <a:gd name="T15" fmla="*/ 0 h 3000"/>
                <a:gd name="T16" fmla="*/ 0 w 2407"/>
                <a:gd name="T17" fmla="*/ 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7" h="3000">
                  <a:moveTo>
                    <a:pt x="0" y="0"/>
                  </a:moveTo>
                  <a:lnTo>
                    <a:pt x="0" y="718"/>
                  </a:lnTo>
                  <a:lnTo>
                    <a:pt x="781" y="718"/>
                  </a:lnTo>
                  <a:lnTo>
                    <a:pt x="781" y="2999"/>
                  </a:lnTo>
                  <a:lnTo>
                    <a:pt x="1625" y="2999"/>
                  </a:lnTo>
                  <a:lnTo>
                    <a:pt x="1625" y="718"/>
                  </a:lnTo>
                  <a:lnTo>
                    <a:pt x="2406" y="718"/>
                  </a:lnTo>
                  <a:lnTo>
                    <a:pt x="2406"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7"/>
            <p:cNvSpPr>
              <a:spLocks noChangeArrowheads="1"/>
            </p:cNvSpPr>
            <p:nvPr/>
          </p:nvSpPr>
          <p:spPr bwMode="auto">
            <a:xfrm>
              <a:off x="4932363" y="3235325"/>
              <a:ext cx="877887" cy="1079500"/>
            </a:xfrm>
            <a:custGeom>
              <a:avLst/>
              <a:gdLst>
                <a:gd name="T0" fmla="*/ 1624 w 2437"/>
                <a:gd name="T1" fmla="*/ 1811 h 3000"/>
                <a:gd name="T2" fmla="*/ 1624 w 2437"/>
                <a:gd name="T3" fmla="*/ 1811 h 3000"/>
                <a:gd name="T4" fmla="*/ 2093 w 2437"/>
                <a:gd name="T5" fmla="*/ 1530 h 3000"/>
                <a:gd name="T6" fmla="*/ 2249 w 2437"/>
                <a:gd name="T7" fmla="*/ 968 h 3000"/>
                <a:gd name="T8" fmla="*/ 1936 w 2437"/>
                <a:gd name="T9" fmla="*/ 218 h 3000"/>
                <a:gd name="T10" fmla="*/ 936 w 2437"/>
                <a:gd name="T11" fmla="*/ 0 h 3000"/>
                <a:gd name="T12" fmla="*/ 0 w 2437"/>
                <a:gd name="T13" fmla="*/ 0 h 3000"/>
                <a:gd name="T14" fmla="*/ 0 w 2437"/>
                <a:gd name="T15" fmla="*/ 2999 h 3000"/>
                <a:gd name="T16" fmla="*/ 843 w 2437"/>
                <a:gd name="T17" fmla="*/ 2999 h 3000"/>
                <a:gd name="T18" fmla="*/ 843 w 2437"/>
                <a:gd name="T19" fmla="*/ 1936 h 3000"/>
                <a:gd name="T20" fmla="*/ 1436 w 2437"/>
                <a:gd name="T21" fmla="*/ 2999 h 3000"/>
                <a:gd name="T22" fmla="*/ 2436 w 2437"/>
                <a:gd name="T23" fmla="*/ 2999 h 3000"/>
                <a:gd name="T24" fmla="*/ 1624 w 2437"/>
                <a:gd name="T25" fmla="*/ 1811 h 3000"/>
                <a:gd name="T26" fmla="*/ 1405 w 2437"/>
                <a:gd name="T27" fmla="*/ 1062 h 3000"/>
                <a:gd name="T28" fmla="*/ 1405 w 2437"/>
                <a:gd name="T29" fmla="*/ 1062 h 3000"/>
                <a:gd name="T30" fmla="*/ 1280 w 2437"/>
                <a:gd name="T31" fmla="*/ 1312 h 3000"/>
                <a:gd name="T32" fmla="*/ 936 w 2437"/>
                <a:gd name="T33" fmla="*/ 1406 h 3000"/>
                <a:gd name="T34" fmla="*/ 843 w 2437"/>
                <a:gd name="T35" fmla="*/ 1406 h 3000"/>
                <a:gd name="T36" fmla="*/ 843 w 2437"/>
                <a:gd name="T37" fmla="*/ 687 h 3000"/>
                <a:gd name="T38" fmla="*/ 936 w 2437"/>
                <a:gd name="T39" fmla="*/ 687 h 3000"/>
                <a:gd name="T40" fmla="*/ 1311 w 2437"/>
                <a:gd name="T41" fmla="*/ 781 h 3000"/>
                <a:gd name="T42" fmla="*/ 1405 w 2437"/>
                <a:gd name="T43" fmla="*/ 106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7" h="3000">
                  <a:moveTo>
                    <a:pt x="1624" y="1811"/>
                  </a:moveTo>
                  <a:lnTo>
                    <a:pt x="1624" y="1811"/>
                  </a:lnTo>
                  <a:cubicBezTo>
                    <a:pt x="1811" y="1749"/>
                    <a:pt x="1968" y="1655"/>
                    <a:pt x="2093" y="1530"/>
                  </a:cubicBezTo>
                  <a:cubicBezTo>
                    <a:pt x="2186" y="1375"/>
                    <a:pt x="2249" y="1187"/>
                    <a:pt x="2249" y="968"/>
                  </a:cubicBezTo>
                  <a:cubicBezTo>
                    <a:pt x="2249" y="625"/>
                    <a:pt x="2155" y="375"/>
                    <a:pt x="1936" y="218"/>
                  </a:cubicBezTo>
                  <a:cubicBezTo>
                    <a:pt x="1749" y="62"/>
                    <a:pt x="1405" y="0"/>
                    <a:pt x="936" y="0"/>
                  </a:cubicBezTo>
                  <a:cubicBezTo>
                    <a:pt x="0" y="0"/>
                    <a:pt x="0" y="0"/>
                    <a:pt x="0" y="0"/>
                  </a:cubicBezTo>
                  <a:cubicBezTo>
                    <a:pt x="0" y="2999"/>
                    <a:pt x="0" y="2999"/>
                    <a:pt x="0" y="2999"/>
                  </a:cubicBezTo>
                  <a:cubicBezTo>
                    <a:pt x="843" y="2999"/>
                    <a:pt x="843" y="2999"/>
                    <a:pt x="843" y="2999"/>
                  </a:cubicBezTo>
                  <a:cubicBezTo>
                    <a:pt x="843" y="1936"/>
                    <a:pt x="843" y="1936"/>
                    <a:pt x="843" y="1936"/>
                  </a:cubicBezTo>
                  <a:cubicBezTo>
                    <a:pt x="1436" y="2999"/>
                    <a:pt x="1436" y="2999"/>
                    <a:pt x="1436" y="2999"/>
                  </a:cubicBezTo>
                  <a:cubicBezTo>
                    <a:pt x="2436" y="2999"/>
                    <a:pt x="2436" y="2999"/>
                    <a:pt x="2436" y="2999"/>
                  </a:cubicBezTo>
                  <a:lnTo>
                    <a:pt x="1624" y="1811"/>
                  </a:lnTo>
                  <a:close/>
                  <a:moveTo>
                    <a:pt x="1405" y="1062"/>
                  </a:moveTo>
                  <a:lnTo>
                    <a:pt x="1405" y="1062"/>
                  </a:lnTo>
                  <a:cubicBezTo>
                    <a:pt x="1405" y="1156"/>
                    <a:pt x="1374" y="1249"/>
                    <a:pt x="1280" y="1312"/>
                  </a:cubicBezTo>
                  <a:cubicBezTo>
                    <a:pt x="1218" y="1375"/>
                    <a:pt x="1093" y="1406"/>
                    <a:pt x="936" y="1406"/>
                  </a:cubicBezTo>
                  <a:cubicBezTo>
                    <a:pt x="843" y="1406"/>
                    <a:pt x="843" y="1406"/>
                    <a:pt x="843" y="1406"/>
                  </a:cubicBezTo>
                  <a:cubicBezTo>
                    <a:pt x="843" y="687"/>
                    <a:pt x="843" y="687"/>
                    <a:pt x="843" y="687"/>
                  </a:cubicBezTo>
                  <a:cubicBezTo>
                    <a:pt x="936" y="687"/>
                    <a:pt x="936" y="687"/>
                    <a:pt x="936" y="687"/>
                  </a:cubicBezTo>
                  <a:cubicBezTo>
                    <a:pt x="1124" y="687"/>
                    <a:pt x="1218" y="718"/>
                    <a:pt x="1311" y="781"/>
                  </a:cubicBezTo>
                  <a:cubicBezTo>
                    <a:pt x="1374" y="812"/>
                    <a:pt x="1405" y="906"/>
                    <a:pt x="1405" y="106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8"/>
            <p:cNvSpPr>
              <a:spLocks noChangeArrowheads="1"/>
            </p:cNvSpPr>
            <p:nvPr/>
          </p:nvSpPr>
          <p:spPr bwMode="auto">
            <a:xfrm>
              <a:off x="6270625" y="3235325"/>
              <a:ext cx="1136650" cy="1079500"/>
            </a:xfrm>
            <a:custGeom>
              <a:avLst/>
              <a:gdLst>
                <a:gd name="T0" fmla="*/ 1593 w 3157"/>
                <a:gd name="T1" fmla="*/ 2030 h 3000"/>
                <a:gd name="T2" fmla="*/ 2218 w 3157"/>
                <a:gd name="T3" fmla="*/ 2999 h 3000"/>
                <a:gd name="T4" fmla="*/ 3156 w 3157"/>
                <a:gd name="T5" fmla="*/ 2999 h 3000"/>
                <a:gd name="T6" fmla="*/ 2093 w 3157"/>
                <a:gd name="T7" fmla="*/ 1406 h 3000"/>
                <a:gd name="T8" fmla="*/ 3062 w 3157"/>
                <a:gd name="T9" fmla="*/ 0 h 3000"/>
                <a:gd name="T10" fmla="*/ 2093 w 3157"/>
                <a:gd name="T11" fmla="*/ 0 h 3000"/>
                <a:gd name="T12" fmla="*/ 1593 w 3157"/>
                <a:gd name="T13" fmla="*/ 781 h 3000"/>
                <a:gd name="T14" fmla="*/ 1062 w 3157"/>
                <a:gd name="T15" fmla="*/ 0 h 3000"/>
                <a:gd name="T16" fmla="*/ 125 w 3157"/>
                <a:gd name="T17" fmla="*/ 0 h 3000"/>
                <a:gd name="T18" fmla="*/ 1062 w 3157"/>
                <a:gd name="T19" fmla="*/ 1406 h 3000"/>
                <a:gd name="T20" fmla="*/ 0 w 3157"/>
                <a:gd name="T21" fmla="*/ 2999 h 3000"/>
                <a:gd name="T22" fmla="*/ 968 w 3157"/>
                <a:gd name="T23" fmla="*/ 2999 h 3000"/>
                <a:gd name="T24" fmla="*/ 1593 w 3157"/>
                <a:gd name="T25" fmla="*/ 203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7" h="3000">
                  <a:moveTo>
                    <a:pt x="1593" y="2030"/>
                  </a:moveTo>
                  <a:lnTo>
                    <a:pt x="2218" y="2999"/>
                  </a:lnTo>
                  <a:lnTo>
                    <a:pt x="3156" y="2999"/>
                  </a:lnTo>
                  <a:lnTo>
                    <a:pt x="2093" y="1406"/>
                  </a:lnTo>
                  <a:lnTo>
                    <a:pt x="3062" y="0"/>
                  </a:lnTo>
                  <a:lnTo>
                    <a:pt x="2093" y="0"/>
                  </a:lnTo>
                  <a:lnTo>
                    <a:pt x="1593" y="781"/>
                  </a:lnTo>
                  <a:lnTo>
                    <a:pt x="1062" y="0"/>
                  </a:lnTo>
                  <a:lnTo>
                    <a:pt x="125" y="0"/>
                  </a:lnTo>
                  <a:lnTo>
                    <a:pt x="1062" y="1406"/>
                  </a:lnTo>
                  <a:lnTo>
                    <a:pt x="0" y="2999"/>
                  </a:lnTo>
                  <a:lnTo>
                    <a:pt x="968" y="2999"/>
                  </a:lnTo>
                  <a:lnTo>
                    <a:pt x="1593" y="203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9"/>
            <p:cNvSpPr>
              <a:spLocks noChangeArrowheads="1"/>
            </p:cNvSpPr>
            <p:nvPr/>
          </p:nvSpPr>
          <p:spPr bwMode="auto">
            <a:xfrm>
              <a:off x="7407275" y="3235325"/>
              <a:ext cx="269875" cy="258763"/>
            </a:xfrm>
            <a:custGeom>
              <a:avLst/>
              <a:gdLst>
                <a:gd name="T0" fmla="*/ 375 w 751"/>
                <a:gd name="T1" fmla="*/ 0 h 719"/>
                <a:gd name="T2" fmla="*/ 375 w 751"/>
                <a:gd name="T3" fmla="*/ 0 h 719"/>
                <a:gd name="T4" fmla="*/ 0 w 751"/>
                <a:gd name="T5" fmla="*/ 343 h 719"/>
                <a:gd name="T6" fmla="*/ 375 w 751"/>
                <a:gd name="T7" fmla="*/ 718 h 719"/>
                <a:gd name="T8" fmla="*/ 750 w 751"/>
                <a:gd name="T9" fmla="*/ 343 h 719"/>
                <a:gd name="T10" fmla="*/ 375 w 751"/>
                <a:gd name="T11" fmla="*/ 0 h 719"/>
                <a:gd name="T12" fmla="*/ 375 w 751"/>
                <a:gd name="T13" fmla="*/ 656 h 719"/>
                <a:gd name="T14" fmla="*/ 375 w 751"/>
                <a:gd name="T15" fmla="*/ 656 h 719"/>
                <a:gd name="T16" fmla="*/ 62 w 751"/>
                <a:gd name="T17" fmla="*/ 343 h 719"/>
                <a:gd name="T18" fmla="*/ 375 w 751"/>
                <a:gd name="T19" fmla="*/ 62 h 719"/>
                <a:gd name="T20" fmla="*/ 687 w 751"/>
                <a:gd name="T21" fmla="*/ 343 h 719"/>
                <a:gd name="T22" fmla="*/ 375 w 751"/>
                <a:gd name="T23" fmla="*/ 65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1" h="719">
                  <a:moveTo>
                    <a:pt x="375" y="0"/>
                  </a:moveTo>
                  <a:lnTo>
                    <a:pt x="375" y="0"/>
                  </a:lnTo>
                  <a:cubicBezTo>
                    <a:pt x="156" y="0"/>
                    <a:pt x="0" y="156"/>
                    <a:pt x="0" y="343"/>
                  </a:cubicBezTo>
                  <a:cubicBezTo>
                    <a:pt x="0" y="562"/>
                    <a:pt x="156" y="718"/>
                    <a:pt x="375" y="718"/>
                  </a:cubicBezTo>
                  <a:cubicBezTo>
                    <a:pt x="562" y="718"/>
                    <a:pt x="750" y="562"/>
                    <a:pt x="750" y="343"/>
                  </a:cubicBezTo>
                  <a:cubicBezTo>
                    <a:pt x="750" y="156"/>
                    <a:pt x="562" y="0"/>
                    <a:pt x="375" y="0"/>
                  </a:cubicBezTo>
                  <a:close/>
                  <a:moveTo>
                    <a:pt x="375" y="656"/>
                  </a:moveTo>
                  <a:lnTo>
                    <a:pt x="375" y="656"/>
                  </a:lnTo>
                  <a:cubicBezTo>
                    <a:pt x="219" y="656"/>
                    <a:pt x="62" y="531"/>
                    <a:pt x="62" y="343"/>
                  </a:cubicBezTo>
                  <a:cubicBezTo>
                    <a:pt x="62" y="187"/>
                    <a:pt x="219" y="62"/>
                    <a:pt x="375" y="62"/>
                  </a:cubicBezTo>
                  <a:cubicBezTo>
                    <a:pt x="531" y="62"/>
                    <a:pt x="687" y="187"/>
                    <a:pt x="687" y="343"/>
                  </a:cubicBezTo>
                  <a:cubicBezTo>
                    <a:pt x="687" y="531"/>
                    <a:pt x="531" y="656"/>
                    <a:pt x="375" y="6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0"/>
            <p:cNvSpPr>
              <a:spLocks noChangeArrowheads="1"/>
            </p:cNvSpPr>
            <p:nvPr/>
          </p:nvSpPr>
          <p:spPr bwMode="auto">
            <a:xfrm>
              <a:off x="7485063" y="3290888"/>
              <a:ext cx="123825" cy="146050"/>
            </a:xfrm>
            <a:custGeom>
              <a:avLst/>
              <a:gdLst>
                <a:gd name="T0" fmla="*/ 312 w 344"/>
                <a:gd name="T1" fmla="*/ 125 h 407"/>
                <a:gd name="T2" fmla="*/ 312 w 344"/>
                <a:gd name="T3" fmla="*/ 125 h 407"/>
                <a:gd name="T4" fmla="*/ 187 w 344"/>
                <a:gd name="T5" fmla="*/ 0 h 407"/>
                <a:gd name="T6" fmla="*/ 0 w 344"/>
                <a:gd name="T7" fmla="*/ 0 h 407"/>
                <a:gd name="T8" fmla="*/ 0 w 344"/>
                <a:gd name="T9" fmla="*/ 406 h 407"/>
                <a:gd name="T10" fmla="*/ 62 w 344"/>
                <a:gd name="T11" fmla="*/ 406 h 407"/>
                <a:gd name="T12" fmla="*/ 62 w 344"/>
                <a:gd name="T13" fmla="*/ 219 h 407"/>
                <a:gd name="T14" fmla="*/ 156 w 344"/>
                <a:gd name="T15" fmla="*/ 219 h 407"/>
                <a:gd name="T16" fmla="*/ 281 w 344"/>
                <a:gd name="T17" fmla="*/ 406 h 407"/>
                <a:gd name="T18" fmla="*/ 281 w 344"/>
                <a:gd name="T19" fmla="*/ 406 h 407"/>
                <a:gd name="T20" fmla="*/ 343 w 344"/>
                <a:gd name="T21" fmla="*/ 406 h 407"/>
                <a:gd name="T22" fmla="*/ 250 w 344"/>
                <a:gd name="T23" fmla="*/ 219 h 407"/>
                <a:gd name="T24" fmla="*/ 312 w 344"/>
                <a:gd name="T25" fmla="*/ 125 h 407"/>
                <a:gd name="T26" fmla="*/ 250 w 344"/>
                <a:gd name="T27" fmla="*/ 125 h 407"/>
                <a:gd name="T28" fmla="*/ 250 w 344"/>
                <a:gd name="T29" fmla="*/ 125 h 407"/>
                <a:gd name="T30" fmla="*/ 187 w 344"/>
                <a:gd name="T31" fmla="*/ 156 h 407"/>
                <a:gd name="T32" fmla="*/ 62 w 344"/>
                <a:gd name="T33" fmla="*/ 156 h 407"/>
                <a:gd name="T34" fmla="*/ 62 w 344"/>
                <a:gd name="T35" fmla="*/ 62 h 407"/>
                <a:gd name="T36" fmla="*/ 187 w 344"/>
                <a:gd name="T37" fmla="*/ 62 h 407"/>
                <a:gd name="T38" fmla="*/ 250 w 344"/>
                <a:gd name="T39" fmla="*/ 125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407">
                  <a:moveTo>
                    <a:pt x="312" y="125"/>
                  </a:moveTo>
                  <a:lnTo>
                    <a:pt x="312" y="125"/>
                  </a:lnTo>
                  <a:cubicBezTo>
                    <a:pt x="312" y="0"/>
                    <a:pt x="250" y="0"/>
                    <a:pt x="187" y="0"/>
                  </a:cubicBezTo>
                  <a:cubicBezTo>
                    <a:pt x="0" y="0"/>
                    <a:pt x="0" y="0"/>
                    <a:pt x="0" y="0"/>
                  </a:cubicBezTo>
                  <a:cubicBezTo>
                    <a:pt x="0" y="406"/>
                    <a:pt x="0" y="406"/>
                    <a:pt x="0" y="406"/>
                  </a:cubicBezTo>
                  <a:cubicBezTo>
                    <a:pt x="62" y="406"/>
                    <a:pt x="62" y="406"/>
                    <a:pt x="62" y="406"/>
                  </a:cubicBezTo>
                  <a:cubicBezTo>
                    <a:pt x="62" y="219"/>
                    <a:pt x="62" y="219"/>
                    <a:pt x="62" y="219"/>
                  </a:cubicBezTo>
                  <a:cubicBezTo>
                    <a:pt x="156" y="219"/>
                    <a:pt x="156" y="219"/>
                    <a:pt x="156" y="219"/>
                  </a:cubicBezTo>
                  <a:cubicBezTo>
                    <a:pt x="281" y="406"/>
                    <a:pt x="281" y="406"/>
                    <a:pt x="281" y="406"/>
                  </a:cubicBezTo>
                  <a:lnTo>
                    <a:pt x="281" y="406"/>
                  </a:lnTo>
                  <a:cubicBezTo>
                    <a:pt x="343" y="406"/>
                    <a:pt x="343" y="406"/>
                    <a:pt x="343" y="406"/>
                  </a:cubicBezTo>
                  <a:cubicBezTo>
                    <a:pt x="250" y="219"/>
                    <a:pt x="250" y="219"/>
                    <a:pt x="250" y="219"/>
                  </a:cubicBezTo>
                  <a:cubicBezTo>
                    <a:pt x="312" y="219"/>
                    <a:pt x="312" y="156"/>
                    <a:pt x="312" y="125"/>
                  </a:cubicBezTo>
                  <a:close/>
                  <a:moveTo>
                    <a:pt x="250" y="125"/>
                  </a:moveTo>
                  <a:lnTo>
                    <a:pt x="250" y="125"/>
                  </a:lnTo>
                  <a:cubicBezTo>
                    <a:pt x="250" y="156"/>
                    <a:pt x="250" y="156"/>
                    <a:pt x="187" y="156"/>
                  </a:cubicBezTo>
                  <a:cubicBezTo>
                    <a:pt x="62" y="156"/>
                    <a:pt x="62" y="156"/>
                    <a:pt x="62" y="156"/>
                  </a:cubicBezTo>
                  <a:cubicBezTo>
                    <a:pt x="62" y="62"/>
                    <a:pt x="62" y="62"/>
                    <a:pt x="62" y="62"/>
                  </a:cubicBezTo>
                  <a:cubicBezTo>
                    <a:pt x="187" y="62"/>
                    <a:pt x="187" y="62"/>
                    <a:pt x="187" y="62"/>
                  </a:cubicBezTo>
                  <a:cubicBezTo>
                    <a:pt x="250" y="62"/>
                    <a:pt x="250" y="62"/>
                    <a:pt x="250" y="12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 name="Freeform 9"/>
          <p:cNvSpPr/>
          <p:nvPr userDrawn="1"/>
        </p:nvSpPr>
        <p:spPr>
          <a:xfrm>
            <a:off x="-1" y="0"/>
            <a:ext cx="12192001" cy="6858484"/>
          </a:xfrm>
          <a:custGeom>
            <a:avLst/>
            <a:gdLst>
              <a:gd name="connsiteX0" fmla="*/ 0 w 12192001"/>
              <a:gd name="connsiteY0" fmla="*/ 0 h 6858484"/>
              <a:gd name="connsiteX1" fmla="*/ 5693550 w 12192001"/>
              <a:gd name="connsiteY1" fmla="*/ 0 h 6858484"/>
              <a:gd name="connsiteX2" fmla="*/ 5613462 w 12192001"/>
              <a:gd name="connsiteY2" fmla="*/ 166734 h 6858484"/>
              <a:gd name="connsiteX3" fmla="*/ 4829986 w 12192001"/>
              <a:gd name="connsiteY3" fmla="*/ 3427712 h 6858484"/>
              <a:gd name="connsiteX4" fmla="*/ 5686662 w 12192001"/>
              <a:gd name="connsiteY4" fmla="*/ 6851378 h 6858484"/>
              <a:gd name="connsiteX5" fmla="*/ 11952226 w 12192001"/>
              <a:gd name="connsiteY5" fmla="*/ 6858116 h 6858484"/>
              <a:gd name="connsiteX6" fmla="*/ 12192001 w 12192001"/>
              <a:gd name="connsiteY6" fmla="*/ 6858484 h 6858484"/>
              <a:gd name="connsiteX7" fmla="*/ 0 w 12192001"/>
              <a:gd name="connsiteY7" fmla="*/ 6858484 h 6858484"/>
              <a:gd name="connsiteX8" fmla="*/ 0 w 12192001"/>
              <a:gd name="connsiteY8" fmla="*/ 0 h 685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8484">
                <a:moveTo>
                  <a:pt x="0" y="0"/>
                </a:moveTo>
                <a:lnTo>
                  <a:pt x="5693550" y="0"/>
                </a:lnTo>
                <a:lnTo>
                  <a:pt x="5613462" y="166734"/>
                </a:lnTo>
                <a:cubicBezTo>
                  <a:pt x="5185679" y="1085710"/>
                  <a:pt x="4831272" y="2283206"/>
                  <a:pt x="4829986" y="3427712"/>
                </a:cubicBezTo>
                <a:cubicBezTo>
                  <a:pt x="4828615" y="4648519"/>
                  <a:pt x="5184016" y="5883782"/>
                  <a:pt x="5686662" y="6851378"/>
                </a:cubicBezTo>
                <a:cubicBezTo>
                  <a:pt x="5741232" y="6855549"/>
                  <a:pt x="9424206" y="6854550"/>
                  <a:pt x="11952226" y="6858116"/>
                </a:cubicBezTo>
                <a:lnTo>
                  <a:pt x="12192001" y="6858484"/>
                </a:lnTo>
                <a:lnTo>
                  <a:pt x="0" y="685848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Text Placeholder 7"/>
          <p:cNvSpPr>
            <a:spLocks noGrp="1"/>
          </p:cNvSpPr>
          <p:nvPr>
            <p:ph type="body" sz="quarter" idx="10"/>
          </p:nvPr>
        </p:nvSpPr>
        <p:spPr>
          <a:xfrm>
            <a:off x="457201" y="581331"/>
            <a:ext cx="2964426" cy="1994719"/>
          </a:xfrm>
          <a:prstGeom prst="rect">
            <a:avLst/>
          </a:prstGeom>
        </p:spPr>
        <p:txBody>
          <a:bodyPr lIns="0" tIns="0" rIns="0" bIns="0"/>
          <a:lstStyle>
            <a:lvl1pPr marL="0" indent="0">
              <a:lnSpc>
                <a:spcPct val="85000"/>
              </a:lnSpc>
              <a:buNone/>
              <a:defRPr sz="4400" b="1"/>
            </a:lvl1pPr>
          </a:lstStyle>
          <a:p>
            <a:pPr lvl="0"/>
            <a:r>
              <a:rPr lang="en-US" dirty="0"/>
              <a:t>Click to edit Master text styles</a:t>
            </a:r>
          </a:p>
        </p:txBody>
      </p:sp>
      <p:sp>
        <p:nvSpPr>
          <p:cNvPr id="7"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10" name="Title 21"/>
          <p:cNvSpPr>
            <a:spLocks noGrp="1"/>
          </p:cNvSpPr>
          <p:nvPr>
            <p:ph type="title" hasCustomPrompt="1"/>
          </p:nvPr>
        </p:nvSpPr>
        <p:spPr>
          <a:xfrm>
            <a:off x="637032" y="1143000"/>
            <a:ext cx="4572000" cy="4572000"/>
          </a:xfrm>
        </p:spPr>
        <p:txBody>
          <a:bodyPr wrap="square" anchor="ctr">
            <a:normAutofit/>
          </a:bodyPr>
          <a:lstStyle>
            <a:lvl1pPr>
              <a:defRPr>
                <a:solidFill>
                  <a:schemeClr val="accent1"/>
                </a:solidFill>
              </a:defRPr>
            </a:lvl1pPr>
          </a:lstStyle>
          <a:p>
            <a:r>
              <a:rPr lang="en-US" dirty="0"/>
              <a:t>Click to edit </a:t>
            </a:r>
            <a:br>
              <a:rPr lang="en-US" dirty="0"/>
            </a:br>
            <a:r>
              <a:rPr lang="en-US" dirty="0"/>
              <a:t>Master title style</a:t>
            </a:r>
          </a:p>
        </p:txBody>
      </p:sp>
      <p:sp>
        <p:nvSpPr>
          <p:cNvPr id="11" name="Picture Placeholder 10"/>
          <p:cNvSpPr>
            <a:spLocks noGrp="1"/>
          </p:cNvSpPr>
          <p:nvPr>
            <p:ph type="pic" sz="quarter" idx="12" hasCustomPrompt="1"/>
          </p:nvPr>
        </p:nvSpPr>
        <p:spPr>
          <a:xfrm>
            <a:off x="6248400" y="0"/>
            <a:ext cx="5943600" cy="6400800"/>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6"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7"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7110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Freeform 3"/>
          <p:cNvSpPr/>
          <p:nvPr userDrawn="1"/>
        </p:nvSpPr>
        <p:spPr>
          <a:xfrm>
            <a:off x="1320800" y="0"/>
            <a:ext cx="9550400" cy="6858000"/>
          </a:xfrm>
          <a:custGeom>
            <a:avLst/>
            <a:gdLst>
              <a:gd name="connsiteX0" fmla="*/ 1453610 w 9550400"/>
              <a:gd name="connsiteY0" fmla="*/ 0 h 6858000"/>
              <a:gd name="connsiteX1" fmla="*/ 8096791 w 9550400"/>
              <a:gd name="connsiteY1" fmla="*/ 0 h 6858000"/>
              <a:gd name="connsiteX2" fmla="*/ 8151776 w 9550400"/>
              <a:gd name="connsiteY2" fmla="*/ 52424 h 6858000"/>
              <a:gd name="connsiteX3" fmla="*/ 9550400 w 9550400"/>
              <a:gd name="connsiteY3" fmla="*/ 3429000 h 6858000"/>
              <a:gd name="connsiteX4" fmla="*/ 8151776 w 9550400"/>
              <a:gd name="connsiteY4" fmla="*/ 6805576 h 6858000"/>
              <a:gd name="connsiteX5" fmla="*/ 8096791 w 9550400"/>
              <a:gd name="connsiteY5" fmla="*/ 6858000 h 6858000"/>
              <a:gd name="connsiteX6" fmla="*/ 1453610 w 9550400"/>
              <a:gd name="connsiteY6" fmla="*/ 6858000 h 6858000"/>
              <a:gd name="connsiteX7" fmla="*/ 1398624 w 9550400"/>
              <a:gd name="connsiteY7" fmla="*/ 6805576 h 6858000"/>
              <a:gd name="connsiteX8" fmla="*/ 0 w 9550400"/>
              <a:gd name="connsiteY8" fmla="*/ 3429000 h 6858000"/>
              <a:gd name="connsiteX9" fmla="*/ 1398624 w 9550400"/>
              <a:gd name="connsiteY9" fmla="*/ 52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0" h="6858000">
                <a:moveTo>
                  <a:pt x="1453610" y="0"/>
                </a:moveTo>
                <a:lnTo>
                  <a:pt x="8096791" y="0"/>
                </a:lnTo>
                <a:lnTo>
                  <a:pt x="8151776" y="52424"/>
                </a:lnTo>
                <a:cubicBezTo>
                  <a:pt x="9015917" y="916565"/>
                  <a:pt x="9550400" y="2110365"/>
                  <a:pt x="9550400" y="3429000"/>
                </a:cubicBezTo>
                <a:cubicBezTo>
                  <a:pt x="9550400" y="4747635"/>
                  <a:pt x="9015917" y="5941435"/>
                  <a:pt x="8151776" y="6805576"/>
                </a:cubicBezTo>
                <a:lnTo>
                  <a:pt x="8096791" y="6858000"/>
                </a:lnTo>
                <a:lnTo>
                  <a:pt x="1453610" y="6858000"/>
                </a:lnTo>
                <a:lnTo>
                  <a:pt x="1398624" y="6805576"/>
                </a:lnTo>
                <a:cubicBezTo>
                  <a:pt x="534483" y="5941435"/>
                  <a:pt x="0" y="4747635"/>
                  <a:pt x="0" y="3429000"/>
                </a:cubicBezTo>
                <a:cubicBezTo>
                  <a:pt x="0" y="2110365"/>
                  <a:pt x="534483" y="916565"/>
                  <a:pt x="1398624" y="5242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Text Placeholder 2"/>
          <p:cNvSpPr>
            <a:spLocks noGrp="1"/>
          </p:cNvSpPr>
          <p:nvPr>
            <p:ph type="body" sz="quarter" idx="10"/>
          </p:nvPr>
        </p:nvSpPr>
        <p:spPr>
          <a:xfrm>
            <a:off x="2073965" y="914400"/>
            <a:ext cx="8044071" cy="5029200"/>
          </a:xfrm>
          <a:prstGeom prst="rect">
            <a:avLst/>
          </a:prstGeom>
        </p:spPr>
        <p:txBody>
          <a:bodyPr anchor="ctr">
            <a:normAutofit/>
          </a:bodyPr>
          <a:lstStyle>
            <a:lvl1pPr marL="0" indent="0" algn="ctr">
              <a:lnSpc>
                <a:spcPct val="100000"/>
              </a:lnSpc>
              <a:spcAft>
                <a:spcPts val="200"/>
              </a:spcAft>
              <a:buFont typeface="Tahoma" panose="020B0604030504040204" pitchFamily="34" charset="0"/>
              <a:buChar char="​"/>
              <a:defRPr sz="4800" b="1">
                <a:solidFill>
                  <a:schemeClr val="bg1"/>
                </a:solidFill>
                <a:latin typeface="+mj-lt"/>
              </a:defRPr>
            </a:lvl1pPr>
            <a:lvl2pPr marL="0" indent="0" algn="ctr">
              <a:lnSpc>
                <a:spcPct val="85000"/>
              </a:lnSpc>
              <a:spcBef>
                <a:spcPts val="200"/>
              </a:spcBef>
              <a:spcAft>
                <a:spcPts val="800"/>
              </a:spcAft>
              <a:buFont typeface="Tahoma" panose="020B0604030504040204" pitchFamily="34" charset="0"/>
              <a:buChar char="​"/>
              <a:defRPr sz="2400" b="0" spc="50" baseline="0">
                <a:solidFill>
                  <a:schemeClr val="tx1"/>
                </a:solidFill>
                <a:latin typeface="+mn-lt"/>
              </a:defRPr>
            </a:lvl2pPr>
            <a:lvl3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3pPr>
            <a:lvl4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4pPr>
            <a:lvl5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5pPr>
            <a:lvl6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6pPr>
            <a:lvl7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7pPr>
            <a:lvl8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8pPr>
            <a:lvl9pPr marL="0" indent="0" algn="ctr">
              <a:lnSpc>
                <a:spcPct val="85000"/>
              </a:lnSpc>
              <a:spcBef>
                <a:spcPts val="200"/>
              </a:spcBef>
              <a:spcAft>
                <a:spcPts val="800"/>
              </a:spcAft>
              <a:buFont typeface="Tahoma" panose="020B0604030504040204" pitchFamily="34" charset="0"/>
              <a:buChar char="​"/>
              <a:defRPr sz="1800" b="1">
                <a:solidFill>
                  <a:schemeClr val="bg2"/>
                </a:solidFill>
                <a:latin typeface="+mj-lt"/>
              </a:defRPr>
            </a:lvl9pPr>
          </a:lstStyle>
          <a:p>
            <a:pPr lvl="0"/>
            <a:r>
              <a:rPr lang="en-US" dirty="0"/>
              <a:t>Click to edit Master text styles</a:t>
            </a:r>
          </a:p>
          <a:p>
            <a:pPr lvl="1"/>
            <a:r>
              <a:rPr lang="en-US" dirty="0"/>
              <a:t>Second level</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34421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Text Right">
    <p:spTree>
      <p:nvGrpSpPr>
        <p:cNvPr id="1" name=""/>
        <p:cNvGrpSpPr/>
        <p:nvPr/>
      </p:nvGrpSpPr>
      <p:grpSpPr>
        <a:xfrm>
          <a:off x="0" y="0"/>
          <a:ext cx="0" cy="0"/>
          <a:chOff x="0" y="0"/>
          <a:chExt cx="0" cy="0"/>
        </a:xfrm>
      </p:grpSpPr>
      <p:sp>
        <p:nvSpPr>
          <p:cNvPr id="7" name="TextBox 6"/>
          <p:cNvSpPr txBox="1"/>
          <p:nvPr userDrawn="1"/>
        </p:nvSpPr>
        <p:spPr bwMode="gray">
          <a:xfrm>
            <a:off x="121852" y="6506290"/>
            <a:ext cx="335348" cy="246221"/>
          </a:xfrm>
          <a:prstGeom prst="rect">
            <a:avLst/>
          </a:prstGeom>
          <a:noFill/>
        </p:spPr>
        <p:txBody>
          <a:bodyPr wrap="none" rtlCol="0">
            <a:spAutoFit/>
          </a:bodyPr>
          <a:lstStyle/>
          <a:p>
            <a:pPr algn="r"/>
            <a:fld id="{CB352511-2795-4994-B11A-B9E1533DB083}" type="slidenum">
              <a:rPr lang="en-US" sz="1000" smtClean="0">
                <a:solidFill>
                  <a:schemeClr val="bg1">
                    <a:alpha val="46000"/>
                  </a:schemeClr>
                </a:solidFill>
                <a:latin typeface="+mj-lt"/>
              </a:rPr>
              <a:pPr algn="r"/>
              <a:t>‹#›</a:t>
            </a:fld>
            <a:endParaRPr lang="en-US" sz="1000" dirty="0">
              <a:solidFill>
                <a:schemeClr val="bg1">
                  <a:alpha val="46000"/>
                </a:schemeClr>
              </a:solidFill>
              <a:latin typeface="+mj-lt"/>
            </a:endParaRPr>
          </a:p>
        </p:txBody>
      </p:sp>
      <p:sp>
        <p:nvSpPr>
          <p:cNvPr id="8" name="TextBox 7"/>
          <p:cNvSpPr txBox="1"/>
          <p:nvPr userDrawn="1"/>
        </p:nvSpPr>
        <p:spPr bwMode="gray">
          <a:xfrm>
            <a:off x="457200" y="6567845"/>
            <a:ext cx="3573544" cy="123111"/>
          </a:xfrm>
          <a:prstGeom prst="rect">
            <a:avLst/>
          </a:prstGeom>
          <a:noFill/>
        </p:spPr>
        <p:txBody>
          <a:bodyPr wrap="square" lIns="0" tIns="0" rIns="0" bIns="0" rtlCol="0" anchor="ctr">
            <a:spAutoFit/>
          </a:bodyPr>
          <a:lstStyle/>
          <a:p>
            <a:pPr marL="0" marR="0" indent="0" algn="l" defTabSz="1088291" rtl="0" eaLnBrk="1" fontAlgn="auto" latinLnBrk="0" hangingPunct="1">
              <a:lnSpc>
                <a:spcPct val="100000"/>
              </a:lnSpc>
              <a:spcBef>
                <a:spcPts val="0"/>
              </a:spcBef>
              <a:spcAft>
                <a:spcPts val="0"/>
              </a:spcAft>
              <a:buClrTx/>
              <a:buSzTx/>
              <a:buFontTx/>
              <a:buNone/>
              <a:tabLst/>
              <a:defRPr/>
            </a:pPr>
            <a:r>
              <a:rPr lang="en-US" sz="800" dirty="0">
                <a:solidFill>
                  <a:schemeClr val="bg1">
                    <a:alpha val="46000"/>
                  </a:schemeClr>
                </a:solidFill>
                <a:latin typeface="+mj-lt"/>
                <a:ea typeface="Arial"/>
                <a:cs typeface="Arial"/>
              </a:rPr>
              <a:t>© 2016 Citrix | Confidential </a:t>
            </a:r>
          </a:p>
        </p:txBody>
      </p:sp>
      <p:sp>
        <p:nvSpPr>
          <p:cNvPr id="9" name="Content Placeholder 2"/>
          <p:cNvSpPr>
            <a:spLocks noGrp="1"/>
          </p:cNvSpPr>
          <p:nvPr>
            <p:ph idx="1"/>
          </p:nvPr>
        </p:nvSpPr>
        <p:spPr>
          <a:xfrm>
            <a:off x="6858000" y="1709928"/>
            <a:ext cx="4873752" cy="4544568"/>
          </a:xfrm>
          <a:prstGeom prst="rect">
            <a:avLst/>
          </a:prstGeom>
        </p:spPr>
        <p:txBody>
          <a:bodyPr/>
          <a:lstStyle>
            <a:lvl2pPr>
              <a:defRPr>
                <a:solidFill>
                  <a:schemeClr val="tx1"/>
                </a:solidFill>
              </a:defRPr>
            </a:lvl2pPr>
            <a:lvl3pPr>
              <a:defRPr sz="1600">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0" hasCustomPrompt="1"/>
          </p:nvPr>
        </p:nvSpPr>
        <p:spPr>
          <a:xfrm>
            <a:off x="0" y="1816100"/>
            <a:ext cx="5041900" cy="5041900"/>
          </a:xfrm>
          <a:custGeom>
            <a:avLst/>
            <a:gdLst>
              <a:gd name="connsiteX0" fmla="*/ 0 w 5041900"/>
              <a:gd name="connsiteY0" fmla="*/ 0 h 5041900"/>
              <a:gd name="connsiteX1" fmla="*/ 5041900 w 5041900"/>
              <a:gd name="connsiteY1" fmla="*/ 5041900 h 5041900"/>
              <a:gd name="connsiteX2" fmla="*/ 0 w 5041900"/>
              <a:gd name="connsiteY2" fmla="*/ 5041900 h 5041900"/>
              <a:gd name="connsiteX3" fmla="*/ 0 w 5041900"/>
              <a:gd name="connsiteY3" fmla="*/ 0 h 5041900"/>
            </a:gdLst>
            <a:ahLst/>
            <a:cxnLst>
              <a:cxn ang="0">
                <a:pos x="connsiteX0" y="connsiteY0"/>
              </a:cxn>
              <a:cxn ang="0">
                <a:pos x="connsiteX1" y="connsiteY1"/>
              </a:cxn>
              <a:cxn ang="0">
                <a:pos x="connsiteX2" y="connsiteY2"/>
              </a:cxn>
              <a:cxn ang="0">
                <a:pos x="connsiteX3" y="connsiteY3"/>
              </a:cxn>
            </a:cxnLst>
            <a:rect l="l" t="t" r="r" b="b"/>
            <a:pathLst>
              <a:path w="5041900" h="5041900">
                <a:moveTo>
                  <a:pt x="0" y="0"/>
                </a:moveTo>
                <a:cubicBezTo>
                  <a:pt x="2784564" y="0"/>
                  <a:pt x="5041900" y="2257337"/>
                  <a:pt x="5041900" y="5041900"/>
                </a:cubicBezTo>
                <a:lnTo>
                  <a:pt x="0" y="5041900"/>
                </a:lnTo>
                <a:lnTo>
                  <a:pt x="0" y="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or </a:t>
            </a:r>
            <a:br>
              <a:rPr lang="en-US" dirty="0"/>
            </a:br>
            <a:r>
              <a:rPr lang="en-US" dirty="0"/>
              <a:t>click icon to add</a:t>
            </a:r>
          </a:p>
        </p:txBody>
      </p:sp>
      <p:sp>
        <p:nvSpPr>
          <p:cNvPr id="11" name="Picture Placeholder 10"/>
          <p:cNvSpPr>
            <a:spLocks noGrp="1"/>
          </p:cNvSpPr>
          <p:nvPr>
            <p:ph type="pic" sz="quarter" idx="11" hasCustomPrompt="1"/>
          </p:nvPr>
        </p:nvSpPr>
        <p:spPr>
          <a:xfrm>
            <a:off x="4073193" y="1899140"/>
            <a:ext cx="2300287" cy="2300288"/>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14400" rtl="0" eaLnBrk="1" fontAlgn="auto" latinLnBrk="0" hangingPunct="1">
              <a:lnSpc>
                <a:spcPct val="90000"/>
              </a:lnSpc>
              <a:spcBef>
                <a:spcPts val="1400"/>
              </a:spcBef>
              <a:spcAft>
                <a:spcPts val="0"/>
              </a:spcAft>
              <a:buClrTx/>
              <a:buSzTx/>
              <a:buFont typeface="Arial" panose="020B0604020202020204" pitchFamily="34" charset="0"/>
              <a:buNone/>
              <a:tabLst/>
              <a:defRPr sz="1800"/>
            </a:lvl1pPr>
          </a:lstStyle>
          <a:p>
            <a:r>
              <a:rPr lang="en-US" dirty="0"/>
              <a:t>Drag logo to placeholder or </a:t>
            </a:r>
            <a:br>
              <a:rPr lang="en-US" dirty="0"/>
            </a:br>
            <a:r>
              <a:rPr lang="en-US" dirty="0"/>
              <a:t>click icon to add</a:t>
            </a:r>
          </a:p>
        </p:txBody>
      </p:sp>
      <p:sp>
        <p:nvSpPr>
          <p:cNvPr id="13"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188189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Text Left">
    <p:spTree>
      <p:nvGrpSpPr>
        <p:cNvPr id="1" name=""/>
        <p:cNvGrpSpPr/>
        <p:nvPr/>
      </p:nvGrpSpPr>
      <p:grpSpPr>
        <a:xfrm>
          <a:off x="0" y="0"/>
          <a:ext cx="0" cy="0"/>
          <a:chOff x="0" y="0"/>
          <a:chExt cx="0" cy="0"/>
        </a:xfrm>
      </p:grpSpPr>
      <p:sp>
        <p:nvSpPr>
          <p:cNvPr id="8" name="TextBox 7"/>
          <p:cNvSpPr txBox="1"/>
          <p:nvPr userDrawn="1"/>
        </p:nvSpPr>
        <p:spPr bwMode="gray">
          <a:xfrm>
            <a:off x="457200" y="6567845"/>
            <a:ext cx="3573544" cy="123111"/>
          </a:xfrm>
          <a:prstGeom prst="rect">
            <a:avLst/>
          </a:prstGeom>
          <a:noFill/>
        </p:spPr>
        <p:txBody>
          <a:bodyPr wrap="square" lIns="0" tIns="0" rIns="0" bIns="0" rtlCol="0" anchor="ctr">
            <a:spAutoFit/>
          </a:bodyPr>
          <a:lstStyle/>
          <a:p>
            <a:pPr marL="0" marR="0" indent="0" algn="l" defTabSz="1088291" rtl="0" eaLnBrk="1" fontAlgn="auto" latinLnBrk="0" hangingPunct="1">
              <a:lnSpc>
                <a:spcPct val="100000"/>
              </a:lnSpc>
              <a:spcBef>
                <a:spcPts val="0"/>
              </a:spcBef>
              <a:spcAft>
                <a:spcPts val="0"/>
              </a:spcAft>
              <a:buClrTx/>
              <a:buSzTx/>
              <a:buFontTx/>
              <a:buNone/>
              <a:tabLst/>
              <a:defRPr/>
            </a:pPr>
            <a:r>
              <a:rPr lang="en-US" sz="800" dirty="0">
                <a:solidFill>
                  <a:schemeClr val="bg1">
                    <a:alpha val="46000"/>
                  </a:schemeClr>
                </a:solidFill>
                <a:latin typeface="+mj-lt"/>
                <a:ea typeface="Arial"/>
                <a:cs typeface="Arial"/>
              </a:rPr>
              <a:t>© 2016 Citrix | Confidential </a:t>
            </a:r>
          </a:p>
        </p:txBody>
      </p:sp>
      <p:sp>
        <p:nvSpPr>
          <p:cNvPr id="9" name="Content Placeholder 2"/>
          <p:cNvSpPr>
            <a:spLocks noGrp="1"/>
          </p:cNvSpPr>
          <p:nvPr>
            <p:ph idx="1"/>
          </p:nvPr>
        </p:nvSpPr>
        <p:spPr>
          <a:xfrm>
            <a:off x="457200" y="1597025"/>
            <a:ext cx="4873752" cy="4666615"/>
          </a:xfrm>
          <a:prstGeom prst="rect">
            <a:avLst/>
          </a:prstGeom>
        </p:spPr>
        <p:txBody>
          <a:bodyPr lIns="0" tIns="0" rIns="0" bIns="0"/>
          <a:lstStyle>
            <a:lvl2pPr>
              <a:defRPr>
                <a:solidFill>
                  <a:schemeClr val="tx1"/>
                </a:solidFill>
              </a:defRPr>
            </a:lvl2pPr>
            <a:lvl3pPr>
              <a:defRPr sz="1600">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1" hasCustomPrompt="1"/>
          </p:nvPr>
        </p:nvSpPr>
        <p:spPr>
          <a:xfrm>
            <a:off x="5753137" y="1899140"/>
            <a:ext cx="2300287" cy="2300288"/>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14400" rtl="0" eaLnBrk="1" fontAlgn="auto" latinLnBrk="0" hangingPunct="1">
              <a:lnSpc>
                <a:spcPct val="90000"/>
              </a:lnSpc>
              <a:spcBef>
                <a:spcPts val="1400"/>
              </a:spcBef>
              <a:spcAft>
                <a:spcPts val="0"/>
              </a:spcAft>
              <a:buClrTx/>
              <a:buSzTx/>
              <a:buFont typeface="Arial" panose="020B0604020202020204" pitchFamily="34" charset="0"/>
              <a:buNone/>
              <a:tabLst/>
              <a:defRPr sz="1800"/>
            </a:lvl1pPr>
          </a:lstStyle>
          <a:p>
            <a:r>
              <a:rPr lang="en-US" dirty="0"/>
              <a:t>Drag logo to placeholder or </a:t>
            </a:r>
            <a:br>
              <a:rPr lang="en-US" dirty="0"/>
            </a:br>
            <a:r>
              <a:rPr lang="en-US" dirty="0"/>
              <a:t>click icon to add</a:t>
            </a:r>
          </a:p>
        </p:txBody>
      </p:sp>
      <p:sp>
        <p:nvSpPr>
          <p:cNvPr id="13" name="Picture Placeholder 12"/>
          <p:cNvSpPr>
            <a:spLocks noGrp="1"/>
          </p:cNvSpPr>
          <p:nvPr>
            <p:ph type="pic" sz="quarter" idx="12"/>
          </p:nvPr>
        </p:nvSpPr>
        <p:spPr>
          <a:xfrm>
            <a:off x="7137400" y="1803400"/>
            <a:ext cx="5054600" cy="5054600"/>
          </a:xfrm>
          <a:custGeom>
            <a:avLst/>
            <a:gdLst>
              <a:gd name="connsiteX0" fmla="*/ 5054600 w 5054600"/>
              <a:gd name="connsiteY0" fmla="*/ 0 h 5054600"/>
              <a:gd name="connsiteX1" fmla="*/ 5054600 w 5054600"/>
              <a:gd name="connsiteY1" fmla="*/ 5054600 h 5054600"/>
              <a:gd name="connsiteX2" fmla="*/ 0 w 5054600"/>
              <a:gd name="connsiteY2" fmla="*/ 5054600 h 5054600"/>
              <a:gd name="connsiteX3" fmla="*/ 5054600 w 5054600"/>
              <a:gd name="connsiteY3" fmla="*/ 0 h 5054600"/>
            </a:gdLst>
            <a:ahLst/>
            <a:cxnLst>
              <a:cxn ang="0">
                <a:pos x="connsiteX0" y="connsiteY0"/>
              </a:cxn>
              <a:cxn ang="0">
                <a:pos x="connsiteX1" y="connsiteY1"/>
              </a:cxn>
              <a:cxn ang="0">
                <a:pos x="connsiteX2" y="connsiteY2"/>
              </a:cxn>
              <a:cxn ang="0">
                <a:pos x="connsiteX3" y="connsiteY3"/>
              </a:cxn>
            </a:cxnLst>
            <a:rect l="l" t="t" r="r" b="b"/>
            <a:pathLst>
              <a:path w="5054600" h="5054600">
                <a:moveTo>
                  <a:pt x="5054600" y="0"/>
                </a:moveTo>
                <a:lnTo>
                  <a:pt x="5054600" y="5054600"/>
                </a:lnTo>
                <a:lnTo>
                  <a:pt x="0" y="5054600"/>
                </a:lnTo>
                <a:cubicBezTo>
                  <a:pt x="0" y="2263022"/>
                  <a:pt x="2263022" y="0"/>
                  <a:pt x="5054600" y="0"/>
                </a:cubicBez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12"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0"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16"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ext uri="{BB962C8B-B14F-4D97-AF65-F5344CB8AC3E}">
        <p14:creationId xmlns:p14="http://schemas.microsoft.com/office/powerpoint/2010/main" val="2939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6:9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prstGeom prst="rect">
            <a:avLst/>
          </a:prstGeom>
        </p:spPr>
        <p:txBody>
          <a:bodyPr anchor="ctr"/>
          <a:lstStyle>
            <a:lvl1pPr marL="0" indent="0" algn="ctr">
              <a:buFontTx/>
              <a:buNone/>
              <a:defRPr/>
            </a:lvl1pPr>
          </a:lstStyle>
          <a:p>
            <a:r>
              <a:rPr lang="en-US" dirty="0"/>
              <a:t>Click icon to add media</a:t>
            </a:r>
          </a:p>
          <a:p>
            <a:endParaRPr lang="en-US" dirty="0"/>
          </a:p>
          <a:p>
            <a:endParaRPr lang="en-US" dirty="0"/>
          </a:p>
          <a:p>
            <a:endParaRPr lang="en-US" dirty="0"/>
          </a:p>
        </p:txBody>
      </p:sp>
    </p:spTree>
    <p:extLst>
      <p:ext uri="{BB962C8B-B14F-4D97-AF65-F5344CB8AC3E}">
        <p14:creationId xmlns:p14="http://schemas.microsoft.com/office/powerpoint/2010/main" val="165955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3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2085975" y="421481"/>
            <a:ext cx="8020050" cy="6015038"/>
          </a:xfrm>
          <a:prstGeom prst="rect">
            <a:avLst/>
          </a:prstGeom>
        </p:spPr>
        <p:txBody>
          <a:bodyPr anchor="ctr"/>
          <a:lstStyle>
            <a:lvl1pPr marL="0" indent="0" algn="ctr">
              <a:buFontTx/>
              <a:buNone/>
              <a:defRPr/>
            </a:lvl1pPr>
          </a:lstStyle>
          <a:p>
            <a:r>
              <a:rPr lang="en-US" dirty="0"/>
              <a:t>Click icon to add media</a:t>
            </a:r>
          </a:p>
          <a:p>
            <a:endParaRPr lang="en-US" dirty="0"/>
          </a:p>
          <a:p>
            <a:endParaRPr lang="en-US" dirty="0"/>
          </a:p>
        </p:txBody>
      </p:sp>
    </p:spTree>
    <p:extLst>
      <p:ext uri="{BB962C8B-B14F-4D97-AF65-F5344CB8AC3E}">
        <p14:creationId xmlns:p14="http://schemas.microsoft.com/office/powerpoint/2010/main" val="64942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715" y="2609809"/>
            <a:ext cx="11237664" cy="1090042"/>
          </a:xfrm>
          <a:prstGeom prst="rect">
            <a:avLst/>
          </a:prstGeom>
        </p:spPr>
        <p:txBody>
          <a:bodyPr wrap="square" anchor="b" anchorCtr="0">
            <a:spAutoFit/>
          </a:bodyPr>
          <a:lstStyle>
            <a:lvl1pPr marL="0" algn="ctr" defTabSz="1088291" rtl="0" eaLnBrk="1" latinLnBrk="0" hangingPunct="1">
              <a:lnSpc>
                <a:spcPts val="4200"/>
              </a:lnSpc>
              <a:defRPr lang="en-US" sz="4000" kern="1200" dirty="0" smtClean="0">
                <a:solidFill>
                  <a:schemeClr val="tx2"/>
                </a:solidFill>
                <a:latin typeface="+mn-lt"/>
                <a:ea typeface="+mn-ea"/>
                <a:cs typeface="+mn-cs"/>
              </a:defRPr>
            </a:lvl1pPr>
          </a:lstStyle>
          <a:p>
            <a:pPr lvl="0"/>
            <a:r>
              <a:rPr lang="en-US" dirty="0"/>
              <a:t>Big statement slide,</a:t>
            </a:r>
            <a:br>
              <a:rPr lang="en-US" dirty="0"/>
            </a:br>
            <a:r>
              <a:rPr lang="en-US" dirty="0"/>
              <a:t>sentence case</a:t>
            </a:r>
          </a:p>
        </p:txBody>
      </p:sp>
      <p:sp>
        <p:nvSpPr>
          <p:cNvPr id="4" name="Text Placeholder 3"/>
          <p:cNvSpPr>
            <a:spLocks noGrp="1"/>
          </p:cNvSpPr>
          <p:nvPr>
            <p:ph type="body" sz="quarter" idx="11" hasCustomPrompt="1"/>
          </p:nvPr>
        </p:nvSpPr>
        <p:spPr>
          <a:xfrm>
            <a:off x="534831" y="3700455"/>
            <a:ext cx="11239540" cy="282129"/>
          </a:xfrm>
          <a:prstGeom prst="rect">
            <a:avLst/>
          </a:prstGeom>
        </p:spPr>
        <p:txBody>
          <a:bodyPr wrap="square">
            <a:spAutoFit/>
          </a:bodyPr>
          <a:lstStyle>
            <a:lvl1pPr algn="ctr">
              <a:defRPr sz="2000">
                <a:solidFill>
                  <a:schemeClr val="tx1">
                    <a:lumMod val="65000"/>
                  </a:schemeClr>
                </a:solidFill>
              </a:defRPr>
            </a:lvl1pPr>
          </a:lstStyle>
          <a:p>
            <a:pPr lvl="0"/>
            <a:r>
              <a:rPr lang="en-US" dirty="0"/>
              <a:t>Subtitle placeholder</a:t>
            </a:r>
          </a:p>
        </p:txBody>
      </p:sp>
    </p:spTree>
    <p:extLst>
      <p:ext uri="{BB962C8B-B14F-4D97-AF65-F5344CB8AC3E}">
        <p14:creationId xmlns:p14="http://schemas.microsoft.com/office/powerpoint/2010/main" val="1914107487"/>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1" y="761145"/>
            <a:ext cx="10668000" cy="758952"/>
          </a:xfrm>
          <a:prstGeom prst="rect">
            <a:avLst/>
          </a:prstGeom>
        </p:spPr>
        <p:txBody>
          <a:bodyPr>
            <a:noAutofit/>
          </a:bodyPr>
          <a:lstStyle>
            <a:lvl1pPr>
              <a:defRPr lang="en-US" sz="4000" dirty="0">
                <a:gradFill flip="none" rotWithShape="1">
                  <a:gsLst>
                    <a:gs pos="0">
                      <a:schemeClr val="tx1">
                        <a:lumMod val="55000"/>
                      </a:schemeClr>
                    </a:gs>
                    <a:gs pos="100000">
                      <a:schemeClr val="tx1">
                        <a:shade val="100000"/>
                        <a:satMod val="115000"/>
                        <a:lumMod val="95000"/>
                      </a:schemeClr>
                    </a:gs>
                  </a:gsLst>
                  <a:lin ang="16200000" scaled="1"/>
                  <a:tileRect/>
                </a:gradFill>
                <a:effectLst>
                  <a:outerShdw blurRad="88900" dist="38100" dir="5400000" algn="ctr" rotWithShape="0">
                    <a:srgbClr val="000000">
                      <a:alpha val="65000"/>
                    </a:srgbClr>
                  </a:outerShdw>
                </a:effectLst>
                <a:latin typeface="+mj-lt"/>
                <a:ea typeface="+mj-ea"/>
                <a:cs typeface="Arial" pitchFamily="34" charset="0"/>
              </a:defRPr>
            </a:lvl1pPr>
          </a:lstStyle>
          <a:p>
            <a:pPr lvl="0" algn="ctr" rtl="0" eaLnBrk="1" fontAlgn="base" hangingPunct="1">
              <a:lnSpc>
                <a:spcPct val="85000"/>
              </a:lnSpc>
              <a:spcBef>
                <a:spcPct val="0"/>
              </a:spcBef>
              <a:spcAft>
                <a:spcPct val="0"/>
              </a:spcAft>
            </a:pPr>
            <a:r>
              <a:rPr lang="en-US" dirty="0"/>
              <a:t>Click to edit Master title style</a:t>
            </a:r>
          </a:p>
        </p:txBody>
      </p:sp>
    </p:spTree>
    <p:extLst>
      <p:ext uri="{BB962C8B-B14F-4D97-AF65-F5344CB8AC3E}">
        <p14:creationId xmlns:p14="http://schemas.microsoft.com/office/powerpoint/2010/main" val="45110875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6" y="78828"/>
            <a:ext cx="11312729" cy="985840"/>
          </a:xfrm>
        </p:spPr>
        <p:txBody>
          <a:bodyPr/>
          <a:lstStyle/>
          <a:p>
            <a:r>
              <a:rPr lang="en-US" dirty="0"/>
              <a:t>Click to Edit Title</a:t>
            </a:r>
          </a:p>
        </p:txBody>
      </p:sp>
      <p:sp>
        <p:nvSpPr>
          <p:cNvPr id="9" name="Content Placeholder 2"/>
          <p:cNvSpPr>
            <a:spLocks noGrp="1"/>
          </p:cNvSpPr>
          <p:nvPr>
            <p:ph sz="quarter" idx="20" hasCustomPrompt="1"/>
          </p:nvPr>
        </p:nvSpPr>
        <p:spPr>
          <a:xfrm>
            <a:off x="448173" y="1600200"/>
            <a:ext cx="5535086"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228444" y="1600200"/>
            <a:ext cx="5533561"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81397409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39900" cy="985840"/>
          </a:xfrm>
        </p:spPr>
        <p:txBody>
          <a:bodyPr/>
          <a:lstStyle/>
          <a:p>
            <a:r>
              <a:rPr lang="en-US" dirty="0"/>
              <a:t>Click to Edit Title</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smtClean="0"/>
              <a:pPr/>
              <a:t>‹#›</a:t>
            </a:fld>
            <a:endParaRPr lang="en-US" dirty="0"/>
          </a:p>
        </p:txBody>
      </p:sp>
    </p:spTree>
    <p:extLst>
      <p:ext uri="{BB962C8B-B14F-4D97-AF65-F5344CB8AC3E}">
        <p14:creationId xmlns:p14="http://schemas.microsoft.com/office/powerpoint/2010/main" val="140422295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Study with Quote">
    <p:bg>
      <p:bgPr>
        <a:solidFill>
          <a:schemeClr val="accent1"/>
        </a:solidFill>
        <a:effectLst/>
      </p:bgPr>
    </p:bg>
    <p:spTree>
      <p:nvGrpSpPr>
        <p:cNvPr id="1" name=""/>
        <p:cNvGrpSpPr/>
        <p:nvPr/>
      </p:nvGrpSpPr>
      <p:grpSpPr>
        <a:xfrm>
          <a:off x="0" y="0"/>
          <a:ext cx="0" cy="0"/>
          <a:chOff x="0" y="0"/>
          <a:chExt cx="0" cy="0"/>
        </a:xfrm>
      </p:grpSpPr>
      <p:sp>
        <p:nvSpPr>
          <p:cNvPr id="10" name="Freeform 9"/>
          <p:cNvSpPr/>
          <p:nvPr userDrawn="1"/>
        </p:nvSpPr>
        <p:spPr>
          <a:xfrm>
            <a:off x="-1" y="0"/>
            <a:ext cx="12192001" cy="6858484"/>
          </a:xfrm>
          <a:custGeom>
            <a:avLst/>
            <a:gdLst>
              <a:gd name="connsiteX0" fmla="*/ 0 w 12192001"/>
              <a:gd name="connsiteY0" fmla="*/ 0 h 6858484"/>
              <a:gd name="connsiteX1" fmla="*/ 5693550 w 12192001"/>
              <a:gd name="connsiteY1" fmla="*/ 0 h 6858484"/>
              <a:gd name="connsiteX2" fmla="*/ 5613462 w 12192001"/>
              <a:gd name="connsiteY2" fmla="*/ 166734 h 6858484"/>
              <a:gd name="connsiteX3" fmla="*/ 4829986 w 12192001"/>
              <a:gd name="connsiteY3" fmla="*/ 3427712 h 6858484"/>
              <a:gd name="connsiteX4" fmla="*/ 5686662 w 12192001"/>
              <a:gd name="connsiteY4" fmla="*/ 6851378 h 6858484"/>
              <a:gd name="connsiteX5" fmla="*/ 11952226 w 12192001"/>
              <a:gd name="connsiteY5" fmla="*/ 6858116 h 6858484"/>
              <a:gd name="connsiteX6" fmla="*/ 12192001 w 12192001"/>
              <a:gd name="connsiteY6" fmla="*/ 6858484 h 6858484"/>
              <a:gd name="connsiteX7" fmla="*/ 0 w 12192001"/>
              <a:gd name="connsiteY7" fmla="*/ 6858484 h 6858484"/>
              <a:gd name="connsiteX8" fmla="*/ 0 w 12192001"/>
              <a:gd name="connsiteY8" fmla="*/ 0 h 685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8484">
                <a:moveTo>
                  <a:pt x="0" y="0"/>
                </a:moveTo>
                <a:lnTo>
                  <a:pt x="5693550" y="0"/>
                </a:lnTo>
                <a:lnTo>
                  <a:pt x="5613462" y="166734"/>
                </a:lnTo>
                <a:cubicBezTo>
                  <a:pt x="5185679" y="1085710"/>
                  <a:pt x="4831272" y="2283206"/>
                  <a:pt x="4829986" y="3427712"/>
                </a:cubicBezTo>
                <a:cubicBezTo>
                  <a:pt x="4828615" y="4648519"/>
                  <a:pt x="5184016" y="5883782"/>
                  <a:pt x="5686662" y="6851378"/>
                </a:cubicBezTo>
                <a:cubicBezTo>
                  <a:pt x="5741232" y="6855549"/>
                  <a:pt x="9424206" y="6854550"/>
                  <a:pt x="11952226" y="6858116"/>
                </a:cubicBezTo>
                <a:lnTo>
                  <a:pt x="12192001" y="6858484"/>
                </a:lnTo>
                <a:lnTo>
                  <a:pt x="0" y="685848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Content Placeholder 2"/>
          <p:cNvSpPr>
            <a:spLocks noGrp="1"/>
          </p:cNvSpPr>
          <p:nvPr>
            <p:ph sz="quarter" idx="20" hasCustomPrompt="1"/>
          </p:nvPr>
        </p:nvSpPr>
        <p:spPr>
          <a:xfrm>
            <a:off x="1645920" y="1609344"/>
            <a:ext cx="3657600" cy="3657600"/>
          </a:xfrm>
          <a:prstGeom prst="ellipse">
            <a:avLst/>
          </a:prstGeom>
          <a:solidFill>
            <a:schemeClr val="bg2"/>
          </a:solidFill>
        </p:spPr>
        <p:txBody>
          <a:bodyPr lIns="54864" tIns="0" rIns="0" bIns="0" anchor="ctr"/>
          <a:lstStyle>
            <a:lvl1pPr marL="118872" indent="-118872">
              <a:lnSpc>
                <a:spcPct val="85000"/>
              </a:lnSpc>
              <a:buNone/>
              <a:defRPr sz="2200" b="1">
                <a:solidFill>
                  <a:schemeClr val="bg1"/>
                </a:solidFill>
              </a:defRPr>
            </a:lvl1pPr>
            <a:lvl2pPr marL="118872" indent="-118872">
              <a:lnSpc>
                <a:spcPct val="85000"/>
              </a:lnSpc>
              <a:buNone/>
              <a:defRPr sz="2200" b="1"/>
            </a:lvl2pPr>
            <a:lvl3pPr marL="118872" indent="-118872">
              <a:lnSpc>
                <a:spcPct val="85000"/>
              </a:lnSpc>
              <a:buNone/>
              <a:defRPr sz="2200" b="1"/>
            </a:lvl3pPr>
            <a:lvl4pPr marL="118872" indent="-118872">
              <a:lnSpc>
                <a:spcPct val="85000"/>
              </a:lnSpc>
              <a:buNone/>
              <a:defRPr sz="2200" b="1"/>
            </a:lvl4pPr>
            <a:lvl5pPr marL="118872" indent="-118872">
              <a:lnSpc>
                <a:spcPct val="85000"/>
              </a:lnSpc>
              <a:buNone/>
              <a:defRPr sz="2200" b="1"/>
            </a:lvl5pPr>
          </a:lstStyle>
          <a:p>
            <a:pPr lvl="0"/>
            <a:r>
              <a:rPr lang="en-US" dirty="0"/>
              <a:t>“Click to edit Master text styles”</a:t>
            </a:r>
          </a:p>
          <a:p>
            <a:pPr lvl="0"/>
            <a:endParaRPr lang="en-US" dirty="0"/>
          </a:p>
          <a:p>
            <a:pPr lvl="0"/>
            <a:endParaRPr lang="en-US" dirty="0"/>
          </a:p>
          <a:p>
            <a:pPr lvl="0"/>
            <a:endParaRPr lang="en-US" dirty="0"/>
          </a:p>
        </p:txBody>
      </p:sp>
      <p:sp>
        <p:nvSpPr>
          <p:cNvPr id="7"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
        <p:nvSpPr>
          <p:cNvPr id="11" name="Content Placeholder 4"/>
          <p:cNvSpPr>
            <a:spLocks noGrp="1"/>
          </p:cNvSpPr>
          <p:nvPr>
            <p:ph sz="quarter" idx="17" hasCustomPrompt="1"/>
          </p:nvPr>
        </p:nvSpPr>
        <p:spPr>
          <a:xfrm>
            <a:off x="457200" y="456565"/>
            <a:ext cx="1371600" cy="1371600"/>
          </a:xfrm>
          <a:prstGeom prst="rect">
            <a:avLst/>
          </a:prstGeom>
        </p:spPr>
        <p:txBody>
          <a:bodyPr anchor="ctr"/>
          <a:lstStyle>
            <a:lvl1pPr marL="0" indent="0" algn="ctr">
              <a:buNone/>
              <a:defRPr baseline="0"/>
            </a:lvl1pPr>
          </a:lstStyle>
          <a:p>
            <a:pPr lvl="0"/>
            <a:r>
              <a:rPr lang="en-US"/>
              <a:t>Company Icon (resize as needed)</a:t>
            </a:r>
          </a:p>
        </p:txBody>
      </p:sp>
      <p:sp>
        <p:nvSpPr>
          <p:cNvPr id="12" name="Text Placeholder 8"/>
          <p:cNvSpPr>
            <a:spLocks noGrp="1"/>
          </p:cNvSpPr>
          <p:nvPr>
            <p:ph type="body" sz="quarter" idx="19" hasCustomPrompt="1"/>
          </p:nvPr>
        </p:nvSpPr>
        <p:spPr>
          <a:xfrm>
            <a:off x="2359025" y="5402570"/>
            <a:ext cx="2470957" cy="417391"/>
          </a:xfrm>
          <a:prstGeom prst="rect">
            <a:avLst/>
          </a:prstGeom>
        </p:spPr>
        <p:txBody>
          <a:bodyPr lIns="0" tIns="182880" rIns="0" bIns="0" anchor="t"/>
          <a:lstStyle>
            <a:lvl1pPr marL="0" indent="0" algn="l">
              <a:buNone/>
              <a:defRPr sz="1400" baseline="0">
                <a:solidFill>
                  <a:schemeClr val="accent6"/>
                </a:solidFill>
              </a:defRPr>
            </a:lvl1pPr>
            <a:lvl2pPr marL="182245" indent="0">
              <a:buNone/>
              <a:defRPr/>
            </a:lvl2pPr>
            <a:lvl3pPr marL="365760" indent="0">
              <a:buNone/>
              <a:defRPr/>
            </a:lvl3pPr>
            <a:lvl4pPr marL="548640" indent="0">
              <a:buNone/>
              <a:defRPr/>
            </a:lvl4pPr>
            <a:lvl5pPr marL="733425" indent="0">
              <a:buNone/>
              <a:defRPr/>
            </a:lvl5pPr>
          </a:lstStyle>
          <a:p>
            <a:pPr lvl="0"/>
            <a:r>
              <a:rPr lang="en-US" dirty="0"/>
              <a:t>[Quote attribution]</a:t>
            </a:r>
          </a:p>
        </p:txBody>
      </p:sp>
      <p:sp>
        <p:nvSpPr>
          <p:cNvPr id="13" name="Title 1"/>
          <p:cNvSpPr>
            <a:spLocks noGrp="1"/>
          </p:cNvSpPr>
          <p:nvPr>
            <p:ph type="title" hasCustomPrompt="1"/>
          </p:nvPr>
        </p:nvSpPr>
        <p:spPr>
          <a:xfrm>
            <a:off x="5943600" y="731520"/>
            <a:ext cx="5760720" cy="914400"/>
          </a:xfrm>
        </p:spPr>
        <p:txBody>
          <a:bodyPr anchor="b">
            <a:noAutofit/>
          </a:bodyPr>
          <a:lstStyle>
            <a:lvl1pPr marL="0" indent="0">
              <a:lnSpc>
                <a:spcPct val="85000"/>
              </a:lnSpc>
              <a:defRPr sz="3600" b="1" spc="-30" baseline="0">
                <a:solidFill>
                  <a:schemeClr val="bg1"/>
                </a:solidFill>
                <a:latin typeface="+mj-lt"/>
              </a:defRPr>
            </a:lvl1pPr>
          </a:lstStyle>
          <a:p>
            <a:r>
              <a:rPr lang="en-US" dirty="0"/>
              <a:t>[Case study headline]</a:t>
            </a:r>
          </a:p>
        </p:txBody>
      </p:sp>
      <p:sp>
        <p:nvSpPr>
          <p:cNvPr id="14" name="Text Placeholder 2"/>
          <p:cNvSpPr>
            <a:spLocks noGrp="1"/>
          </p:cNvSpPr>
          <p:nvPr>
            <p:ph type="body" idx="1" hasCustomPrompt="1"/>
          </p:nvPr>
        </p:nvSpPr>
        <p:spPr>
          <a:xfrm>
            <a:off x="5943600" y="1856445"/>
            <a:ext cx="5760720" cy="3337560"/>
          </a:xfrm>
          <a:prstGeom prst="rect">
            <a:avLst/>
          </a:prstGeom>
        </p:spPr>
        <p:txBody>
          <a:bodyPr>
            <a:noAutofit/>
          </a:bodyPr>
          <a:lstStyle>
            <a:lvl1pPr marL="0" indent="0">
              <a:buNone/>
              <a:defRPr sz="2200" spc="-3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[Summary of company or problem trying to solve, with three benefits provided by Citrix]</a:t>
            </a:r>
          </a:p>
        </p:txBody>
      </p:sp>
      <p:sp>
        <p:nvSpPr>
          <p:cNvPr id="15" name="Text Placeholder 2"/>
          <p:cNvSpPr>
            <a:spLocks noGrp="1"/>
          </p:cNvSpPr>
          <p:nvPr>
            <p:ph type="body" idx="15" hasCustomPrompt="1"/>
          </p:nvPr>
        </p:nvSpPr>
        <p:spPr>
          <a:xfrm>
            <a:off x="5943599" y="5402570"/>
            <a:ext cx="5799139" cy="914400"/>
          </a:xfrm>
          <a:prstGeom prst="rect">
            <a:avLst/>
          </a:prstGeom>
        </p:spPr>
        <p:txBody>
          <a:bodyPr lIns="0" tIns="0" rIns="0" bIns="0" anchor="b">
            <a:noAutofit/>
          </a:bodyPr>
          <a:lstStyle>
            <a:lvl1pPr marL="0" indent="0" algn="l">
              <a:spcBef>
                <a:spcPts val="700"/>
              </a:spcBef>
              <a:buNone/>
              <a:defRPr sz="1800" spc="-3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Citrix Solutions: [list related products]</a:t>
            </a:r>
          </a:p>
          <a:p>
            <a:pPr lvl="0"/>
            <a:r>
              <a:rPr lang="en-US" dirty="0"/>
              <a:t>Read the full story: [insert hyperlink]</a:t>
            </a:r>
          </a:p>
        </p:txBody>
      </p:sp>
      <p:grpSp>
        <p:nvGrpSpPr>
          <p:cNvPr id="17" name="Group 16"/>
          <p:cNvGrpSpPr/>
          <p:nvPr userDrawn="1"/>
        </p:nvGrpSpPr>
        <p:grpSpPr>
          <a:xfrm>
            <a:off x="11279178" y="6506143"/>
            <a:ext cx="651525" cy="243907"/>
            <a:chOff x="2389188" y="2784475"/>
            <a:chExt cx="5287962" cy="1979613"/>
          </a:xfrm>
        </p:grpSpPr>
        <p:sp>
          <p:nvSpPr>
            <p:cNvPr id="18" name="Freeform 1"/>
            <p:cNvSpPr>
              <a:spLocks noChangeArrowheads="1"/>
            </p:cNvSpPr>
            <p:nvPr/>
          </p:nvSpPr>
          <p:spPr bwMode="auto">
            <a:xfrm>
              <a:off x="3481388" y="2784475"/>
              <a:ext cx="371475" cy="371475"/>
            </a:xfrm>
            <a:custGeom>
              <a:avLst/>
              <a:gdLst>
                <a:gd name="T0" fmla="*/ 500 w 1032"/>
                <a:gd name="T1" fmla="*/ 1031 h 1032"/>
                <a:gd name="T2" fmla="*/ 500 w 1032"/>
                <a:gd name="T3" fmla="*/ 1031 h 1032"/>
                <a:gd name="T4" fmla="*/ 1031 w 1032"/>
                <a:gd name="T5" fmla="*/ 500 h 1032"/>
                <a:gd name="T6" fmla="*/ 500 w 1032"/>
                <a:gd name="T7" fmla="*/ 0 h 1032"/>
                <a:gd name="T8" fmla="*/ 0 w 1032"/>
                <a:gd name="T9" fmla="*/ 500 h 1032"/>
                <a:gd name="T10" fmla="*/ 500 w 1032"/>
                <a:gd name="T11" fmla="*/ 1031 h 1032"/>
              </a:gdLst>
              <a:ahLst/>
              <a:cxnLst>
                <a:cxn ang="0">
                  <a:pos x="T0" y="T1"/>
                </a:cxn>
                <a:cxn ang="0">
                  <a:pos x="T2" y="T3"/>
                </a:cxn>
                <a:cxn ang="0">
                  <a:pos x="T4" y="T5"/>
                </a:cxn>
                <a:cxn ang="0">
                  <a:pos x="T6" y="T7"/>
                </a:cxn>
                <a:cxn ang="0">
                  <a:pos x="T8" y="T9"/>
                </a:cxn>
                <a:cxn ang="0">
                  <a:pos x="T10" y="T11"/>
                </a:cxn>
              </a:cxnLst>
              <a:rect l="0" t="0" r="r" b="b"/>
              <a:pathLst>
                <a:path w="1032" h="1032">
                  <a:moveTo>
                    <a:pt x="500" y="1031"/>
                  </a:moveTo>
                  <a:lnTo>
                    <a:pt x="500" y="1031"/>
                  </a:lnTo>
                  <a:cubicBezTo>
                    <a:pt x="812" y="1031"/>
                    <a:pt x="1031" y="781"/>
                    <a:pt x="1031" y="500"/>
                  </a:cubicBezTo>
                  <a:cubicBezTo>
                    <a:pt x="1031" y="218"/>
                    <a:pt x="812" y="0"/>
                    <a:pt x="500" y="0"/>
                  </a:cubicBezTo>
                  <a:cubicBezTo>
                    <a:pt x="218" y="0"/>
                    <a:pt x="0" y="218"/>
                    <a:pt x="0" y="500"/>
                  </a:cubicBezTo>
                  <a:cubicBezTo>
                    <a:pt x="0" y="781"/>
                    <a:pt x="218" y="1031"/>
                    <a:pt x="500" y="103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2"/>
            <p:cNvSpPr>
              <a:spLocks noChangeArrowheads="1"/>
            </p:cNvSpPr>
            <p:nvPr/>
          </p:nvSpPr>
          <p:spPr bwMode="auto">
            <a:xfrm>
              <a:off x="3514725" y="3235325"/>
              <a:ext cx="304800" cy="1079500"/>
            </a:xfrm>
            <a:custGeom>
              <a:avLst/>
              <a:gdLst>
                <a:gd name="T0" fmla="*/ 0 w 845"/>
                <a:gd name="T1" fmla="*/ 2999 h 3000"/>
                <a:gd name="T2" fmla="*/ 844 w 845"/>
                <a:gd name="T3" fmla="*/ 2999 h 3000"/>
                <a:gd name="T4" fmla="*/ 844 w 845"/>
                <a:gd name="T5" fmla="*/ 0 h 3000"/>
                <a:gd name="T6" fmla="*/ 0 w 845"/>
                <a:gd name="T7" fmla="*/ 0 h 3000"/>
                <a:gd name="T8" fmla="*/ 0 w 845"/>
                <a:gd name="T9" fmla="*/ 2999 h 3000"/>
              </a:gdLst>
              <a:ahLst/>
              <a:cxnLst>
                <a:cxn ang="0">
                  <a:pos x="T0" y="T1"/>
                </a:cxn>
                <a:cxn ang="0">
                  <a:pos x="T2" y="T3"/>
                </a:cxn>
                <a:cxn ang="0">
                  <a:pos x="T4" y="T5"/>
                </a:cxn>
                <a:cxn ang="0">
                  <a:pos x="T6" y="T7"/>
                </a:cxn>
                <a:cxn ang="0">
                  <a:pos x="T8" y="T9"/>
                </a:cxn>
              </a:cxnLst>
              <a:rect l="0" t="0" r="r" b="b"/>
              <a:pathLst>
                <a:path w="845" h="3000">
                  <a:moveTo>
                    <a:pt x="0" y="2999"/>
                  </a:moveTo>
                  <a:lnTo>
                    <a:pt x="844" y="2999"/>
                  </a:lnTo>
                  <a:lnTo>
                    <a:pt x="844" y="0"/>
                  </a:lnTo>
                  <a:lnTo>
                    <a:pt x="0" y="0"/>
                  </a:lnTo>
                  <a:lnTo>
                    <a:pt x="0" y="2999"/>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3"/>
            <p:cNvSpPr>
              <a:spLocks noChangeArrowheads="1"/>
            </p:cNvSpPr>
            <p:nvPr/>
          </p:nvSpPr>
          <p:spPr bwMode="auto">
            <a:xfrm>
              <a:off x="5888038" y="4392613"/>
              <a:ext cx="360362" cy="371475"/>
            </a:xfrm>
            <a:custGeom>
              <a:avLst/>
              <a:gdLst>
                <a:gd name="T0" fmla="*/ 500 w 1001"/>
                <a:gd name="T1" fmla="*/ 0 h 1033"/>
                <a:gd name="T2" fmla="*/ 500 w 1001"/>
                <a:gd name="T3" fmla="*/ 0 h 1033"/>
                <a:gd name="T4" fmla="*/ 0 w 1001"/>
                <a:gd name="T5" fmla="*/ 500 h 1033"/>
                <a:gd name="T6" fmla="*/ 500 w 1001"/>
                <a:gd name="T7" fmla="*/ 1032 h 1033"/>
                <a:gd name="T8" fmla="*/ 1000 w 1001"/>
                <a:gd name="T9" fmla="*/ 500 h 1033"/>
                <a:gd name="T10" fmla="*/ 500 w 1001"/>
                <a:gd name="T11" fmla="*/ 0 h 1033"/>
              </a:gdLst>
              <a:ahLst/>
              <a:cxnLst>
                <a:cxn ang="0">
                  <a:pos x="T0" y="T1"/>
                </a:cxn>
                <a:cxn ang="0">
                  <a:pos x="T2" y="T3"/>
                </a:cxn>
                <a:cxn ang="0">
                  <a:pos x="T4" y="T5"/>
                </a:cxn>
                <a:cxn ang="0">
                  <a:pos x="T6" y="T7"/>
                </a:cxn>
                <a:cxn ang="0">
                  <a:pos x="T8" y="T9"/>
                </a:cxn>
                <a:cxn ang="0">
                  <a:pos x="T10" y="T11"/>
                </a:cxn>
              </a:cxnLst>
              <a:rect l="0" t="0" r="r" b="b"/>
              <a:pathLst>
                <a:path w="1001" h="1033">
                  <a:moveTo>
                    <a:pt x="500" y="0"/>
                  </a:moveTo>
                  <a:lnTo>
                    <a:pt x="500" y="0"/>
                  </a:lnTo>
                  <a:cubicBezTo>
                    <a:pt x="219" y="0"/>
                    <a:pt x="0" y="219"/>
                    <a:pt x="0" y="500"/>
                  </a:cubicBezTo>
                  <a:cubicBezTo>
                    <a:pt x="0" y="782"/>
                    <a:pt x="219" y="1032"/>
                    <a:pt x="500" y="1032"/>
                  </a:cubicBezTo>
                  <a:cubicBezTo>
                    <a:pt x="781" y="1032"/>
                    <a:pt x="1000" y="782"/>
                    <a:pt x="1000" y="500"/>
                  </a:cubicBezTo>
                  <a:cubicBezTo>
                    <a:pt x="1000" y="219"/>
                    <a:pt x="781" y="0"/>
                    <a:pt x="50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4"/>
            <p:cNvSpPr>
              <a:spLocks noChangeArrowheads="1"/>
            </p:cNvSpPr>
            <p:nvPr/>
          </p:nvSpPr>
          <p:spPr bwMode="auto">
            <a:xfrm>
              <a:off x="5921375" y="3235325"/>
              <a:ext cx="292100" cy="1079500"/>
            </a:xfrm>
            <a:custGeom>
              <a:avLst/>
              <a:gdLst>
                <a:gd name="T0" fmla="*/ 812 w 813"/>
                <a:gd name="T1" fmla="*/ 0 h 3000"/>
                <a:gd name="T2" fmla="*/ 0 w 813"/>
                <a:gd name="T3" fmla="*/ 0 h 3000"/>
                <a:gd name="T4" fmla="*/ 0 w 813"/>
                <a:gd name="T5" fmla="*/ 2999 h 3000"/>
                <a:gd name="T6" fmla="*/ 812 w 813"/>
                <a:gd name="T7" fmla="*/ 2999 h 3000"/>
                <a:gd name="T8" fmla="*/ 812 w 813"/>
                <a:gd name="T9" fmla="*/ 0 h 3000"/>
              </a:gdLst>
              <a:ahLst/>
              <a:cxnLst>
                <a:cxn ang="0">
                  <a:pos x="T0" y="T1"/>
                </a:cxn>
                <a:cxn ang="0">
                  <a:pos x="T2" y="T3"/>
                </a:cxn>
                <a:cxn ang="0">
                  <a:pos x="T4" y="T5"/>
                </a:cxn>
                <a:cxn ang="0">
                  <a:pos x="T6" y="T7"/>
                </a:cxn>
                <a:cxn ang="0">
                  <a:pos x="T8" y="T9"/>
                </a:cxn>
              </a:cxnLst>
              <a:rect l="0" t="0" r="r" b="b"/>
              <a:pathLst>
                <a:path w="813" h="3000">
                  <a:moveTo>
                    <a:pt x="812" y="0"/>
                  </a:moveTo>
                  <a:lnTo>
                    <a:pt x="0" y="0"/>
                  </a:lnTo>
                  <a:lnTo>
                    <a:pt x="0" y="2999"/>
                  </a:lnTo>
                  <a:lnTo>
                    <a:pt x="812" y="2999"/>
                  </a:lnTo>
                  <a:lnTo>
                    <a:pt x="8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5"/>
            <p:cNvSpPr>
              <a:spLocks noChangeArrowheads="1"/>
            </p:cNvSpPr>
            <p:nvPr/>
          </p:nvSpPr>
          <p:spPr bwMode="auto">
            <a:xfrm>
              <a:off x="2389188" y="3211513"/>
              <a:ext cx="990600" cy="1125537"/>
            </a:xfrm>
            <a:custGeom>
              <a:avLst/>
              <a:gdLst>
                <a:gd name="T0" fmla="*/ 2313 w 2751"/>
                <a:gd name="T1" fmla="*/ 1937 h 3125"/>
                <a:gd name="T2" fmla="*/ 2313 w 2751"/>
                <a:gd name="T3" fmla="*/ 1937 h 3125"/>
                <a:gd name="T4" fmla="*/ 2282 w 2751"/>
                <a:gd name="T5" fmla="*/ 1999 h 3125"/>
                <a:gd name="T6" fmla="*/ 1969 w 2751"/>
                <a:gd name="T7" fmla="*/ 2249 h 3125"/>
                <a:gd name="T8" fmla="*/ 1594 w 2751"/>
                <a:gd name="T9" fmla="*/ 2312 h 3125"/>
                <a:gd name="T10" fmla="*/ 1063 w 2751"/>
                <a:gd name="T11" fmla="*/ 2093 h 3125"/>
                <a:gd name="T12" fmla="*/ 844 w 2751"/>
                <a:gd name="T13" fmla="*/ 1563 h 3125"/>
                <a:gd name="T14" fmla="*/ 1063 w 2751"/>
                <a:gd name="T15" fmla="*/ 1000 h 3125"/>
                <a:gd name="T16" fmla="*/ 1594 w 2751"/>
                <a:gd name="T17" fmla="*/ 813 h 3125"/>
                <a:gd name="T18" fmla="*/ 1969 w 2751"/>
                <a:gd name="T19" fmla="*/ 875 h 3125"/>
                <a:gd name="T20" fmla="*/ 2282 w 2751"/>
                <a:gd name="T21" fmla="*/ 1125 h 3125"/>
                <a:gd name="T22" fmla="*/ 2313 w 2751"/>
                <a:gd name="T23" fmla="*/ 1156 h 3125"/>
                <a:gd name="T24" fmla="*/ 2750 w 2751"/>
                <a:gd name="T25" fmla="*/ 469 h 3125"/>
                <a:gd name="T26" fmla="*/ 2719 w 2751"/>
                <a:gd name="T27" fmla="*/ 469 h 3125"/>
                <a:gd name="T28" fmla="*/ 1969 w 2751"/>
                <a:gd name="T29" fmla="*/ 31 h 3125"/>
                <a:gd name="T30" fmla="*/ 1532 w 2751"/>
                <a:gd name="T31" fmla="*/ 0 h 3125"/>
                <a:gd name="T32" fmla="*/ 438 w 2751"/>
                <a:gd name="T33" fmla="*/ 438 h 3125"/>
                <a:gd name="T34" fmla="*/ 0 w 2751"/>
                <a:gd name="T35" fmla="*/ 1563 h 3125"/>
                <a:gd name="T36" fmla="*/ 407 w 2751"/>
                <a:gd name="T37" fmla="*/ 2687 h 3125"/>
                <a:gd name="T38" fmla="*/ 1532 w 2751"/>
                <a:gd name="T39" fmla="*/ 3124 h 3125"/>
                <a:gd name="T40" fmla="*/ 1969 w 2751"/>
                <a:gd name="T41" fmla="*/ 3062 h 3125"/>
                <a:gd name="T42" fmla="*/ 2750 w 2751"/>
                <a:gd name="T43" fmla="*/ 2593 h 3125"/>
                <a:gd name="T44" fmla="*/ 2750 w 2751"/>
                <a:gd name="T45" fmla="*/ 2593 h 3125"/>
                <a:gd name="T46" fmla="*/ 2313 w 2751"/>
                <a:gd name="T47" fmla="*/ 1937 h 3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1" h="3125">
                  <a:moveTo>
                    <a:pt x="2313" y="1937"/>
                  </a:moveTo>
                  <a:lnTo>
                    <a:pt x="2313" y="1937"/>
                  </a:lnTo>
                  <a:cubicBezTo>
                    <a:pt x="2282" y="1999"/>
                    <a:pt x="2282" y="1999"/>
                    <a:pt x="2282" y="1999"/>
                  </a:cubicBezTo>
                  <a:cubicBezTo>
                    <a:pt x="2188" y="2093"/>
                    <a:pt x="2063" y="2187"/>
                    <a:pt x="1969" y="2249"/>
                  </a:cubicBezTo>
                  <a:cubicBezTo>
                    <a:pt x="1844" y="2280"/>
                    <a:pt x="1719" y="2312"/>
                    <a:pt x="1594" y="2312"/>
                  </a:cubicBezTo>
                  <a:cubicBezTo>
                    <a:pt x="1375" y="2312"/>
                    <a:pt x="1188" y="2249"/>
                    <a:pt x="1063" y="2093"/>
                  </a:cubicBezTo>
                  <a:cubicBezTo>
                    <a:pt x="907" y="1968"/>
                    <a:pt x="844" y="1780"/>
                    <a:pt x="844" y="1563"/>
                  </a:cubicBezTo>
                  <a:cubicBezTo>
                    <a:pt x="844" y="1344"/>
                    <a:pt x="907" y="1156"/>
                    <a:pt x="1063" y="1000"/>
                  </a:cubicBezTo>
                  <a:cubicBezTo>
                    <a:pt x="1188" y="875"/>
                    <a:pt x="1375" y="813"/>
                    <a:pt x="1594" y="813"/>
                  </a:cubicBezTo>
                  <a:cubicBezTo>
                    <a:pt x="1719" y="813"/>
                    <a:pt x="1844" y="813"/>
                    <a:pt x="1969" y="875"/>
                  </a:cubicBezTo>
                  <a:cubicBezTo>
                    <a:pt x="2094" y="938"/>
                    <a:pt x="2188" y="1000"/>
                    <a:pt x="2282" y="1125"/>
                  </a:cubicBezTo>
                  <a:cubicBezTo>
                    <a:pt x="2313" y="1156"/>
                    <a:pt x="2313" y="1156"/>
                    <a:pt x="2313" y="1156"/>
                  </a:cubicBezTo>
                  <a:cubicBezTo>
                    <a:pt x="2750" y="469"/>
                    <a:pt x="2750" y="469"/>
                    <a:pt x="2750" y="469"/>
                  </a:cubicBezTo>
                  <a:cubicBezTo>
                    <a:pt x="2719" y="469"/>
                    <a:pt x="2719" y="469"/>
                    <a:pt x="2719" y="469"/>
                  </a:cubicBezTo>
                  <a:cubicBezTo>
                    <a:pt x="2500" y="250"/>
                    <a:pt x="2250" y="94"/>
                    <a:pt x="1969" y="31"/>
                  </a:cubicBezTo>
                  <a:cubicBezTo>
                    <a:pt x="1844" y="0"/>
                    <a:pt x="1688" y="0"/>
                    <a:pt x="1532" y="0"/>
                  </a:cubicBezTo>
                  <a:cubicBezTo>
                    <a:pt x="1094" y="0"/>
                    <a:pt x="719" y="156"/>
                    <a:pt x="438" y="438"/>
                  </a:cubicBezTo>
                  <a:cubicBezTo>
                    <a:pt x="125" y="750"/>
                    <a:pt x="0" y="1125"/>
                    <a:pt x="0" y="1563"/>
                  </a:cubicBezTo>
                  <a:cubicBezTo>
                    <a:pt x="0" y="1999"/>
                    <a:pt x="125" y="2374"/>
                    <a:pt x="407" y="2687"/>
                  </a:cubicBezTo>
                  <a:cubicBezTo>
                    <a:pt x="719" y="2968"/>
                    <a:pt x="1094" y="3124"/>
                    <a:pt x="1532" y="3124"/>
                  </a:cubicBezTo>
                  <a:cubicBezTo>
                    <a:pt x="1688" y="3124"/>
                    <a:pt x="1844" y="3093"/>
                    <a:pt x="1969" y="3062"/>
                  </a:cubicBezTo>
                  <a:cubicBezTo>
                    <a:pt x="2094" y="3030"/>
                    <a:pt x="2438" y="2937"/>
                    <a:pt x="2750" y="2593"/>
                  </a:cubicBezTo>
                  <a:lnTo>
                    <a:pt x="2750" y="2593"/>
                  </a:lnTo>
                  <a:lnTo>
                    <a:pt x="2313" y="193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6"/>
            <p:cNvSpPr>
              <a:spLocks noChangeArrowheads="1"/>
            </p:cNvSpPr>
            <p:nvPr/>
          </p:nvSpPr>
          <p:spPr bwMode="auto">
            <a:xfrm>
              <a:off x="3941763" y="3235325"/>
              <a:ext cx="866775" cy="1079500"/>
            </a:xfrm>
            <a:custGeom>
              <a:avLst/>
              <a:gdLst>
                <a:gd name="T0" fmla="*/ 0 w 2407"/>
                <a:gd name="T1" fmla="*/ 0 h 3000"/>
                <a:gd name="T2" fmla="*/ 0 w 2407"/>
                <a:gd name="T3" fmla="*/ 718 h 3000"/>
                <a:gd name="T4" fmla="*/ 781 w 2407"/>
                <a:gd name="T5" fmla="*/ 718 h 3000"/>
                <a:gd name="T6" fmla="*/ 781 w 2407"/>
                <a:gd name="T7" fmla="*/ 2999 h 3000"/>
                <a:gd name="T8" fmla="*/ 1625 w 2407"/>
                <a:gd name="T9" fmla="*/ 2999 h 3000"/>
                <a:gd name="T10" fmla="*/ 1625 w 2407"/>
                <a:gd name="T11" fmla="*/ 718 h 3000"/>
                <a:gd name="T12" fmla="*/ 2406 w 2407"/>
                <a:gd name="T13" fmla="*/ 718 h 3000"/>
                <a:gd name="T14" fmla="*/ 2406 w 2407"/>
                <a:gd name="T15" fmla="*/ 0 h 3000"/>
                <a:gd name="T16" fmla="*/ 0 w 2407"/>
                <a:gd name="T17" fmla="*/ 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7" h="3000">
                  <a:moveTo>
                    <a:pt x="0" y="0"/>
                  </a:moveTo>
                  <a:lnTo>
                    <a:pt x="0" y="718"/>
                  </a:lnTo>
                  <a:lnTo>
                    <a:pt x="781" y="718"/>
                  </a:lnTo>
                  <a:lnTo>
                    <a:pt x="781" y="2999"/>
                  </a:lnTo>
                  <a:lnTo>
                    <a:pt x="1625" y="2999"/>
                  </a:lnTo>
                  <a:lnTo>
                    <a:pt x="1625" y="718"/>
                  </a:lnTo>
                  <a:lnTo>
                    <a:pt x="2406" y="718"/>
                  </a:lnTo>
                  <a:lnTo>
                    <a:pt x="2406"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7"/>
            <p:cNvSpPr>
              <a:spLocks noChangeArrowheads="1"/>
            </p:cNvSpPr>
            <p:nvPr/>
          </p:nvSpPr>
          <p:spPr bwMode="auto">
            <a:xfrm>
              <a:off x="4932363" y="3235325"/>
              <a:ext cx="877887" cy="1079500"/>
            </a:xfrm>
            <a:custGeom>
              <a:avLst/>
              <a:gdLst>
                <a:gd name="T0" fmla="*/ 1624 w 2437"/>
                <a:gd name="T1" fmla="*/ 1811 h 3000"/>
                <a:gd name="T2" fmla="*/ 1624 w 2437"/>
                <a:gd name="T3" fmla="*/ 1811 h 3000"/>
                <a:gd name="T4" fmla="*/ 2093 w 2437"/>
                <a:gd name="T5" fmla="*/ 1530 h 3000"/>
                <a:gd name="T6" fmla="*/ 2249 w 2437"/>
                <a:gd name="T7" fmla="*/ 968 h 3000"/>
                <a:gd name="T8" fmla="*/ 1936 w 2437"/>
                <a:gd name="T9" fmla="*/ 218 h 3000"/>
                <a:gd name="T10" fmla="*/ 936 w 2437"/>
                <a:gd name="T11" fmla="*/ 0 h 3000"/>
                <a:gd name="T12" fmla="*/ 0 w 2437"/>
                <a:gd name="T13" fmla="*/ 0 h 3000"/>
                <a:gd name="T14" fmla="*/ 0 w 2437"/>
                <a:gd name="T15" fmla="*/ 2999 h 3000"/>
                <a:gd name="T16" fmla="*/ 843 w 2437"/>
                <a:gd name="T17" fmla="*/ 2999 h 3000"/>
                <a:gd name="T18" fmla="*/ 843 w 2437"/>
                <a:gd name="T19" fmla="*/ 1936 h 3000"/>
                <a:gd name="T20" fmla="*/ 1436 w 2437"/>
                <a:gd name="T21" fmla="*/ 2999 h 3000"/>
                <a:gd name="T22" fmla="*/ 2436 w 2437"/>
                <a:gd name="T23" fmla="*/ 2999 h 3000"/>
                <a:gd name="T24" fmla="*/ 1624 w 2437"/>
                <a:gd name="T25" fmla="*/ 1811 h 3000"/>
                <a:gd name="T26" fmla="*/ 1405 w 2437"/>
                <a:gd name="T27" fmla="*/ 1062 h 3000"/>
                <a:gd name="T28" fmla="*/ 1405 w 2437"/>
                <a:gd name="T29" fmla="*/ 1062 h 3000"/>
                <a:gd name="T30" fmla="*/ 1280 w 2437"/>
                <a:gd name="T31" fmla="*/ 1312 h 3000"/>
                <a:gd name="T32" fmla="*/ 936 w 2437"/>
                <a:gd name="T33" fmla="*/ 1406 h 3000"/>
                <a:gd name="T34" fmla="*/ 843 w 2437"/>
                <a:gd name="T35" fmla="*/ 1406 h 3000"/>
                <a:gd name="T36" fmla="*/ 843 w 2437"/>
                <a:gd name="T37" fmla="*/ 687 h 3000"/>
                <a:gd name="T38" fmla="*/ 936 w 2437"/>
                <a:gd name="T39" fmla="*/ 687 h 3000"/>
                <a:gd name="T40" fmla="*/ 1311 w 2437"/>
                <a:gd name="T41" fmla="*/ 781 h 3000"/>
                <a:gd name="T42" fmla="*/ 1405 w 2437"/>
                <a:gd name="T43" fmla="*/ 106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7" h="3000">
                  <a:moveTo>
                    <a:pt x="1624" y="1811"/>
                  </a:moveTo>
                  <a:lnTo>
                    <a:pt x="1624" y="1811"/>
                  </a:lnTo>
                  <a:cubicBezTo>
                    <a:pt x="1811" y="1749"/>
                    <a:pt x="1968" y="1655"/>
                    <a:pt x="2093" y="1530"/>
                  </a:cubicBezTo>
                  <a:cubicBezTo>
                    <a:pt x="2186" y="1375"/>
                    <a:pt x="2249" y="1187"/>
                    <a:pt x="2249" y="968"/>
                  </a:cubicBezTo>
                  <a:cubicBezTo>
                    <a:pt x="2249" y="625"/>
                    <a:pt x="2155" y="375"/>
                    <a:pt x="1936" y="218"/>
                  </a:cubicBezTo>
                  <a:cubicBezTo>
                    <a:pt x="1749" y="62"/>
                    <a:pt x="1405" y="0"/>
                    <a:pt x="936" y="0"/>
                  </a:cubicBezTo>
                  <a:cubicBezTo>
                    <a:pt x="0" y="0"/>
                    <a:pt x="0" y="0"/>
                    <a:pt x="0" y="0"/>
                  </a:cubicBezTo>
                  <a:cubicBezTo>
                    <a:pt x="0" y="2999"/>
                    <a:pt x="0" y="2999"/>
                    <a:pt x="0" y="2999"/>
                  </a:cubicBezTo>
                  <a:cubicBezTo>
                    <a:pt x="843" y="2999"/>
                    <a:pt x="843" y="2999"/>
                    <a:pt x="843" y="2999"/>
                  </a:cubicBezTo>
                  <a:cubicBezTo>
                    <a:pt x="843" y="1936"/>
                    <a:pt x="843" y="1936"/>
                    <a:pt x="843" y="1936"/>
                  </a:cubicBezTo>
                  <a:cubicBezTo>
                    <a:pt x="1436" y="2999"/>
                    <a:pt x="1436" y="2999"/>
                    <a:pt x="1436" y="2999"/>
                  </a:cubicBezTo>
                  <a:cubicBezTo>
                    <a:pt x="2436" y="2999"/>
                    <a:pt x="2436" y="2999"/>
                    <a:pt x="2436" y="2999"/>
                  </a:cubicBezTo>
                  <a:lnTo>
                    <a:pt x="1624" y="1811"/>
                  </a:lnTo>
                  <a:close/>
                  <a:moveTo>
                    <a:pt x="1405" y="1062"/>
                  </a:moveTo>
                  <a:lnTo>
                    <a:pt x="1405" y="1062"/>
                  </a:lnTo>
                  <a:cubicBezTo>
                    <a:pt x="1405" y="1156"/>
                    <a:pt x="1374" y="1249"/>
                    <a:pt x="1280" y="1312"/>
                  </a:cubicBezTo>
                  <a:cubicBezTo>
                    <a:pt x="1218" y="1375"/>
                    <a:pt x="1093" y="1406"/>
                    <a:pt x="936" y="1406"/>
                  </a:cubicBezTo>
                  <a:cubicBezTo>
                    <a:pt x="843" y="1406"/>
                    <a:pt x="843" y="1406"/>
                    <a:pt x="843" y="1406"/>
                  </a:cubicBezTo>
                  <a:cubicBezTo>
                    <a:pt x="843" y="687"/>
                    <a:pt x="843" y="687"/>
                    <a:pt x="843" y="687"/>
                  </a:cubicBezTo>
                  <a:cubicBezTo>
                    <a:pt x="936" y="687"/>
                    <a:pt x="936" y="687"/>
                    <a:pt x="936" y="687"/>
                  </a:cubicBezTo>
                  <a:cubicBezTo>
                    <a:pt x="1124" y="687"/>
                    <a:pt x="1218" y="718"/>
                    <a:pt x="1311" y="781"/>
                  </a:cubicBezTo>
                  <a:cubicBezTo>
                    <a:pt x="1374" y="812"/>
                    <a:pt x="1405" y="906"/>
                    <a:pt x="1405" y="106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8"/>
            <p:cNvSpPr>
              <a:spLocks noChangeArrowheads="1"/>
            </p:cNvSpPr>
            <p:nvPr/>
          </p:nvSpPr>
          <p:spPr bwMode="auto">
            <a:xfrm>
              <a:off x="6270625" y="3235325"/>
              <a:ext cx="1136650" cy="1079500"/>
            </a:xfrm>
            <a:custGeom>
              <a:avLst/>
              <a:gdLst>
                <a:gd name="T0" fmla="*/ 1593 w 3157"/>
                <a:gd name="T1" fmla="*/ 2030 h 3000"/>
                <a:gd name="T2" fmla="*/ 2218 w 3157"/>
                <a:gd name="T3" fmla="*/ 2999 h 3000"/>
                <a:gd name="T4" fmla="*/ 3156 w 3157"/>
                <a:gd name="T5" fmla="*/ 2999 h 3000"/>
                <a:gd name="T6" fmla="*/ 2093 w 3157"/>
                <a:gd name="T7" fmla="*/ 1406 h 3000"/>
                <a:gd name="T8" fmla="*/ 3062 w 3157"/>
                <a:gd name="T9" fmla="*/ 0 h 3000"/>
                <a:gd name="T10" fmla="*/ 2093 w 3157"/>
                <a:gd name="T11" fmla="*/ 0 h 3000"/>
                <a:gd name="T12" fmla="*/ 1593 w 3157"/>
                <a:gd name="T13" fmla="*/ 781 h 3000"/>
                <a:gd name="T14" fmla="*/ 1062 w 3157"/>
                <a:gd name="T15" fmla="*/ 0 h 3000"/>
                <a:gd name="T16" fmla="*/ 125 w 3157"/>
                <a:gd name="T17" fmla="*/ 0 h 3000"/>
                <a:gd name="T18" fmla="*/ 1062 w 3157"/>
                <a:gd name="T19" fmla="*/ 1406 h 3000"/>
                <a:gd name="T20" fmla="*/ 0 w 3157"/>
                <a:gd name="T21" fmla="*/ 2999 h 3000"/>
                <a:gd name="T22" fmla="*/ 968 w 3157"/>
                <a:gd name="T23" fmla="*/ 2999 h 3000"/>
                <a:gd name="T24" fmla="*/ 1593 w 3157"/>
                <a:gd name="T25" fmla="*/ 203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7" h="3000">
                  <a:moveTo>
                    <a:pt x="1593" y="2030"/>
                  </a:moveTo>
                  <a:lnTo>
                    <a:pt x="2218" y="2999"/>
                  </a:lnTo>
                  <a:lnTo>
                    <a:pt x="3156" y="2999"/>
                  </a:lnTo>
                  <a:lnTo>
                    <a:pt x="2093" y="1406"/>
                  </a:lnTo>
                  <a:lnTo>
                    <a:pt x="3062" y="0"/>
                  </a:lnTo>
                  <a:lnTo>
                    <a:pt x="2093" y="0"/>
                  </a:lnTo>
                  <a:lnTo>
                    <a:pt x="1593" y="781"/>
                  </a:lnTo>
                  <a:lnTo>
                    <a:pt x="1062" y="0"/>
                  </a:lnTo>
                  <a:lnTo>
                    <a:pt x="125" y="0"/>
                  </a:lnTo>
                  <a:lnTo>
                    <a:pt x="1062" y="1406"/>
                  </a:lnTo>
                  <a:lnTo>
                    <a:pt x="0" y="2999"/>
                  </a:lnTo>
                  <a:lnTo>
                    <a:pt x="968" y="2999"/>
                  </a:lnTo>
                  <a:lnTo>
                    <a:pt x="1593" y="203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9"/>
            <p:cNvSpPr>
              <a:spLocks noChangeArrowheads="1"/>
            </p:cNvSpPr>
            <p:nvPr/>
          </p:nvSpPr>
          <p:spPr bwMode="auto">
            <a:xfrm>
              <a:off x="7407275" y="3235325"/>
              <a:ext cx="269875" cy="258763"/>
            </a:xfrm>
            <a:custGeom>
              <a:avLst/>
              <a:gdLst>
                <a:gd name="T0" fmla="*/ 375 w 751"/>
                <a:gd name="T1" fmla="*/ 0 h 719"/>
                <a:gd name="T2" fmla="*/ 375 w 751"/>
                <a:gd name="T3" fmla="*/ 0 h 719"/>
                <a:gd name="T4" fmla="*/ 0 w 751"/>
                <a:gd name="T5" fmla="*/ 343 h 719"/>
                <a:gd name="T6" fmla="*/ 375 w 751"/>
                <a:gd name="T7" fmla="*/ 718 h 719"/>
                <a:gd name="T8" fmla="*/ 750 w 751"/>
                <a:gd name="T9" fmla="*/ 343 h 719"/>
                <a:gd name="T10" fmla="*/ 375 w 751"/>
                <a:gd name="T11" fmla="*/ 0 h 719"/>
                <a:gd name="T12" fmla="*/ 375 w 751"/>
                <a:gd name="T13" fmla="*/ 656 h 719"/>
                <a:gd name="T14" fmla="*/ 375 w 751"/>
                <a:gd name="T15" fmla="*/ 656 h 719"/>
                <a:gd name="T16" fmla="*/ 62 w 751"/>
                <a:gd name="T17" fmla="*/ 343 h 719"/>
                <a:gd name="T18" fmla="*/ 375 w 751"/>
                <a:gd name="T19" fmla="*/ 62 h 719"/>
                <a:gd name="T20" fmla="*/ 687 w 751"/>
                <a:gd name="T21" fmla="*/ 343 h 719"/>
                <a:gd name="T22" fmla="*/ 375 w 751"/>
                <a:gd name="T23" fmla="*/ 65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1" h="719">
                  <a:moveTo>
                    <a:pt x="375" y="0"/>
                  </a:moveTo>
                  <a:lnTo>
                    <a:pt x="375" y="0"/>
                  </a:lnTo>
                  <a:cubicBezTo>
                    <a:pt x="156" y="0"/>
                    <a:pt x="0" y="156"/>
                    <a:pt x="0" y="343"/>
                  </a:cubicBezTo>
                  <a:cubicBezTo>
                    <a:pt x="0" y="562"/>
                    <a:pt x="156" y="718"/>
                    <a:pt x="375" y="718"/>
                  </a:cubicBezTo>
                  <a:cubicBezTo>
                    <a:pt x="562" y="718"/>
                    <a:pt x="750" y="562"/>
                    <a:pt x="750" y="343"/>
                  </a:cubicBezTo>
                  <a:cubicBezTo>
                    <a:pt x="750" y="156"/>
                    <a:pt x="562" y="0"/>
                    <a:pt x="375" y="0"/>
                  </a:cubicBezTo>
                  <a:close/>
                  <a:moveTo>
                    <a:pt x="375" y="656"/>
                  </a:moveTo>
                  <a:lnTo>
                    <a:pt x="375" y="656"/>
                  </a:lnTo>
                  <a:cubicBezTo>
                    <a:pt x="219" y="656"/>
                    <a:pt x="62" y="531"/>
                    <a:pt x="62" y="343"/>
                  </a:cubicBezTo>
                  <a:cubicBezTo>
                    <a:pt x="62" y="187"/>
                    <a:pt x="219" y="62"/>
                    <a:pt x="375" y="62"/>
                  </a:cubicBezTo>
                  <a:cubicBezTo>
                    <a:pt x="531" y="62"/>
                    <a:pt x="687" y="187"/>
                    <a:pt x="687" y="343"/>
                  </a:cubicBezTo>
                  <a:cubicBezTo>
                    <a:pt x="687" y="531"/>
                    <a:pt x="531" y="656"/>
                    <a:pt x="375" y="6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0"/>
            <p:cNvSpPr>
              <a:spLocks noChangeArrowheads="1"/>
            </p:cNvSpPr>
            <p:nvPr/>
          </p:nvSpPr>
          <p:spPr bwMode="auto">
            <a:xfrm>
              <a:off x="7485063" y="3290888"/>
              <a:ext cx="123825" cy="146050"/>
            </a:xfrm>
            <a:custGeom>
              <a:avLst/>
              <a:gdLst>
                <a:gd name="T0" fmla="*/ 312 w 344"/>
                <a:gd name="T1" fmla="*/ 125 h 407"/>
                <a:gd name="T2" fmla="*/ 312 w 344"/>
                <a:gd name="T3" fmla="*/ 125 h 407"/>
                <a:gd name="T4" fmla="*/ 187 w 344"/>
                <a:gd name="T5" fmla="*/ 0 h 407"/>
                <a:gd name="T6" fmla="*/ 0 w 344"/>
                <a:gd name="T7" fmla="*/ 0 h 407"/>
                <a:gd name="T8" fmla="*/ 0 w 344"/>
                <a:gd name="T9" fmla="*/ 406 h 407"/>
                <a:gd name="T10" fmla="*/ 62 w 344"/>
                <a:gd name="T11" fmla="*/ 406 h 407"/>
                <a:gd name="T12" fmla="*/ 62 w 344"/>
                <a:gd name="T13" fmla="*/ 219 h 407"/>
                <a:gd name="T14" fmla="*/ 156 w 344"/>
                <a:gd name="T15" fmla="*/ 219 h 407"/>
                <a:gd name="T16" fmla="*/ 281 w 344"/>
                <a:gd name="T17" fmla="*/ 406 h 407"/>
                <a:gd name="T18" fmla="*/ 281 w 344"/>
                <a:gd name="T19" fmla="*/ 406 h 407"/>
                <a:gd name="T20" fmla="*/ 343 w 344"/>
                <a:gd name="T21" fmla="*/ 406 h 407"/>
                <a:gd name="T22" fmla="*/ 250 w 344"/>
                <a:gd name="T23" fmla="*/ 219 h 407"/>
                <a:gd name="T24" fmla="*/ 312 w 344"/>
                <a:gd name="T25" fmla="*/ 125 h 407"/>
                <a:gd name="T26" fmla="*/ 250 w 344"/>
                <a:gd name="T27" fmla="*/ 125 h 407"/>
                <a:gd name="T28" fmla="*/ 250 w 344"/>
                <a:gd name="T29" fmla="*/ 125 h 407"/>
                <a:gd name="T30" fmla="*/ 187 w 344"/>
                <a:gd name="T31" fmla="*/ 156 h 407"/>
                <a:gd name="T32" fmla="*/ 62 w 344"/>
                <a:gd name="T33" fmla="*/ 156 h 407"/>
                <a:gd name="T34" fmla="*/ 62 w 344"/>
                <a:gd name="T35" fmla="*/ 62 h 407"/>
                <a:gd name="T36" fmla="*/ 187 w 344"/>
                <a:gd name="T37" fmla="*/ 62 h 407"/>
                <a:gd name="T38" fmla="*/ 250 w 344"/>
                <a:gd name="T39" fmla="*/ 125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407">
                  <a:moveTo>
                    <a:pt x="312" y="125"/>
                  </a:moveTo>
                  <a:lnTo>
                    <a:pt x="312" y="125"/>
                  </a:lnTo>
                  <a:cubicBezTo>
                    <a:pt x="312" y="0"/>
                    <a:pt x="250" y="0"/>
                    <a:pt x="187" y="0"/>
                  </a:cubicBezTo>
                  <a:cubicBezTo>
                    <a:pt x="0" y="0"/>
                    <a:pt x="0" y="0"/>
                    <a:pt x="0" y="0"/>
                  </a:cubicBezTo>
                  <a:cubicBezTo>
                    <a:pt x="0" y="406"/>
                    <a:pt x="0" y="406"/>
                    <a:pt x="0" y="406"/>
                  </a:cubicBezTo>
                  <a:cubicBezTo>
                    <a:pt x="62" y="406"/>
                    <a:pt x="62" y="406"/>
                    <a:pt x="62" y="406"/>
                  </a:cubicBezTo>
                  <a:cubicBezTo>
                    <a:pt x="62" y="219"/>
                    <a:pt x="62" y="219"/>
                    <a:pt x="62" y="219"/>
                  </a:cubicBezTo>
                  <a:cubicBezTo>
                    <a:pt x="156" y="219"/>
                    <a:pt x="156" y="219"/>
                    <a:pt x="156" y="219"/>
                  </a:cubicBezTo>
                  <a:cubicBezTo>
                    <a:pt x="281" y="406"/>
                    <a:pt x="281" y="406"/>
                    <a:pt x="281" y="406"/>
                  </a:cubicBezTo>
                  <a:lnTo>
                    <a:pt x="281" y="406"/>
                  </a:lnTo>
                  <a:cubicBezTo>
                    <a:pt x="343" y="406"/>
                    <a:pt x="343" y="406"/>
                    <a:pt x="343" y="406"/>
                  </a:cubicBezTo>
                  <a:cubicBezTo>
                    <a:pt x="250" y="219"/>
                    <a:pt x="250" y="219"/>
                    <a:pt x="250" y="219"/>
                  </a:cubicBezTo>
                  <a:cubicBezTo>
                    <a:pt x="312" y="219"/>
                    <a:pt x="312" y="156"/>
                    <a:pt x="312" y="125"/>
                  </a:cubicBezTo>
                  <a:close/>
                  <a:moveTo>
                    <a:pt x="250" y="125"/>
                  </a:moveTo>
                  <a:lnTo>
                    <a:pt x="250" y="125"/>
                  </a:lnTo>
                  <a:cubicBezTo>
                    <a:pt x="250" y="156"/>
                    <a:pt x="250" y="156"/>
                    <a:pt x="187" y="156"/>
                  </a:cubicBezTo>
                  <a:cubicBezTo>
                    <a:pt x="62" y="156"/>
                    <a:pt x="62" y="156"/>
                    <a:pt x="62" y="156"/>
                  </a:cubicBezTo>
                  <a:cubicBezTo>
                    <a:pt x="62" y="62"/>
                    <a:pt x="62" y="62"/>
                    <a:pt x="62" y="62"/>
                  </a:cubicBezTo>
                  <a:cubicBezTo>
                    <a:pt x="187" y="62"/>
                    <a:pt x="187" y="62"/>
                    <a:pt x="187" y="62"/>
                  </a:cubicBezTo>
                  <a:cubicBezTo>
                    <a:pt x="250" y="62"/>
                    <a:pt x="250" y="62"/>
                    <a:pt x="250" y="12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9"/>
          <p:cNvSpPr>
            <a:spLocks noGrp="1"/>
          </p:cNvSpPr>
          <p:nvPr>
            <p:ph type="sldNum" sz="quarter" idx="4"/>
          </p:nvPr>
        </p:nvSpPr>
        <p:spPr>
          <a:xfrm>
            <a:off x="95251" y="6541087"/>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5"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r="4928"/>
          <a:stretch/>
        </p:blipFill>
        <p:spPr>
          <a:xfrm>
            <a:off x="11279179" y="6506143"/>
            <a:ext cx="621655" cy="246514"/>
          </a:xfrm>
          <a:prstGeom prst="rect">
            <a:avLst/>
          </a:prstGeom>
        </p:spPr>
      </p:pic>
    </p:spTree>
    <p:extLst>
      <p:ext uri="{BB962C8B-B14F-4D97-AF65-F5344CB8AC3E}">
        <p14:creationId xmlns:p14="http://schemas.microsoft.com/office/powerpoint/2010/main" val="42064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grpSp>
        <p:nvGrpSpPr>
          <p:cNvPr id="20" name="Group 19"/>
          <p:cNvGrpSpPr>
            <a:grpSpLocks noChangeAspect="1"/>
          </p:cNvGrpSpPr>
          <p:nvPr userDrawn="1"/>
        </p:nvGrpSpPr>
        <p:grpSpPr bwMode="auto">
          <a:xfrm>
            <a:off x="4217340" y="2718924"/>
            <a:ext cx="3809572" cy="1420152"/>
            <a:chOff x="2429" y="1634"/>
            <a:chExt cx="2822" cy="1052"/>
          </a:xfrm>
        </p:grpSpPr>
        <p:sp>
          <p:nvSpPr>
            <p:cNvPr id="21" name="AutoShape 3"/>
            <p:cNvSpPr>
              <a:spLocks noChangeAspect="1" noChangeArrowheads="1" noTextEdit="1"/>
            </p:cNvSpPr>
            <p:nvPr/>
          </p:nvSpPr>
          <p:spPr bwMode="auto">
            <a:xfrm>
              <a:off x="2429" y="1634"/>
              <a:ext cx="2822" cy="1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a:off x="3013" y="1634"/>
              <a:ext cx="199" cy="196"/>
            </a:xfrm>
            <a:custGeom>
              <a:avLst/>
              <a:gdLst>
                <a:gd name="T0" fmla="*/ 98 w 199"/>
                <a:gd name="T1" fmla="*/ 196 h 196"/>
                <a:gd name="T2" fmla="*/ 98 w 199"/>
                <a:gd name="T3" fmla="*/ 196 h 196"/>
                <a:gd name="T4" fmla="*/ 118 w 199"/>
                <a:gd name="T5" fmla="*/ 194 h 196"/>
                <a:gd name="T6" fmla="*/ 139 w 199"/>
                <a:gd name="T7" fmla="*/ 188 h 196"/>
                <a:gd name="T8" fmla="*/ 155 w 199"/>
                <a:gd name="T9" fmla="*/ 180 h 196"/>
                <a:gd name="T10" fmla="*/ 169 w 199"/>
                <a:gd name="T11" fmla="*/ 168 h 196"/>
                <a:gd name="T12" fmla="*/ 181 w 199"/>
                <a:gd name="T13" fmla="*/ 152 h 196"/>
                <a:gd name="T14" fmla="*/ 191 w 199"/>
                <a:gd name="T15" fmla="*/ 136 h 196"/>
                <a:gd name="T16" fmla="*/ 197 w 199"/>
                <a:gd name="T17" fmla="*/ 118 h 196"/>
                <a:gd name="T18" fmla="*/ 199 w 199"/>
                <a:gd name="T19" fmla="*/ 98 h 196"/>
                <a:gd name="T20" fmla="*/ 199 w 199"/>
                <a:gd name="T21" fmla="*/ 98 h 196"/>
                <a:gd name="T22" fmla="*/ 197 w 199"/>
                <a:gd name="T23" fmla="*/ 78 h 196"/>
                <a:gd name="T24" fmla="*/ 191 w 199"/>
                <a:gd name="T25" fmla="*/ 60 h 196"/>
                <a:gd name="T26" fmla="*/ 181 w 199"/>
                <a:gd name="T27" fmla="*/ 42 h 196"/>
                <a:gd name="T28" fmla="*/ 169 w 199"/>
                <a:gd name="T29" fmla="*/ 28 h 196"/>
                <a:gd name="T30" fmla="*/ 155 w 199"/>
                <a:gd name="T31" fmla="*/ 16 h 196"/>
                <a:gd name="T32" fmla="*/ 139 w 199"/>
                <a:gd name="T33" fmla="*/ 6 h 196"/>
                <a:gd name="T34" fmla="*/ 118 w 199"/>
                <a:gd name="T35" fmla="*/ 2 h 196"/>
                <a:gd name="T36" fmla="*/ 98 w 199"/>
                <a:gd name="T37" fmla="*/ 0 h 196"/>
                <a:gd name="T38" fmla="*/ 98 w 199"/>
                <a:gd name="T39" fmla="*/ 0 h 196"/>
                <a:gd name="T40" fmla="*/ 78 w 199"/>
                <a:gd name="T41" fmla="*/ 2 h 196"/>
                <a:gd name="T42" fmla="*/ 60 w 199"/>
                <a:gd name="T43" fmla="*/ 6 h 196"/>
                <a:gd name="T44" fmla="*/ 44 w 199"/>
                <a:gd name="T45" fmla="*/ 16 h 196"/>
                <a:gd name="T46" fmla="*/ 30 w 199"/>
                <a:gd name="T47" fmla="*/ 28 h 196"/>
                <a:gd name="T48" fmla="*/ 18 w 199"/>
                <a:gd name="T49" fmla="*/ 42 h 196"/>
                <a:gd name="T50" fmla="*/ 8 w 199"/>
                <a:gd name="T51" fmla="*/ 60 h 196"/>
                <a:gd name="T52" fmla="*/ 2 w 199"/>
                <a:gd name="T53" fmla="*/ 78 h 196"/>
                <a:gd name="T54" fmla="*/ 0 w 199"/>
                <a:gd name="T55" fmla="*/ 98 h 196"/>
                <a:gd name="T56" fmla="*/ 0 w 199"/>
                <a:gd name="T57" fmla="*/ 98 h 196"/>
                <a:gd name="T58" fmla="*/ 2 w 199"/>
                <a:gd name="T59" fmla="*/ 118 h 196"/>
                <a:gd name="T60" fmla="*/ 8 w 199"/>
                <a:gd name="T61" fmla="*/ 136 h 196"/>
                <a:gd name="T62" fmla="*/ 18 w 199"/>
                <a:gd name="T63" fmla="*/ 152 h 196"/>
                <a:gd name="T64" fmla="*/ 30 w 199"/>
                <a:gd name="T65" fmla="*/ 168 h 196"/>
                <a:gd name="T66" fmla="*/ 44 w 199"/>
                <a:gd name="T67" fmla="*/ 180 h 196"/>
                <a:gd name="T68" fmla="*/ 60 w 199"/>
                <a:gd name="T69" fmla="*/ 188 h 196"/>
                <a:gd name="T70" fmla="*/ 78 w 199"/>
                <a:gd name="T71" fmla="*/ 194 h 196"/>
                <a:gd name="T72" fmla="*/ 98 w 199"/>
                <a:gd name="T73" fmla="*/ 196 h 196"/>
                <a:gd name="T74" fmla="*/ 98 w 199"/>
                <a:gd name="T7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96">
                  <a:moveTo>
                    <a:pt x="98" y="196"/>
                  </a:moveTo>
                  <a:lnTo>
                    <a:pt x="98" y="196"/>
                  </a:lnTo>
                  <a:lnTo>
                    <a:pt x="118" y="194"/>
                  </a:lnTo>
                  <a:lnTo>
                    <a:pt x="139" y="188"/>
                  </a:lnTo>
                  <a:lnTo>
                    <a:pt x="155" y="180"/>
                  </a:lnTo>
                  <a:lnTo>
                    <a:pt x="169" y="168"/>
                  </a:lnTo>
                  <a:lnTo>
                    <a:pt x="181" y="152"/>
                  </a:lnTo>
                  <a:lnTo>
                    <a:pt x="191" y="136"/>
                  </a:lnTo>
                  <a:lnTo>
                    <a:pt x="197" y="118"/>
                  </a:lnTo>
                  <a:lnTo>
                    <a:pt x="199" y="98"/>
                  </a:lnTo>
                  <a:lnTo>
                    <a:pt x="199" y="98"/>
                  </a:lnTo>
                  <a:lnTo>
                    <a:pt x="197" y="78"/>
                  </a:lnTo>
                  <a:lnTo>
                    <a:pt x="191" y="60"/>
                  </a:lnTo>
                  <a:lnTo>
                    <a:pt x="181" y="42"/>
                  </a:lnTo>
                  <a:lnTo>
                    <a:pt x="169" y="28"/>
                  </a:lnTo>
                  <a:lnTo>
                    <a:pt x="155" y="16"/>
                  </a:lnTo>
                  <a:lnTo>
                    <a:pt x="139" y="6"/>
                  </a:lnTo>
                  <a:lnTo>
                    <a:pt x="118" y="2"/>
                  </a:lnTo>
                  <a:lnTo>
                    <a:pt x="98" y="0"/>
                  </a:lnTo>
                  <a:lnTo>
                    <a:pt x="98" y="0"/>
                  </a:lnTo>
                  <a:lnTo>
                    <a:pt x="78" y="2"/>
                  </a:lnTo>
                  <a:lnTo>
                    <a:pt x="60" y="6"/>
                  </a:lnTo>
                  <a:lnTo>
                    <a:pt x="44" y="16"/>
                  </a:lnTo>
                  <a:lnTo>
                    <a:pt x="30" y="28"/>
                  </a:lnTo>
                  <a:lnTo>
                    <a:pt x="18" y="42"/>
                  </a:lnTo>
                  <a:lnTo>
                    <a:pt x="8" y="60"/>
                  </a:lnTo>
                  <a:lnTo>
                    <a:pt x="2" y="78"/>
                  </a:lnTo>
                  <a:lnTo>
                    <a:pt x="0" y="98"/>
                  </a:lnTo>
                  <a:lnTo>
                    <a:pt x="0" y="98"/>
                  </a:lnTo>
                  <a:lnTo>
                    <a:pt x="2" y="118"/>
                  </a:lnTo>
                  <a:lnTo>
                    <a:pt x="8" y="136"/>
                  </a:lnTo>
                  <a:lnTo>
                    <a:pt x="18" y="152"/>
                  </a:lnTo>
                  <a:lnTo>
                    <a:pt x="30" y="168"/>
                  </a:lnTo>
                  <a:lnTo>
                    <a:pt x="44" y="180"/>
                  </a:lnTo>
                  <a:lnTo>
                    <a:pt x="60" y="188"/>
                  </a:lnTo>
                  <a:lnTo>
                    <a:pt x="78" y="194"/>
                  </a:lnTo>
                  <a:lnTo>
                    <a:pt x="98" y="196"/>
                  </a:lnTo>
                  <a:lnTo>
                    <a:pt x="98" y="1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6"/>
            <p:cNvSpPr>
              <a:spLocks noChangeArrowheads="1"/>
            </p:cNvSpPr>
            <p:nvPr/>
          </p:nvSpPr>
          <p:spPr bwMode="auto">
            <a:xfrm>
              <a:off x="3033" y="1872"/>
              <a:ext cx="159" cy="5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p:nvSpPr>
          <p:spPr bwMode="auto">
            <a:xfrm>
              <a:off x="4296" y="2488"/>
              <a:ext cx="196" cy="198"/>
            </a:xfrm>
            <a:custGeom>
              <a:avLst/>
              <a:gdLst>
                <a:gd name="T0" fmla="*/ 98 w 196"/>
                <a:gd name="T1" fmla="*/ 0 h 198"/>
                <a:gd name="T2" fmla="*/ 98 w 196"/>
                <a:gd name="T3" fmla="*/ 0 h 198"/>
                <a:gd name="T4" fmla="*/ 78 w 196"/>
                <a:gd name="T5" fmla="*/ 2 h 198"/>
                <a:gd name="T6" fmla="*/ 60 w 196"/>
                <a:gd name="T7" fmla="*/ 8 h 198"/>
                <a:gd name="T8" fmla="*/ 44 w 196"/>
                <a:gd name="T9" fmla="*/ 18 h 198"/>
                <a:gd name="T10" fmla="*/ 28 w 196"/>
                <a:gd name="T11" fmla="*/ 30 h 198"/>
                <a:gd name="T12" fmla="*/ 16 w 196"/>
                <a:gd name="T13" fmla="*/ 44 h 198"/>
                <a:gd name="T14" fmla="*/ 8 w 196"/>
                <a:gd name="T15" fmla="*/ 60 h 198"/>
                <a:gd name="T16" fmla="*/ 2 w 196"/>
                <a:gd name="T17" fmla="*/ 80 h 198"/>
                <a:gd name="T18" fmla="*/ 0 w 196"/>
                <a:gd name="T19" fmla="*/ 100 h 198"/>
                <a:gd name="T20" fmla="*/ 0 w 196"/>
                <a:gd name="T21" fmla="*/ 100 h 198"/>
                <a:gd name="T22" fmla="*/ 2 w 196"/>
                <a:gd name="T23" fmla="*/ 120 h 198"/>
                <a:gd name="T24" fmla="*/ 8 w 196"/>
                <a:gd name="T25" fmla="*/ 138 h 198"/>
                <a:gd name="T26" fmla="*/ 16 w 196"/>
                <a:gd name="T27" fmla="*/ 154 h 198"/>
                <a:gd name="T28" fmla="*/ 28 w 196"/>
                <a:gd name="T29" fmla="*/ 168 h 198"/>
                <a:gd name="T30" fmla="*/ 44 w 196"/>
                <a:gd name="T31" fmla="*/ 180 h 198"/>
                <a:gd name="T32" fmla="*/ 60 w 196"/>
                <a:gd name="T33" fmla="*/ 190 h 198"/>
                <a:gd name="T34" fmla="*/ 78 w 196"/>
                <a:gd name="T35" fmla="*/ 196 h 198"/>
                <a:gd name="T36" fmla="*/ 98 w 196"/>
                <a:gd name="T37" fmla="*/ 198 h 198"/>
                <a:gd name="T38" fmla="*/ 98 w 196"/>
                <a:gd name="T39" fmla="*/ 198 h 198"/>
                <a:gd name="T40" fmla="*/ 118 w 196"/>
                <a:gd name="T41" fmla="*/ 196 h 198"/>
                <a:gd name="T42" fmla="*/ 136 w 196"/>
                <a:gd name="T43" fmla="*/ 190 h 198"/>
                <a:gd name="T44" fmla="*/ 154 w 196"/>
                <a:gd name="T45" fmla="*/ 180 h 198"/>
                <a:gd name="T46" fmla="*/ 168 w 196"/>
                <a:gd name="T47" fmla="*/ 168 h 198"/>
                <a:gd name="T48" fmla="*/ 180 w 196"/>
                <a:gd name="T49" fmla="*/ 154 h 198"/>
                <a:gd name="T50" fmla="*/ 190 w 196"/>
                <a:gd name="T51" fmla="*/ 138 h 198"/>
                <a:gd name="T52" fmla="*/ 194 w 196"/>
                <a:gd name="T53" fmla="*/ 120 h 198"/>
                <a:gd name="T54" fmla="*/ 196 w 196"/>
                <a:gd name="T55" fmla="*/ 100 h 198"/>
                <a:gd name="T56" fmla="*/ 196 w 196"/>
                <a:gd name="T57" fmla="*/ 100 h 198"/>
                <a:gd name="T58" fmla="*/ 194 w 196"/>
                <a:gd name="T59" fmla="*/ 80 h 198"/>
                <a:gd name="T60" fmla="*/ 190 w 196"/>
                <a:gd name="T61" fmla="*/ 60 h 198"/>
                <a:gd name="T62" fmla="*/ 180 w 196"/>
                <a:gd name="T63" fmla="*/ 44 h 198"/>
                <a:gd name="T64" fmla="*/ 168 w 196"/>
                <a:gd name="T65" fmla="*/ 30 h 198"/>
                <a:gd name="T66" fmla="*/ 154 w 196"/>
                <a:gd name="T67" fmla="*/ 18 h 198"/>
                <a:gd name="T68" fmla="*/ 136 w 196"/>
                <a:gd name="T69" fmla="*/ 8 h 198"/>
                <a:gd name="T70" fmla="*/ 118 w 196"/>
                <a:gd name="T71" fmla="*/ 2 h 198"/>
                <a:gd name="T72" fmla="*/ 98 w 196"/>
                <a:gd name="T73" fmla="*/ 0 h 198"/>
                <a:gd name="T74" fmla="*/ 98 w 196"/>
                <a:gd name="T7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98">
                  <a:moveTo>
                    <a:pt x="98" y="0"/>
                  </a:moveTo>
                  <a:lnTo>
                    <a:pt x="98" y="0"/>
                  </a:lnTo>
                  <a:lnTo>
                    <a:pt x="78" y="2"/>
                  </a:lnTo>
                  <a:lnTo>
                    <a:pt x="60" y="8"/>
                  </a:lnTo>
                  <a:lnTo>
                    <a:pt x="44" y="18"/>
                  </a:lnTo>
                  <a:lnTo>
                    <a:pt x="28" y="30"/>
                  </a:lnTo>
                  <a:lnTo>
                    <a:pt x="16" y="44"/>
                  </a:lnTo>
                  <a:lnTo>
                    <a:pt x="8" y="60"/>
                  </a:lnTo>
                  <a:lnTo>
                    <a:pt x="2" y="80"/>
                  </a:lnTo>
                  <a:lnTo>
                    <a:pt x="0" y="100"/>
                  </a:lnTo>
                  <a:lnTo>
                    <a:pt x="0" y="100"/>
                  </a:lnTo>
                  <a:lnTo>
                    <a:pt x="2" y="120"/>
                  </a:lnTo>
                  <a:lnTo>
                    <a:pt x="8" y="138"/>
                  </a:lnTo>
                  <a:lnTo>
                    <a:pt x="16" y="154"/>
                  </a:lnTo>
                  <a:lnTo>
                    <a:pt x="28" y="168"/>
                  </a:lnTo>
                  <a:lnTo>
                    <a:pt x="44" y="180"/>
                  </a:lnTo>
                  <a:lnTo>
                    <a:pt x="60" y="190"/>
                  </a:lnTo>
                  <a:lnTo>
                    <a:pt x="78" y="196"/>
                  </a:lnTo>
                  <a:lnTo>
                    <a:pt x="98" y="198"/>
                  </a:lnTo>
                  <a:lnTo>
                    <a:pt x="98" y="198"/>
                  </a:lnTo>
                  <a:lnTo>
                    <a:pt x="118" y="196"/>
                  </a:lnTo>
                  <a:lnTo>
                    <a:pt x="136" y="190"/>
                  </a:lnTo>
                  <a:lnTo>
                    <a:pt x="154" y="180"/>
                  </a:lnTo>
                  <a:lnTo>
                    <a:pt x="168" y="168"/>
                  </a:lnTo>
                  <a:lnTo>
                    <a:pt x="180" y="154"/>
                  </a:lnTo>
                  <a:lnTo>
                    <a:pt x="190" y="138"/>
                  </a:lnTo>
                  <a:lnTo>
                    <a:pt x="194" y="120"/>
                  </a:lnTo>
                  <a:lnTo>
                    <a:pt x="196" y="100"/>
                  </a:lnTo>
                  <a:lnTo>
                    <a:pt x="196" y="100"/>
                  </a:lnTo>
                  <a:lnTo>
                    <a:pt x="194" y="80"/>
                  </a:lnTo>
                  <a:lnTo>
                    <a:pt x="190" y="60"/>
                  </a:lnTo>
                  <a:lnTo>
                    <a:pt x="180" y="44"/>
                  </a:lnTo>
                  <a:lnTo>
                    <a:pt x="168" y="30"/>
                  </a:lnTo>
                  <a:lnTo>
                    <a:pt x="154" y="18"/>
                  </a:lnTo>
                  <a:lnTo>
                    <a:pt x="136" y="8"/>
                  </a:lnTo>
                  <a:lnTo>
                    <a:pt x="118" y="2"/>
                  </a:lnTo>
                  <a:lnTo>
                    <a:pt x="98" y="0"/>
                  </a:lnTo>
                  <a:lnTo>
                    <a:pt x="9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8"/>
            <p:cNvSpPr>
              <a:spLocks noChangeArrowheads="1"/>
            </p:cNvSpPr>
            <p:nvPr/>
          </p:nvSpPr>
          <p:spPr bwMode="auto">
            <a:xfrm>
              <a:off x="4314" y="1872"/>
              <a:ext cx="160" cy="5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p:nvSpPr>
          <p:spPr bwMode="auto">
            <a:xfrm>
              <a:off x="2429" y="1860"/>
              <a:ext cx="532" cy="600"/>
            </a:xfrm>
            <a:custGeom>
              <a:avLst/>
              <a:gdLst>
                <a:gd name="T0" fmla="*/ 438 w 532"/>
                <a:gd name="T1" fmla="*/ 383 h 600"/>
                <a:gd name="T2" fmla="*/ 424 w 532"/>
                <a:gd name="T3" fmla="*/ 397 h 600"/>
                <a:gd name="T4" fmla="*/ 396 w 532"/>
                <a:gd name="T5" fmla="*/ 423 h 600"/>
                <a:gd name="T6" fmla="*/ 380 w 532"/>
                <a:gd name="T7" fmla="*/ 431 h 600"/>
                <a:gd name="T8" fmla="*/ 344 w 532"/>
                <a:gd name="T9" fmla="*/ 441 h 600"/>
                <a:gd name="T10" fmla="*/ 310 w 532"/>
                <a:gd name="T11" fmla="*/ 445 h 600"/>
                <a:gd name="T12" fmla="*/ 294 w 532"/>
                <a:gd name="T13" fmla="*/ 445 h 600"/>
                <a:gd name="T14" fmla="*/ 264 w 532"/>
                <a:gd name="T15" fmla="*/ 441 h 600"/>
                <a:gd name="T16" fmla="*/ 238 w 532"/>
                <a:gd name="T17" fmla="*/ 431 h 600"/>
                <a:gd name="T18" fmla="*/ 216 w 532"/>
                <a:gd name="T19" fmla="*/ 415 h 600"/>
                <a:gd name="T20" fmla="*/ 204 w 532"/>
                <a:gd name="T21" fmla="*/ 405 h 600"/>
                <a:gd name="T22" fmla="*/ 186 w 532"/>
                <a:gd name="T23" fmla="*/ 385 h 600"/>
                <a:gd name="T24" fmla="*/ 174 w 532"/>
                <a:gd name="T25" fmla="*/ 361 h 600"/>
                <a:gd name="T26" fmla="*/ 166 w 532"/>
                <a:gd name="T27" fmla="*/ 333 h 600"/>
                <a:gd name="T28" fmla="*/ 164 w 532"/>
                <a:gd name="T29" fmla="*/ 303 h 600"/>
                <a:gd name="T30" fmla="*/ 164 w 532"/>
                <a:gd name="T31" fmla="*/ 287 h 600"/>
                <a:gd name="T32" fmla="*/ 170 w 532"/>
                <a:gd name="T33" fmla="*/ 257 h 600"/>
                <a:gd name="T34" fmla="*/ 180 w 532"/>
                <a:gd name="T35" fmla="*/ 229 h 600"/>
                <a:gd name="T36" fmla="*/ 194 w 532"/>
                <a:gd name="T37" fmla="*/ 205 h 600"/>
                <a:gd name="T38" fmla="*/ 204 w 532"/>
                <a:gd name="T39" fmla="*/ 195 h 600"/>
                <a:gd name="T40" fmla="*/ 226 w 532"/>
                <a:gd name="T41" fmla="*/ 177 h 600"/>
                <a:gd name="T42" fmla="*/ 250 w 532"/>
                <a:gd name="T43" fmla="*/ 165 h 600"/>
                <a:gd name="T44" fmla="*/ 278 w 532"/>
                <a:gd name="T45" fmla="*/ 157 h 600"/>
                <a:gd name="T46" fmla="*/ 310 w 532"/>
                <a:gd name="T47" fmla="*/ 155 h 600"/>
                <a:gd name="T48" fmla="*/ 328 w 532"/>
                <a:gd name="T49" fmla="*/ 155 h 600"/>
                <a:gd name="T50" fmla="*/ 362 w 532"/>
                <a:gd name="T51" fmla="*/ 163 h 600"/>
                <a:gd name="T52" fmla="*/ 380 w 532"/>
                <a:gd name="T53" fmla="*/ 169 h 600"/>
                <a:gd name="T54" fmla="*/ 412 w 532"/>
                <a:gd name="T55" fmla="*/ 189 h 600"/>
                <a:gd name="T56" fmla="*/ 438 w 532"/>
                <a:gd name="T57" fmla="*/ 217 h 600"/>
                <a:gd name="T58" fmla="*/ 530 w 532"/>
                <a:gd name="T59" fmla="*/ 93 h 600"/>
                <a:gd name="T60" fmla="*/ 526 w 532"/>
                <a:gd name="T61" fmla="*/ 89 h 600"/>
                <a:gd name="T62" fmla="*/ 492 w 532"/>
                <a:gd name="T63" fmla="*/ 61 h 600"/>
                <a:gd name="T64" fmla="*/ 456 w 532"/>
                <a:gd name="T65" fmla="*/ 37 h 600"/>
                <a:gd name="T66" fmla="*/ 418 w 532"/>
                <a:gd name="T67" fmla="*/ 22 h 600"/>
                <a:gd name="T68" fmla="*/ 380 w 532"/>
                <a:gd name="T69" fmla="*/ 10 h 600"/>
                <a:gd name="T70" fmla="*/ 360 w 532"/>
                <a:gd name="T71" fmla="*/ 6 h 600"/>
                <a:gd name="T72" fmla="*/ 294 w 532"/>
                <a:gd name="T73" fmla="*/ 0 h 600"/>
                <a:gd name="T74" fmla="*/ 262 w 532"/>
                <a:gd name="T75" fmla="*/ 2 h 600"/>
                <a:gd name="T76" fmla="*/ 204 w 532"/>
                <a:gd name="T77" fmla="*/ 12 h 600"/>
                <a:gd name="T78" fmla="*/ 152 w 532"/>
                <a:gd name="T79" fmla="*/ 34 h 600"/>
                <a:gd name="T80" fmla="*/ 104 w 532"/>
                <a:gd name="T81" fmla="*/ 65 h 600"/>
                <a:gd name="T82" fmla="*/ 84 w 532"/>
                <a:gd name="T83" fmla="*/ 85 h 600"/>
                <a:gd name="T84" fmla="*/ 46 w 532"/>
                <a:gd name="T85" fmla="*/ 131 h 600"/>
                <a:gd name="T86" fmla="*/ 20 w 532"/>
                <a:gd name="T87" fmla="*/ 183 h 600"/>
                <a:gd name="T88" fmla="*/ 4 w 532"/>
                <a:gd name="T89" fmla="*/ 239 h 600"/>
                <a:gd name="T90" fmla="*/ 0 w 532"/>
                <a:gd name="T91" fmla="*/ 301 h 600"/>
                <a:gd name="T92" fmla="*/ 0 w 532"/>
                <a:gd name="T93" fmla="*/ 333 h 600"/>
                <a:gd name="T94" fmla="*/ 12 w 532"/>
                <a:gd name="T95" fmla="*/ 391 h 600"/>
                <a:gd name="T96" fmla="*/ 32 w 532"/>
                <a:gd name="T97" fmla="*/ 445 h 600"/>
                <a:gd name="T98" fmla="*/ 64 w 532"/>
                <a:gd name="T99" fmla="*/ 493 h 600"/>
                <a:gd name="T100" fmla="*/ 82 w 532"/>
                <a:gd name="T101" fmla="*/ 515 h 600"/>
                <a:gd name="T102" fmla="*/ 128 w 532"/>
                <a:gd name="T103" fmla="*/ 553 h 600"/>
                <a:gd name="T104" fmla="*/ 178 w 532"/>
                <a:gd name="T105" fmla="*/ 578 h 600"/>
                <a:gd name="T106" fmla="*/ 232 w 532"/>
                <a:gd name="T107" fmla="*/ 594 h 600"/>
                <a:gd name="T108" fmla="*/ 294 w 532"/>
                <a:gd name="T109" fmla="*/ 600 h 600"/>
                <a:gd name="T110" fmla="*/ 318 w 532"/>
                <a:gd name="T111" fmla="*/ 598 h 600"/>
                <a:gd name="T112" fmla="*/ 360 w 532"/>
                <a:gd name="T113" fmla="*/ 594 h 600"/>
                <a:gd name="T114" fmla="*/ 380 w 532"/>
                <a:gd name="T115" fmla="*/ 590 h 600"/>
                <a:gd name="T116" fmla="*/ 424 w 532"/>
                <a:gd name="T117" fmla="*/ 574 h 600"/>
                <a:gd name="T118" fmla="*/ 464 w 532"/>
                <a:gd name="T119" fmla="*/ 555 h 600"/>
                <a:gd name="T120" fmla="*/ 508 w 532"/>
                <a:gd name="T121" fmla="*/ 523 h 600"/>
                <a:gd name="T122" fmla="*/ 532 w 532"/>
                <a:gd name="T123" fmla="*/ 4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 h="600">
                  <a:moveTo>
                    <a:pt x="444" y="375"/>
                  </a:moveTo>
                  <a:lnTo>
                    <a:pt x="438" y="383"/>
                  </a:lnTo>
                  <a:lnTo>
                    <a:pt x="438" y="383"/>
                  </a:lnTo>
                  <a:lnTo>
                    <a:pt x="424" y="397"/>
                  </a:lnTo>
                  <a:lnTo>
                    <a:pt x="410" y="411"/>
                  </a:lnTo>
                  <a:lnTo>
                    <a:pt x="396" y="423"/>
                  </a:lnTo>
                  <a:lnTo>
                    <a:pt x="380" y="431"/>
                  </a:lnTo>
                  <a:lnTo>
                    <a:pt x="380" y="431"/>
                  </a:lnTo>
                  <a:lnTo>
                    <a:pt x="362" y="437"/>
                  </a:lnTo>
                  <a:lnTo>
                    <a:pt x="344" y="441"/>
                  </a:lnTo>
                  <a:lnTo>
                    <a:pt x="326" y="445"/>
                  </a:lnTo>
                  <a:lnTo>
                    <a:pt x="310" y="445"/>
                  </a:lnTo>
                  <a:lnTo>
                    <a:pt x="310" y="445"/>
                  </a:lnTo>
                  <a:lnTo>
                    <a:pt x="294" y="445"/>
                  </a:lnTo>
                  <a:lnTo>
                    <a:pt x="278" y="443"/>
                  </a:lnTo>
                  <a:lnTo>
                    <a:pt x="264" y="441"/>
                  </a:lnTo>
                  <a:lnTo>
                    <a:pt x="252" y="435"/>
                  </a:lnTo>
                  <a:lnTo>
                    <a:pt x="238" y="431"/>
                  </a:lnTo>
                  <a:lnTo>
                    <a:pt x="226" y="423"/>
                  </a:lnTo>
                  <a:lnTo>
                    <a:pt x="216" y="415"/>
                  </a:lnTo>
                  <a:lnTo>
                    <a:pt x="204" y="405"/>
                  </a:lnTo>
                  <a:lnTo>
                    <a:pt x="204" y="405"/>
                  </a:lnTo>
                  <a:lnTo>
                    <a:pt x="196" y="395"/>
                  </a:lnTo>
                  <a:lnTo>
                    <a:pt x="186" y="385"/>
                  </a:lnTo>
                  <a:lnTo>
                    <a:pt x="180" y="373"/>
                  </a:lnTo>
                  <a:lnTo>
                    <a:pt x="174" y="361"/>
                  </a:lnTo>
                  <a:lnTo>
                    <a:pt x="170" y="347"/>
                  </a:lnTo>
                  <a:lnTo>
                    <a:pt x="166" y="333"/>
                  </a:lnTo>
                  <a:lnTo>
                    <a:pt x="164" y="319"/>
                  </a:lnTo>
                  <a:lnTo>
                    <a:pt x="164" y="303"/>
                  </a:lnTo>
                  <a:lnTo>
                    <a:pt x="164" y="303"/>
                  </a:lnTo>
                  <a:lnTo>
                    <a:pt x="164" y="287"/>
                  </a:lnTo>
                  <a:lnTo>
                    <a:pt x="166" y="271"/>
                  </a:lnTo>
                  <a:lnTo>
                    <a:pt x="170" y="257"/>
                  </a:lnTo>
                  <a:lnTo>
                    <a:pt x="174" y="243"/>
                  </a:lnTo>
                  <a:lnTo>
                    <a:pt x="180" y="229"/>
                  </a:lnTo>
                  <a:lnTo>
                    <a:pt x="186" y="217"/>
                  </a:lnTo>
                  <a:lnTo>
                    <a:pt x="194" y="205"/>
                  </a:lnTo>
                  <a:lnTo>
                    <a:pt x="204" y="195"/>
                  </a:lnTo>
                  <a:lnTo>
                    <a:pt x="204" y="195"/>
                  </a:lnTo>
                  <a:lnTo>
                    <a:pt x="214" y="185"/>
                  </a:lnTo>
                  <a:lnTo>
                    <a:pt x="226" y="177"/>
                  </a:lnTo>
                  <a:lnTo>
                    <a:pt x="238" y="171"/>
                  </a:lnTo>
                  <a:lnTo>
                    <a:pt x="250" y="165"/>
                  </a:lnTo>
                  <a:lnTo>
                    <a:pt x="264" y="159"/>
                  </a:lnTo>
                  <a:lnTo>
                    <a:pt x="278" y="157"/>
                  </a:lnTo>
                  <a:lnTo>
                    <a:pt x="294" y="155"/>
                  </a:lnTo>
                  <a:lnTo>
                    <a:pt x="310" y="155"/>
                  </a:lnTo>
                  <a:lnTo>
                    <a:pt x="310" y="155"/>
                  </a:lnTo>
                  <a:lnTo>
                    <a:pt x="328" y="155"/>
                  </a:lnTo>
                  <a:lnTo>
                    <a:pt x="346" y="157"/>
                  </a:lnTo>
                  <a:lnTo>
                    <a:pt x="362" y="163"/>
                  </a:lnTo>
                  <a:lnTo>
                    <a:pt x="380" y="169"/>
                  </a:lnTo>
                  <a:lnTo>
                    <a:pt x="380" y="169"/>
                  </a:lnTo>
                  <a:lnTo>
                    <a:pt x="398" y="179"/>
                  </a:lnTo>
                  <a:lnTo>
                    <a:pt x="412" y="189"/>
                  </a:lnTo>
                  <a:lnTo>
                    <a:pt x="426" y="203"/>
                  </a:lnTo>
                  <a:lnTo>
                    <a:pt x="438" y="217"/>
                  </a:lnTo>
                  <a:lnTo>
                    <a:pt x="444" y="225"/>
                  </a:lnTo>
                  <a:lnTo>
                    <a:pt x="530" y="93"/>
                  </a:lnTo>
                  <a:lnTo>
                    <a:pt x="526" y="89"/>
                  </a:lnTo>
                  <a:lnTo>
                    <a:pt x="526" y="89"/>
                  </a:lnTo>
                  <a:lnTo>
                    <a:pt x="510" y="73"/>
                  </a:lnTo>
                  <a:lnTo>
                    <a:pt x="492" y="61"/>
                  </a:lnTo>
                  <a:lnTo>
                    <a:pt x="474" y="49"/>
                  </a:lnTo>
                  <a:lnTo>
                    <a:pt x="456" y="37"/>
                  </a:lnTo>
                  <a:lnTo>
                    <a:pt x="438" y="30"/>
                  </a:lnTo>
                  <a:lnTo>
                    <a:pt x="418" y="22"/>
                  </a:lnTo>
                  <a:lnTo>
                    <a:pt x="400" y="14"/>
                  </a:lnTo>
                  <a:lnTo>
                    <a:pt x="380" y="10"/>
                  </a:lnTo>
                  <a:lnTo>
                    <a:pt x="380" y="10"/>
                  </a:lnTo>
                  <a:lnTo>
                    <a:pt x="360" y="6"/>
                  </a:lnTo>
                  <a:lnTo>
                    <a:pt x="340" y="2"/>
                  </a:lnTo>
                  <a:lnTo>
                    <a:pt x="294" y="0"/>
                  </a:lnTo>
                  <a:lnTo>
                    <a:pt x="294" y="0"/>
                  </a:lnTo>
                  <a:lnTo>
                    <a:pt x="262" y="2"/>
                  </a:lnTo>
                  <a:lnTo>
                    <a:pt x="232" y="6"/>
                  </a:lnTo>
                  <a:lnTo>
                    <a:pt x="204" y="12"/>
                  </a:lnTo>
                  <a:lnTo>
                    <a:pt x="178" y="22"/>
                  </a:lnTo>
                  <a:lnTo>
                    <a:pt x="152" y="34"/>
                  </a:lnTo>
                  <a:lnTo>
                    <a:pt x="128" y="49"/>
                  </a:lnTo>
                  <a:lnTo>
                    <a:pt x="104" y="65"/>
                  </a:lnTo>
                  <a:lnTo>
                    <a:pt x="84" y="85"/>
                  </a:lnTo>
                  <a:lnTo>
                    <a:pt x="84" y="85"/>
                  </a:lnTo>
                  <a:lnTo>
                    <a:pt x="64" y="107"/>
                  </a:lnTo>
                  <a:lnTo>
                    <a:pt x="46" y="131"/>
                  </a:lnTo>
                  <a:lnTo>
                    <a:pt x="32" y="157"/>
                  </a:lnTo>
                  <a:lnTo>
                    <a:pt x="20" y="183"/>
                  </a:lnTo>
                  <a:lnTo>
                    <a:pt x="12" y="209"/>
                  </a:lnTo>
                  <a:lnTo>
                    <a:pt x="4" y="239"/>
                  </a:lnTo>
                  <a:lnTo>
                    <a:pt x="0" y="269"/>
                  </a:lnTo>
                  <a:lnTo>
                    <a:pt x="0" y="301"/>
                  </a:lnTo>
                  <a:lnTo>
                    <a:pt x="0" y="301"/>
                  </a:lnTo>
                  <a:lnTo>
                    <a:pt x="0" y="333"/>
                  </a:lnTo>
                  <a:lnTo>
                    <a:pt x="4" y="363"/>
                  </a:lnTo>
                  <a:lnTo>
                    <a:pt x="12" y="391"/>
                  </a:lnTo>
                  <a:lnTo>
                    <a:pt x="20" y="419"/>
                  </a:lnTo>
                  <a:lnTo>
                    <a:pt x="32" y="445"/>
                  </a:lnTo>
                  <a:lnTo>
                    <a:pt x="46" y="469"/>
                  </a:lnTo>
                  <a:lnTo>
                    <a:pt x="64" y="493"/>
                  </a:lnTo>
                  <a:lnTo>
                    <a:pt x="82" y="515"/>
                  </a:lnTo>
                  <a:lnTo>
                    <a:pt x="82" y="515"/>
                  </a:lnTo>
                  <a:lnTo>
                    <a:pt x="104" y="535"/>
                  </a:lnTo>
                  <a:lnTo>
                    <a:pt x="128" y="553"/>
                  </a:lnTo>
                  <a:lnTo>
                    <a:pt x="152" y="566"/>
                  </a:lnTo>
                  <a:lnTo>
                    <a:pt x="178" y="578"/>
                  </a:lnTo>
                  <a:lnTo>
                    <a:pt x="204" y="588"/>
                  </a:lnTo>
                  <a:lnTo>
                    <a:pt x="232" y="594"/>
                  </a:lnTo>
                  <a:lnTo>
                    <a:pt x="262" y="598"/>
                  </a:lnTo>
                  <a:lnTo>
                    <a:pt x="294" y="600"/>
                  </a:lnTo>
                  <a:lnTo>
                    <a:pt x="294" y="600"/>
                  </a:lnTo>
                  <a:lnTo>
                    <a:pt x="318" y="598"/>
                  </a:lnTo>
                  <a:lnTo>
                    <a:pt x="340" y="598"/>
                  </a:lnTo>
                  <a:lnTo>
                    <a:pt x="360" y="594"/>
                  </a:lnTo>
                  <a:lnTo>
                    <a:pt x="380" y="590"/>
                  </a:lnTo>
                  <a:lnTo>
                    <a:pt x="380" y="590"/>
                  </a:lnTo>
                  <a:lnTo>
                    <a:pt x="406" y="582"/>
                  </a:lnTo>
                  <a:lnTo>
                    <a:pt x="424" y="574"/>
                  </a:lnTo>
                  <a:lnTo>
                    <a:pt x="444" y="566"/>
                  </a:lnTo>
                  <a:lnTo>
                    <a:pt x="464" y="555"/>
                  </a:lnTo>
                  <a:lnTo>
                    <a:pt x="486" y="539"/>
                  </a:lnTo>
                  <a:lnTo>
                    <a:pt x="508" y="523"/>
                  </a:lnTo>
                  <a:lnTo>
                    <a:pt x="530" y="501"/>
                  </a:lnTo>
                  <a:lnTo>
                    <a:pt x="532" y="497"/>
                  </a:lnTo>
                  <a:lnTo>
                    <a:pt x="444" y="37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p:cNvSpPr>
            <p:nvPr/>
          </p:nvSpPr>
          <p:spPr bwMode="auto">
            <a:xfrm>
              <a:off x="3260" y="1872"/>
              <a:ext cx="460" cy="576"/>
            </a:xfrm>
            <a:custGeom>
              <a:avLst/>
              <a:gdLst>
                <a:gd name="T0" fmla="*/ 0 w 460"/>
                <a:gd name="T1" fmla="*/ 0 h 576"/>
                <a:gd name="T2" fmla="*/ 0 w 460"/>
                <a:gd name="T3" fmla="*/ 141 h 576"/>
                <a:gd name="T4" fmla="*/ 150 w 460"/>
                <a:gd name="T5" fmla="*/ 141 h 576"/>
                <a:gd name="T6" fmla="*/ 150 w 460"/>
                <a:gd name="T7" fmla="*/ 576 h 576"/>
                <a:gd name="T8" fmla="*/ 310 w 460"/>
                <a:gd name="T9" fmla="*/ 576 h 576"/>
                <a:gd name="T10" fmla="*/ 310 w 460"/>
                <a:gd name="T11" fmla="*/ 141 h 576"/>
                <a:gd name="T12" fmla="*/ 460 w 460"/>
                <a:gd name="T13" fmla="*/ 141 h 576"/>
                <a:gd name="T14" fmla="*/ 460 w 460"/>
                <a:gd name="T15" fmla="*/ 0 h 576"/>
                <a:gd name="T16" fmla="*/ 0 w 4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576">
                  <a:moveTo>
                    <a:pt x="0" y="0"/>
                  </a:moveTo>
                  <a:lnTo>
                    <a:pt x="0" y="141"/>
                  </a:lnTo>
                  <a:lnTo>
                    <a:pt x="150" y="141"/>
                  </a:lnTo>
                  <a:lnTo>
                    <a:pt x="150" y="576"/>
                  </a:lnTo>
                  <a:lnTo>
                    <a:pt x="310" y="576"/>
                  </a:lnTo>
                  <a:lnTo>
                    <a:pt x="310" y="141"/>
                  </a:lnTo>
                  <a:lnTo>
                    <a:pt x="460" y="141"/>
                  </a:lnTo>
                  <a:lnTo>
                    <a:pt x="460"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p:cNvSpPr>
              <a:spLocks noEditPoints="1"/>
            </p:cNvSpPr>
            <p:nvPr/>
          </p:nvSpPr>
          <p:spPr bwMode="auto">
            <a:xfrm>
              <a:off x="3788" y="1872"/>
              <a:ext cx="468" cy="576"/>
            </a:xfrm>
            <a:custGeom>
              <a:avLst/>
              <a:gdLst>
                <a:gd name="T0" fmla="*/ 312 w 468"/>
                <a:gd name="T1" fmla="*/ 349 h 576"/>
                <a:gd name="T2" fmla="*/ 312 w 468"/>
                <a:gd name="T3" fmla="*/ 349 h 576"/>
                <a:gd name="T4" fmla="*/ 338 w 468"/>
                <a:gd name="T5" fmla="*/ 341 h 576"/>
                <a:gd name="T6" fmla="*/ 362 w 468"/>
                <a:gd name="T7" fmla="*/ 329 h 576"/>
                <a:gd name="T8" fmla="*/ 382 w 468"/>
                <a:gd name="T9" fmla="*/ 313 h 576"/>
                <a:gd name="T10" fmla="*/ 400 w 468"/>
                <a:gd name="T11" fmla="*/ 295 h 576"/>
                <a:gd name="T12" fmla="*/ 400 w 468"/>
                <a:gd name="T13" fmla="*/ 295 h 576"/>
                <a:gd name="T14" fmla="*/ 408 w 468"/>
                <a:gd name="T15" fmla="*/ 283 h 576"/>
                <a:gd name="T16" fmla="*/ 414 w 468"/>
                <a:gd name="T17" fmla="*/ 271 h 576"/>
                <a:gd name="T18" fmla="*/ 420 w 468"/>
                <a:gd name="T19" fmla="*/ 259 h 576"/>
                <a:gd name="T20" fmla="*/ 424 w 468"/>
                <a:gd name="T21" fmla="*/ 245 h 576"/>
                <a:gd name="T22" fmla="*/ 430 w 468"/>
                <a:gd name="T23" fmla="*/ 217 h 576"/>
                <a:gd name="T24" fmla="*/ 432 w 468"/>
                <a:gd name="T25" fmla="*/ 185 h 576"/>
                <a:gd name="T26" fmla="*/ 432 w 468"/>
                <a:gd name="T27" fmla="*/ 185 h 576"/>
                <a:gd name="T28" fmla="*/ 432 w 468"/>
                <a:gd name="T29" fmla="*/ 161 h 576"/>
                <a:gd name="T30" fmla="*/ 430 w 468"/>
                <a:gd name="T31" fmla="*/ 139 h 576"/>
                <a:gd name="T32" fmla="*/ 424 w 468"/>
                <a:gd name="T33" fmla="*/ 119 h 576"/>
                <a:gd name="T34" fmla="*/ 418 w 468"/>
                <a:gd name="T35" fmla="*/ 101 h 576"/>
                <a:gd name="T36" fmla="*/ 410 w 468"/>
                <a:gd name="T37" fmla="*/ 85 h 576"/>
                <a:gd name="T38" fmla="*/ 400 w 468"/>
                <a:gd name="T39" fmla="*/ 69 h 576"/>
                <a:gd name="T40" fmla="*/ 388 w 468"/>
                <a:gd name="T41" fmla="*/ 55 h 576"/>
                <a:gd name="T42" fmla="*/ 374 w 468"/>
                <a:gd name="T43" fmla="*/ 43 h 576"/>
                <a:gd name="T44" fmla="*/ 374 w 468"/>
                <a:gd name="T45" fmla="*/ 43 h 576"/>
                <a:gd name="T46" fmla="*/ 360 w 468"/>
                <a:gd name="T47" fmla="*/ 33 h 576"/>
                <a:gd name="T48" fmla="*/ 342 w 468"/>
                <a:gd name="T49" fmla="*/ 25 h 576"/>
                <a:gd name="T50" fmla="*/ 320 w 468"/>
                <a:gd name="T51" fmla="*/ 18 h 576"/>
                <a:gd name="T52" fmla="*/ 298 w 468"/>
                <a:gd name="T53" fmla="*/ 12 h 576"/>
                <a:gd name="T54" fmla="*/ 272 w 468"/>
                <a:gd name="T55" fmla="*/ 6 h 576"/>
                <a:gd name="T56" fmla="*/ 242 w 468"/>
                <a:gd name="T57" fmla="*/ 4 h 576"/>
                <a:gd name="T58" fmla="*/ 212 w 468"/>
                <a:gd name="T59" fmla="*/ 2 h 576"/>
                <a:gd name="T60" fmla="*/ 178 w 468"/>
                <a:gd name="T61" fmla="*/ 0 h 576"/>
                <a:gd name="T62" fmla="*/ 0 w 468"/>
                <a:gd name="T63" fmla="*/ 0 h 576"/>
                <a:gd name="T64" fmla="*/ 0 w 468"/>
                <a:gd name="T65" fmla="*/ 576 h 576"/>
                <a:gd name="T66" fmla="*/ 160 w 468"/>
                <a:gd name="T67" fmla="*/ 576 h 576"/>
                <a:gd name="T68" fmla="*/ 160 w 468"/>
                <a:gd name="T69" fmla="*/ 373 h 576"/>
                <a:gd name="T70" fmla="*/ 278 w 468"/>
                <a:gd name="T71" fmla="*/ 576 h 576"/>
                <a:gd name="T72" fmla="*/ 468 w 468"/>
                <a:gd name="T73" fmla="*/ 576 h 576"/>
                <a:gd name="T74" fmla="*/ 312 w 468"/>
                <a:gd name="T75" fmla="*/ 349 h 576"/>
                <a:gd name="T76" fmla="*/ 268 w 468"/>
                <a:gd name="T77" fmla="*/ 203 h 576"/>
                <a:gd name="T78" fmla="*/ 268 w 468"/>
                <a:gd name="T79" fmla="*/ 203 h 576"/>
                <a:gd name="T80" fmla="*/ 266 w 468"/>
                <a:gd name="T81" fmla="*/ 219 h 576"/>
                <a:gd name="T82" fmla="*/ 264 w 468"/>
                <a:gd name="T83" fmla="*/ 233 h 576"/>
                <a:gd name="T84" fmla="*/ 256 w 468"/>
                <a:gd name="T85" fmla="*/ 243 h 576"/>
                <a:gd name="T86" fmla="*/ 248 w 468"/>
                <a:gd name="T87" fmla="*/ 253 h 576"/>
                <a:gd name="T88" fmla="*/ 248 w 468"/>
                <a:gd name="T89" fmla="*/ 253 h 576"/>
                <a:gd name="T90" fmla="*/ 236 w 468"/>
                <a:gd name="T91" fmla="*/ 259 h 576"/>
                <a:gd name="T92" fmla="*/ 220 w 468"/>
                <a:gd name="T93" fmla="*/ 265 h 576"/>
                <a:gd name="T94" fmla="*/ 202 w 468"/>
                <a:gd name="T95" fmla="*/ 267 h 576"/>
                <a:gd name="T96" fmla="*/ 180 w 468"/>
                <a:gd name="T97" fmla="*/ 269 h 576"/>
                <a:gd name="T98" fmla="*/ 160 w 468"/>
                <a:gd name="T99" fmla="*/ 269 h 576"/>
                <a:gd name="T100" fmla="*/ 160 w 468"/>
                <a:gd name="T101" fmla="*/ 131 h 576"/>
                <a:gd name="T102" fmla="*/ 182 w 468"/>
                <a:gd name="T103" fmla="*/ 131 h 576"/>
                <a:gd name="T104" fmla="*/ 182 w 468"/>
                <a:gd name="T105" fmla="*/ 131 h 576"/>
                <a:gd name="T106" fmla="*/ 204 w 468"/>
                <a:gd name="T107" fmla="*/ 133 h 576"/>
                <a:gd name="T108" fmla="*/ 222 w 468"/>
                <a:gd name="T109" fmla="*/ 135 h 576"/>
                <a:gd name="T110" fmla="*/ 238 w 468"/>
                <a:gd name="T111" fmla="*/ 141 h 576"/>
                <a:gd name="T112" fmla="*/ 250 w 468"/>
                <a:gd name="T113" fmla="*/ 149 h 576"/>
                <a:gd name="T114" fmla="*/ 250 w 468"/>
                <a:gd name="T115" fmla="*/ 149 h 576"/>
                <a:gd name="T116" fmla="*/ 258 w 468"/>
                <a:gd name="T117" fmla="*/ 157 h 576"/>
                <a:gd name="T118" fmla="*/ 264 w 468"/>
                <a:gd name="T119" fmla="*/ 171 h 576"/>
                <a:gd name="T120" fmla="*/ 266 w 468"/>
                <a:gd name="T121" fmla="*/ 185 h 576"/>
                <a:gd name="T122" fmla="*/ 268 w 468"/>
                <a:gd name="T123" fmla="*/ 203 h 576"/>
                <a:gd name="T124" fmla="*/ 268 w 468"/>
                <a:gd name="T125" fmla="*/ 2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576">
                  <a:moveTo>
                    <a:pt x="312" y="349"/>
                  </a:moveTo>
                  <a:lnTo>
                    <a:pt x="312" y="349"/>
                  </a:lnTo>
                  <a:lnTo>
                    <a:pt x="338" y="341"/>
                  </a:lnTo>
                  <a:lnTo>
                    <a:pt x="362" y="329"/>
                  </a:lnTo>
                  <a:lnTo>
                    <a:pt x="382" y="313"/>
                  </a:lnTo>
                  <a:lnTo>
                    <a:pt x="400" y="295"/>
                  </a:lnTo>
                  <a:lnTo>
                    <a:pt x="400" y="295"/>
                  </a:lnTo>
                  <a:lnTo>
                    <a:pt x="408" y="283"/>
                  </a:lnTo>
                  <a:lnTo>
                    <a:pt x="414" y="271"/>
                  </a:lnTo>
                  <a:lnTo>
                    <a:pt x="420" y="259"/>
                  </a:lnTo>
                  <a:lnTo>
                    <a:pt x="424" y="245"/>
                  </a:lnTo>
                  <a:lnTo>
                    <a:pt x="430" y="217"/>
                  </a:lnTo>
                  <a:lnTo>
                    <a:pt x="432" y="185"/>
                  </a:lnTo>
                  <a:lnTo>
                    <a:pt x="432" y="185"/>
                  </a:lnTo>
                  <a:lnTo>
                    <a:pt x="432" y="161"/>
                  </a:lnTo>
                  <a:lnTo>
                    <a:pt x="430" y="139"/>
                  </a:lnTo>
                  <a:lnTo>
                    <a:pt x="424" y="119"/>
                  </a:lnTo>
                  <a:lnTo>
                    <a:pt x="418" y="101"/>
                  </a:lnTo>
                  <a:lnTo>
                    <a:pt x="410" y="85"/>
                  </a:lnTo>
                  <a:lnTo>
                    <a:pt x="400" y="69"/>
                  </a:lnTo>
                  <a:lnTo>
                    <a:pt x="388" y="55"/>
                  </a:lnTo>
                  <a:lnTo>
                    <a:pt x="374" y="43"/>
                  </a:lnTo>
                  <a:lnTo>
                    <a:pt x="374" y="43"/>
                  </a:lnTo>
                  <a:lnTo>
                    <a:pt x="360" y="33"/>
                  </a:lnTo>
                  <a:lnTo>
                    <a:pt x="342" y="25"/>
                  </a:lnTo>
                  <a:lnTo>
                    <a:pt x="320" y="18"/>
                  </a:lnTo>
                  <a:lnTo>
                    <a:pt x="298" y="12"/>
                  </a:lnTo>
                  <a:lnTo>
                    <a:pt x="272" y="6"/>
                  </a:lnTo>
                  <a:lnTo>
                    <a:pt x="242" y="4"/>
                  </a:lnTo>
                  <a:lnTo>
                    <a:pt x="212" y="2"/>
                  </a:lnTo>
                  <a:lnTo>
                    <a:pt x="178" y="0"/>
                  </a:lnTo>
                  <a:lnTo>
                    <a:pt x="0" y="0"/>
                  </a:lnTo>
                  <a:lnTo>
                    <a:pt x="0" y="576"/>
                  </a:lnTo>
                  <a:lnTo>
                    <a:pt x="160" y="576"/>
                  </a:lnTo>
                  <a:lnTo>
                    <a:pt x="160" y="373"/>
                  </a:lnTo>
                  <a:lnTo>
                    <a:pt x="278" y="576"/>
                  </a:lnTo>
                  <a:lnTo>
                    <a:pt x="468" y="576"/>
                  </a:lnTo>
                  <a:lnTo>
                    <a:pt x="312" y="349"/>
                  </a:lnTo>
                  <a:close/>
                  <a:moveTo>
                    <a:pt x="268" y="203"/>
                  </a:moveTo>
                  <a:lnTo>
                    <a:pt x="268" y="203"/>
                  </a:lnTo>
                  <a:lnTo>
                    <a:pt x="266" y="219"/>
                  </a:lnTo>
                  <a:lnTo>
                    <a:pt x="264" y="233"/>
                  </a:lnTo>
                  <a:lnTo>
                    <a:pt x="256" y="243"/>
                  </a:lnTo>
                  <a:lnTo>
                    <a:pt x="248" y="253"/>
                  </a:lnTo>
                  <a:lnTo>
                    <a:pt x="248" y="253"/>
                  </a:lnTo>
                  <a:lnTo>
                    <a:pt x="236" y="259"/>
                  </a:lnTo>
                  <a:lnTo>
                    <a:pt x="220" y="265"/>
                  </a:lnTo>
                  <a:lnTo>
                    <a:pt x="202" y="267"/>
                  </a:lnTo>
                  <a:lnTo>
                    <a:pt x="180" y="269"/>
                  </a:lnTo>
                  <a:lnTo>
                    <a:pt x="160" y="269"/>
                  </a:lnTo>
                  <a:lnTo>
                    <a:pt x="160" y="131"/>
                  </a:lnTo>
                  <a:lnTo>
                    <a:pt x="182" y="131"/>
                  </a:lnTo>
                  <a:lnTo>
                    <a:pt x="182" y="131"/>
                  </a:lnTo>
                  <a:lnTo>
                    <a:pt x="204" y="133"/>
                  </a:lnTo>
                  <a:lnTo>
                    <a:pt x="222" y="135"/>
                  </a:lnTo>
                  <a:lnTo>
                    <a:pt x="238" y="141"/>
                  </a:lnTo>
                  <a:lnTo>
                    <a:pt x="250" y="149"/>
                  </a:lnTo>
                  <a:lnTo>
                    <a:pt x="250" y="149"/>
                  </a:lnTo>
                  <a:lnTo>
                    <a:pt x="258" y="157"/>
                  </a:lnTo>
                  <a:lnTo>
                    <a:pt x="264" y="171"/>
                  </a:lnTo>
                  <a:lnTo>
                    <a:pt x="266" y="185"/>
                  </a:lnTo>
                  <a:lnTo>
                    <a:pt x="268" y="203"/>
                  </a:lnTo>
                  <a:lnTo>
                    <a:pt x="268" y="2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p:cNvSpPr>
              <a:spLocks/>
            </p:cNvSpPr>
            <p:nvPr/>
          </p:nvSpPr>
          <p:spPr bwMode="auto">
            <a:xfrm>
              <a:off x="4504" y="1872"/>
              <a:ext cx="605" cy="576"/>
            </a:xfrm>
            <a:custGeom>
              <a:avLst/>
              <a:gdLst>
                <a:gd name="T0" fmla="*/ 303 w 605"/>
                <a:gd name="T1" fmla="*/ 393 h 576"/>
                <a:gd name="T2" fmla="*/ 423 w 605"/>
                <a:gd name="T3" fmla="*/ 576 h 576"/>
                <a:gd name="T4" fmla="*/ 605 w 605"/>
                <a:gd name="T5" fmla="*/ 576 h 576"/>
                <a:gd name="T6" fmla="*/ 401 w 605"/>
                <a:gd name="T7" fmla="*/ 271 h 576"/>
                <a:gd name="T8" fmla="*/ 585 w 605"/>
                <a:gd name="T9" fmla="*/ 0 h 576"/>
                <a:gd name="T10" fmla="*/ 401 w 605"/>
                <a:gd name="T11" fmla="*/ 0 h 576"/>
                <a:gd name="T12" fmla="*/ 303 w 605"/>
                <a:gd name="T13" fmla="*/ 151 h 576"/>
                <a:gd name="T14" fmla="*/ 205 w 605"/>
                <a:gd name="T15" fmla="*/ 0 h 576"/>
                <a:gd name="T16" fmla="*/ 20 w 605"/>
                <a:gd name="T17" fmla="*/ 0 h 576"/>
                <a:gd name="T18" fmla="*/ 205 w 605"/>
                <a:gd name="T19" fmla="*/ 271 h 576"/>
                <a:gd name="T20" fmla="*/ 0 w 605"/>
                <a:gd name="T21" fmla="*/ 576 h 576"/>
                <a:gd name="T22" fmla="*/ 185 w 605"/>
                <a:gd name="T23" fmla="*/ 576 h 576"/>
                <a:gd name="T24" fmla="*/ 303 w 605"/>
                <a:gd name="T25" fmla="*/ 39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 h="576">
                  <a:moveTo>
                    <a:pt x="303" y="393"/>
                  </a:moveTo>
                  <a:lnTo>
                    <a:pt x="423" y="576"/>
                  </a:lnTo>
                  <a:lnTo>
                    <a:pt x="605" y="576"/>
                  </a:lnTo>
                  <a:lnTo>
                    <a:pt x="401" y="271"/>
                  </a:lnTo>
                  <a:lnTo>
                    <a:pt x="585" y="0"/>
                  </a:lnTo>
                  <a:lnTo>
                    <a:pt x="401" y="0"/>
                  </a:lnTo>
                  <a:lnTo>
                    <a:pt x="303" y="151"/>
                  </a:lnTo>
                  <a:lnTo>
                    <a:pt x="205" y="0"/>
                  </a:lnTo>
                  <a:lnTo>
                    <a:pt x="20" y="0"/>
                  </a:lnTo>
                  <a:lnTo>
                    <a:pt x="205" y="271"/>
                  </a:lnTo>
                  <a:lnTo>
                    <a:pt x="0" y="576"/>
                  </a:lnTo>
                  <a:lnTo>
                    <a:pt x="185" y="576"/>
                  </a:lnTo>
                  <a:lnTo>
                    <a:pt x="303" y="39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p:cNvSpPr>
              <a:spLocks noEditPoints="1"/>
            </p:cNvSpPr>
            <p:nvPr/>
          </p:nvSpPr>
          <p:spPr bwMode="auto">
            <a:xfrm>
              <a:off x="5111" y="1872"/>
              <a:ext cx="140" cy="139"/>
            </a:xfrm>
            <a:custGeom>
              <a:avLst/>
              <a:gdLst>
                <a:gd name="T0" fmla="*/ 70 w 140"/>
                <a:gd name="T1" fmla="*/ 0 h 139"/>
                <a:gd name="T2" fmla="*/ 42 w 140"/>
                <a:gd name="T3" fmla="*/ 4 h 139"/>
                <a:gd name="T4" fmla="*/ 20 w 140"/>
                <a:gd name="T5" fmla="*/ 20 h 139"/>
                <a:gd name="T6" fmla="*/ 4 w 140"/>
                <a:gd name="T7" fmla="*/ 41 h 139"/>
                <a:gd name="T8" fmla="*/ 0 w 140"/>
                <a:gd name="T9" fmla="*/ 69 h 139"/>
                <a:gd name="T10" fmla="*/ 0 w 140"/>
                <a:gd name="T11" fmla="*/ 83 h 139"/>
                <a:gd name="T12" fmla="*/ 12 w 140"/>
                <a:gd name="T13" fmla="*/ 107 h 139"/>
                <a:gd name="T14" fmla="*/ 30 w 140"/>
                <a:gd name="T15" fmla="*/ 127 h 139"/>
                <a:gd name="T16" fmla="*/ 56 w 140"/>
                <a:gd name="T17" fmla="*/ 137 h 139"/>
                <a:gd name="T18" fmla="*/ 70 w 140"/>
                <a:gd name="T19" fmla="*/ 139 h 139"/>
                <a:gd name="T20" fmla="*/ 98 w 140"/>
                <a:gd name="T21" fmla="*/ 133 h 139"/>
                <a:gd name="T22" fmla="*/ 120 w 140"/>
                <a:gd name="T23" fmla="*/ 119 h 139"/>
                <a:gd name="T24" fmla="*/ 134 w 140"/>
                <a:gd name="T25" fmla="*/ 95 h 139"/>
                <a:gd name="T26" fmla="*/ 140 w 140"/>
                <a:gd name="T27" fmla="*/ 69 h 139"/>
                <a:gd name="T28" fmla="*/ 138 w 140"/>
                <a:gd name="T29" fmla="*/ 55 h 139"/>
                <a:gd name="T30" fmla="*/ 128 w 140"/>
                <a:gd name="T31" fmla="*/ 29 h 139"/>
                <a:gd name="T32" fmla="*/ 108 w 140"/>
                <a:gd name="T33" fmla="*/ 12 h 139"/>
                <a:gd name="T34" fmla="*/ 84 w 140"/>
                <a:gd name="T35" fmla="*/ 0 h 139"/>
                <a:gd name="T36" fmla="*/ 70 w 140"/>
                <a:gd name="T37" fmla="*/ 0 h 139"/>
                <a:gd name="T38" fmla="*/ 70 w 140"/>
                <a:gd name="T39" fmla="*/ 127 h 139"/>
                <a:gd name="T40" fmla="*/ 46 w 140"/>
                <a:gd name="T41" fmla="*/ 123 h 139"/>
                <a:gd name="T42" fmla="*/ 28 w 140"/>
                <a:gd name="T43" fmla="*/ 109 h 139"/>
                <a:gd name="T44" fmla="*/ 16 w 140"/>
                <a:gd name="T45" fmla="*/ 91 h 139"/>
                <a:gd name="T46" fmla="*/ 12 w 140"/>
                <a:gd name="T47" fmla="*/ 69 h 139"/>
                <a:gd name="T48" fmla="*/ 12 w 140"/>
                <a:gd name="T49" fmla="*/ 57 h 139"/>
                <a:gd name="T50" fmla="*/ 22 w 140"/>
                <a:gd name="T51" fmla="*/ 35 h 139"/>
                <a:gd name="T52" fmla="*/ 36 w 140"/>
                <a:gd name="T53" fmla="*/ 22 h 139"/>
                <a:gd name="T54" fmla="*/ 58 w 140"/>
                <a:gd name="T55" fmla="*/ 12 h 139"/>
                <a:gd name="T56" fmla="*/ 70 w 140"/>
                <a:gd name="T57" fmla="*/ 12 h 139"/>
                <a:gd name="T58" fmla="*/ 92 w 140"/>
                <a:gd name="T59" fmla="*/ 16 h 139"/>
                <a:gd name="T60" fmla="*/ 112 w 140"/>
                <a:gd name="T61" fmla="*/ 27 h 139"/>
                <a:gd name="T62" fmla="*/ 124 w 140"/>
                <a:gd name="T63" fmla="*/ 45 h 139"/>
                <a:gd name="T64" fmla="*/ 128 w 140"/>
                <a:gd name="T65" fmla="*/ 69 h 139"/>
                <a:gd name="T66" fmla="*/ 128 w 140"/>
                <a:gd name="T67" fmla="*/ 81 h 139"/>
                <a:gd name="T68" fmla="*/ 118 w 140"/>
                <a:gd name="T69" fmla="*/ 101 h 139"/>
                <a:gd name="T70" fmla="*/ 102 w 140"/>
                <a:gd name="T71" fmla="*/ 117 h 139"/>
                <a:gd name="T72" fmla="*/ 82 w 140"/>
                <a:gd name="T73" fmla="*/ 125 h 139"/>
                <a:gd name="T74" fmla="*/ 70 w 140"/>
                <a:gd name="T7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70" y="0"/>
                  </a:moveTo>
                  <a:lnTo>
                    <a:pt x="70" y="0"/>
                  </a:lnTo>
                  <a:lnTo>
                    <a:pt x="56" y="0"/>
                  </a:lnTo>
                  <a:lnTo>
                    <a:pt x="42" y="4"/>
                  </a:lnTo>
                  <a:lnTo>
                    <a:pt x="30" y="12"/>
                  </a:lnTo>
                  <a:lnTo>
                    <a:pt x="20" y="20"/>
                  </a:lnTo>
                  <a:lnTo>
                    <a:pt x="12" y="29"/>
                  </a:lnTo>
                  <a:lnTo>
                    <a:pt x="4" y="41"/>
                  </a:lnTo>
                  <a:lnTo>
                    <a:pt x="0" y="55"/>
                  </a:lnTo>
                  <a:lnTo>
                    <a:pt x="0" y="69"/>
                  </a:lnTo>
                  <a:lnTo>
                    <a:pt x="0" y="69"/>
                  </a:lnTo>
                  <a:lnTo>
                    <a:pt x="0" y="83"/>
                  </a:lnTo>
                  <a:lnTo>
                    <a:pt x="4" y="95"/>
                  </a:lnTo>
                  <a:lnTo>
                    <a:pt x="12" y="107"/>
                  </a:lnTo>
                  <a:lnTo>
                    <a:pt x="20" y="119"/>
                  </a:lnTo>
                  <a:lnTo>
                    <a:pt x="30" y="127"/>
                  </a:lnTo>
                  <a:lnTo>
                    <a:pt x="42" y="133"/>
                  </a:lnTo>
                  <a:lnTo>
                    <a:pt x="56" y="137"/>
                  </a:lnTo>
                  <a:lnTo>
                    <a:pt x="70" y="139"/>
                  </a:lnTo>
                  <a:lnTo>
                    <a:pt x="70" y="139"/>
                  </a:lnTo>
                  <a:lnTo>
                    <a:pt x="84" y="137"/>
                  </a:lnTo>
                  <a:lnTo>
                    <a:pt x="98" y="133"/>
                  </a:lnTo>
                  <a:lnTo>
                    <a:pt x="108" y="127"/>
                  </a:lnTo>
                  <a:lnTo>
                    <a:pt x="120" y="119"/>
                  </a:lnTo>
                  <a:lnTo>
                    <a:pt x="128" y="107"/>
                  </a:lnTo>
                  <a:lnTo>
                    <a:pt x="134" y="95"/>
                  </a:lnTo>
                  <a:lnTo>
                    <a:pt x="138" y="83"/>
                  </a:lnTo>
                  <a:lnTo>
                    <a:pt x="140" y="69"/>
                  </a:lnTo>
                  <a:lnTo>
                    <a:pt x="140" y="69"/>
                  </a:lnTo>
                  <a:lnTo>
                    <a:pt x="138" y="55"/>
                  </a:lnTo>
                  <a:lnTo>
                    <a:pt x="134" y="41"/>
                  </a:lnTo>
                  <a:lnTo>
                    <a:pt x="128" y="29"/>
                  </a:lnTo>
                  <a:lnTo>
                    <a:pt x="120" y="20"/>
                  </a:lnTo>
                  <a:lnTo>
                    <a:pt x="108" y="12"/>
                  </a:lnTo>
                  <a:lnTo>
                    <a:pt x="98" y="4"/>
                  </a:lnTo>
                  <a:lnTo>
                    <a:pt x="84" y="0"/>
                  </a:lnTo>
                  <a:lnTo>
                    <a:pt x="70" y="0"/>
                  </a:lnTo>
                  <a:lnTo>
                    <a:pt x="70" y="0"/>
                  </a:lnTo>
                  <a:close/>
                  <a:moveTo>
                    <a:pt x="70" y="127"/>
                  </a:moveTo>
                  <a:lnTo>
                    <a:pt x="70" y="127"/>
                  </a:lnTo>
                  <a:lnTo>
                    <a:pt x="58" y="125"/>
                  </a:lnTo>
                  <a:lnTo>
                    <a:pt x="46" y="123"/>
                  </a:lnTo>
                  <a:lnTo>
                    <a:pt x="36" y="117"/>
                  </a:lnTo>
                  <a:lnTo>
                    <a:pt x="28" y="109"/>
                  </a:lnTo>
                  <a:lnTo>
                    <a:pt x="22" y="101"/>
                  </a:lnTo>
                  <a:lnTo>
                    <a:pt x="16" y="91"/>
                  </a:lnTo>
                  <a:lnTo>
                    <a:pt x="12" y="81"/>
                  </a:lnTo>
                  <a:lnTo>
                    <a:pt x="12" y="69"/>
                  </a:lnTo>
                  <a:lnTo>
                    <a:pt x="12" y="69"/>
                  </a:lnTo>
                  <a:lnTo>
                    <a:pt x="12" y="57"/>
                  </a:lnTo>
                  <a:lnTo>
                    <a:pt x="16" y="45"/>
                  </a:lnTo>
                  <a:lnTo>
                    <a:pt x="22" y="35"/>
                  </a:lnTo>
                  <a:lnTo>
                    <a:pt x="28" y="27"/>
                  </a:lnTo>
                  <a:lnTo>
                    <a:pt x="36" y="22"/>
                  </a:lnTo>
                  <a:lnTo>
                    <a:pt x="46" y="16"/>
                  </a:lnTo>
                  <a:lnTo>
                    <a:pt x="58" y="12"/>
                  </a:lnTo>
                  <a:lnTo>
                    <a:pt x="70" y="12"/>
                  </a:lnTo>
                  <a:lnTo>
                    <a:pt x="70" y="12"/>
                  </a:lnTo>
                  <a:lnTo>
                    <a:pt x="82" y="12"/>
                  </a:lnTo>
                  <a:lnTo>
                    <a:pt x="92" y="16"/>
                  </a:lnTo>
                  <a:lnTo>
                    <a:pt x="102" y="22"/>
                  </a:lnTo>
                  <a:lnTo>
                    <a:pt x="112" y="27"/>
                  </a:lnTo>
                  <a:lnTo>
                    <a:pt x="118" y="35"/>
                  </a:lnTo>
                  <a:lnTo>
                    <a:pt x="124" y="45"/>
                  </a:lnTo>
                  <a:lnTo>
                    <a:pt x="128" y="57"/>
                  </a:lnTo>
                  <a:lnTo>
                    <a:pt x="128" y="69"/>
                  </a:lnTo>
                  <a:lnTo>
                    <a:pt x="128" y="69"/>
                  </a:lnTo>
                  <a:lnTo>
                    <a:pt x="128" y="81"/>
                  </a:lnTo>
                  <a:lnTo>
                    <a:pt x="124" y="91"/>
                  </a:lnTo>
                  <a:lnTo>
                    <a:pt x="118" y="101"/>
                  </a:lnTo>
                  <a:lnTo>
                    <a:pt x="112" y="109"/>
                  </a:lnTo>
                  <a:lnTo>
                    <a:pt x="102" y="117"/>
                  </a:lnTo>
                  <a:lnTo>
                    <a:pt x="92" y="123"/>
                  </a:lnTo>
                  <a:lnTo>
                    <a:pt x="82" y="125"/>
                  </a:lnTo>
                  <a:lnTo>
                    <a:pt x="70" y="127"/>
                  </a:lnTo>
                  <a:lnTo>
                    <a:pt x="70" y="1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p:cNvSpPr>
              <a:spLocks noEditPoints="1"/>
            </p:cNvSpPr>
            <p:nvPr/>
          </p:nvSpPr>
          <p:spPr bwMode="auto">
            <a:xfrm>
              <a:off x="5153" y="1901"/>
              <a:ext cx="64" cy="78"/>
            </a:xfrm>
            <a:custGeom>
              <a:avLst/>
              <a:gdLst>
                <a:gd name="T0" fmla="*/ 60 w 64"/>
                <a:gd name="T1" fmla="*/ 24 h 78"/>
                <a:gd name="T2" fmla="*/ 60 w 64"/>
                <a:gd name="T3" fmla="*/ 24 h 78"/>
                <a:gd name="T4" fmla="*/ 60 w 64"/>
                <a:gd name="T5" fmla="*/ 16 h 78"/>
                <a:gd name="T6" fmla="*/ 58 w 64"/>
                <a:gd name="T7" fmla="*/ 12 h 78"/>
                <a:gd name="T8" fmla="*/ 54 w 64"/>
                <a:gd name="T9" fmla="*/ 8 h 78"/>
                <a:gd name="T10" fmla="*/ 52 w 64"/>
                <a:gd name="T11" fmla="*/ 4 h 78"/>
                <a:gd name="T12" fmla="*/ 42 w 64"/>
                <a:gd name="T13" fmla="*/ 0 h 78"/>
                <a:gd name="T14" fmla="*/ 34 w 64"/>
                <a:gd name="T15" fmla="*/ 0 h 78"/>
                <a:gd name="T16" fmla="*/ 0 w 64"/>
                <a:gd name="T17" fmla="*/ 0 h 78"/>
                <a:gd name="T18" fmla="*/ 0 w 64"/>
                <a:gd name="T19" fmla="*/ 78 h 78"/>
                <a:gd name="T20" fmla="*/ 12 w 64"/>
                <a:gd name="T21" fmla="*/ 78 h 78"/>
                <a:gd name="T22" fmla="*/ 12 w 64"/>
                <a:gd name="T23" fmla="*/ 46 h 78"/>
                <a:gd name="T24" fmla="*/ 30 w 64"/>
                <a:gd name="T25" fmla="*/ 46 h 78"/>
                <a:gd name="T26" fmla="*/ 50 w 64"/>
                <a:gd name="T27" fmla="*/ 78 h 78"/>
                <a:gd name="T28" fmla="*/ 50 w 64"/>
                <a:gd name="T29" fmla="*/ 78 h 78"/>
                <a:gd name="T30" fmla="*/ 64 w 64"/>
                <a:gd name="T31" fmla="*/ 78 h 78"/>
                <a:gd name="T32" fmla="*/ 44 w 64"/>
                <a:gd name="T33" fmla="*/ 46 h 78"/>
                <a:gd name="T34" fmla="*/ 44 w 64"/>
                <a:gd name="T35" fmla="*/ 46 h 78"/>
                <a:gd name="T36" fmla="*/ 52 w 64"/>
                <a:gd name="T37" fmla="*/ 42 h 78"/>
                <a:gd name="T38" fmla="*/ 58 w 64"/>
                <a:gd name="T39" fmla="*/ 36 h 78"/>
                <a:gd name="T40" fmla="*/ 60 w 64"/>
                <a:gd name="T41" fmla="*/ 30 h 78"/>
                <a:gd name="T42" fmla="*/ 60 w 64"/>
                <a:gd name="T43" fmla="*/ 24 h 78"/>
                <a:gd name="T44" fmla="*/ 60 w 64"/>
                <a:gd name="T45" fmla="*/ 24 h 78"/>
                <a:gd name="T46" fmla="*/ 48 w 64"/>
                <a:gd name="T47" fmla="*/ 24 h 78"/>
                <a:gd name="T48" fmla="*/ 48 w 64"/>
                <a:gd name="T49" fmla="*/ 24 h 78"/>
                <a:gd name="T50" fmla="*/ 48 w 64"/>
                <a:gd name="T51" fmla="*/ 28 h 78"/>
                <a:gd name="T52" fmla="*/ 44 w 64"/>
                <a:gd name="T53" fmla="*/ 32 h 78"/>
                <a:gd name="T54" fmla="*/ 40 w 64"/>
                <a:gd name="T55" fmla="*/ 34 h 78"/>
                <a:gd name="T56" fmla="*/ 34 w 64"/>
                <a:gd name="T57" fmla="*/ 34 h 78"/>
                <a:gd name="T58" fmla="*/ 12 w 64"/>
                <a:gd name="T59" fmla="*/ 34 h 78"/>
                <a:gd name="T60" fmla="*/ 12 w 64"/>
                <a:gd name="T61" fmla="*/ 12 h 78"/>
                <a:gd name="T62" fmla="*/ 34 w 64"/>
                <a:gd name="T63" fmla="*/ 12 h 78"/>
                <a:gd name="T64" fmla="*/ 34 w 64"/>
                <a:gd name="T65" fmla="*/ 12 h 78"/>
                <a:gd name="T66" fmla="*/ 40 w 64"/>
                <a:gd name="T67" fmla="*/ 12 h 78"/>
                <a:gd name="T68" fmla="*/ 44 w 64"/>
                <a:gd name="T69" fmla="*/ 14 h 78"/>
                <a:gd name="T70" fmla="*/ 48 w 64"/>
                <a:gd name="T71" fmla="*/ 18 h 78"/>
                <a:gd name="T72" fmla="*/ 48 w 64"/>
                <a:gd name="T73" fmla="*/ 24 h 78"/>
                <a:gd name="T74" fmla="*/ 48 w 64"/>
                <a:gd name="T7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8">
                  <a:moveTo>
                    <a:pt x="60" y="24"/>
                  </a:moveTo>
                  <a:lnTo>
                    <a:pt x="60" y="24"/>
                  </a:lnTo>
                  <a:lnTo>
                    <a:pt x="60" y="16"/>
                  </a:lnTo>
                  <a:lnTo>
                    <a:pt x="58" y="12"/>
                  </a:lnTo>
                  <a:lnTo>
                    <a:pt x="54" y="8"/>
                  </a:lnTo>
                  <a:lnTo>
                    <a:pt x="52" y="4"/>
                  </a:lnTo>
                  <a:lnTo>
                    <a:pt x="42" y="0"/>
                  </a:lnTo>
                  <a:lnTo>
                    <a:pt x="34" y="0"/>
                  </a:lnTo>
                  <a:lnTo>
                    <a:pt x="0" y="0"/>
                  </a:lnTo>
                  <a:lnTo>
                    <a:pt x="0" y="78"/>
                  </a:lnTo>
                  <a:lnTo>
                    <a:pt x="12" y="78"/>
                  </a:lnTo>
                  <a:lnTo>
                    <a:pt x="12" y="46"/>
                  </a:lnTo>
                  <a:lnTo>
                    <a:pt x="30" y="46"/>
                  </a:lnTo>
                  <a:lnTo>
                    <a:pt x="50" y="78"/>
                  </a:lnTo>
                  <a:lnTo>
                    <a:pt x="50" y="78"/>
                  </a:lnTo>
                  <a:lnTo>
                    <a:pt x="64" y="78"/>
                  </a:lnTo>
                  <a:lnTo>
                    <a:pt x="44" y="46"/>
                  </a:lnTo>
                  <a:lnTo>
                    <a:pt x="44" y="46"/>
                  </a:lnTo>
                  <a:lnTo>
                    <a:pt x="52" y="42"/>
                  </a:lnTo>
                  <a:lnTo>
                    <a:pt x="58" y="36"/>
                  </a:lnTo>
                  <a:lnTo>
                    <a:pt x="60" y="30"/>
                  </a:lnTo>
                  <a:lnTo>
                    <a:pt x="60" y="24"/>
                  </a:lnTo>
                  <a:lnTo>
                    <a:pt x="60" y="24"/>
                  </a:lnTo>
                  <a:close/>
                  <a:moveTo>
                    <a:pt x="48" y="24"/>
                  </a:moveTo>
                  <a:lnTo>
                    <a:pt x="48" y="24"/>
                  </a:lnTo>
                  <a:lnTo>
                    <a:pt x="48" y="28"/>
                  </a:lnTo>
                  <a:lnTo>
                    <a:pt x="44" y="32"/>
                  </a:lnTo>
                  <a:lnTo>
                    <a:pt x="40" y="34"/>
                  </a:lnTo>
                  <a:lnTo>
                    <a:pt x="34" y="34"/>
                  </a:lnTo>
                  <a:lnTo>
                    <a:pt x="12" y="34"/>
                  </a:lnTo>
                  <a:lnTo>
                    <a:pt x="12" y="12"/>
                  </a:lnTo>
                  <a:lnTo>
                    <a:pt x="34" y="12"/>
                  </a:lnTo>
                  <a:lnTo>
                    <a:pt x="34" y="12"/>
                  </a:lnTo>
                  <a:lnTo>
                    <a:pt x="40" y="12"/>
                  </a:lnTo>
                  <a:lnTo>
                    <a:pt x="44" y="14"/>
                  </a:lnTo>
                  <a:lnTo>
                    <a:pt x="48" y="18"/>
                  </a:lnTo>
                  <a:lnTo>
                    <a:pt x="48" y="24"/>
                  </a:lnTo>
                  <a:lnTo>
                    <a:pt x="48"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Rectangle 18"/>
          <p:cNvSpPr/>
          <p:nvPr userDrawn="1"/>
        </p:nvSpPr>
        <p:spPr>
          <a:xfrm>
            <a:off x="10882858" y="6235908"/>
            <a:ext cx="1309141"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489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1" hasCustomPrompt="1"/>
          </p:nvPr>
        </p:nvSpPr>
        <p:spPr bwMode="gray">
          <a:xfrm>
            <a:off x="6466553" y="0"/>
            <a:ext cx="5725447" cy="6858000"/>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2" name="Title 1"/>
          <p:cNvSpPr>
            <a:spLocks noGrp="1"/>
          </p:cNvSpPr>
          <p:nvPr>
            <p:ph type="ctrTitle" hasCustomPrompt="1"/>
          </p:nvPr>
        </p:nvSpPr>
        <p:spPr bwMode="gray">
          <a:xfrm>
            <a:off x="457200" y="2212848"/>
            <a:ext cx="5405437" cy="1627803"/>
          </a:xfrm>
        </p:spPr>
        <p:txBody>
          <a:bodyPr anchor="b"/>
          <a:lstStyle>
            <a:lvl1pPr algn="l">
              <a:defRPr sz="4800">
                <a:solidFill>
                  <a:schemeClr val="accent1"/>
                </a:solidFill>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57200" y="3920248"/>
            <a:ext cx="5413248" cy="1371600"/>
          </a:xfrm>
          <a:prstGeom prst="rect">
            <a:avLst/>
          </a:prstGeom>
        </p:spPr>
        <p:txBody>
          <a:bodyPr lIns="0" tIns="0" rIns="0" bIns="0"/>
          <a:lstStyle>
            <a:lvl1pPr marL="0" indent="0">
              <a:lnSpc>
                <a:spcPct val="95000"/>
              </a:lnSpc>
              <a:spcBef>
                <a:spcPts val="2000"/>
              </a:spcBef>
              <a:spcAft>
                <a:spcPts val="0"/>
              </a:spcAft>
              <a:buFont typeface="Tahoma" panose="020B0604030504040204" pitchFamily="34" charset="0"/>
              <a:buChar char="​"/>
              <a:defRPr sz="2400" spc="-30" baseline="0">
                <a:solidFill>
                  <a:schemeClr val="tx1"/>
                </a:solidFill>
                <a:latin typeface="+mn-lt"/>
              </a:defRPr>
            </a:lvl1pPr>
            <a:lvl2pPr marL="0" indent="0">
              <a:lnSpc>
                <a:spcPct val="76000"/>
              </a:lnSpc>
              <a:spcBef>
                <a:spcPts val="3000"/>
              </a:spcBef>
              <a:spcAft>
                <a:spcPts val="0"/>
              </a:spcAft>
              <a:buFont typeface="Tahoma" panose="020B0604030504040204" pitchFamily="34" charset="0"/>
              <a:buChar char="​"/>
              <a:defRPr sz="1800" b="1" spc="50" baseline="0">
                <a:solidFill>
                  <a:schemeClr val="tx1"/>
                </a:solidFill>
                <a:latin typeface="+mn-lt"/>
              </a:defRPr>
            </a:lvl2pPr>
            <a:lvl3pPr marL="0" indent="0">
              <a:lnSpc>
                <a:spcPct val="76000"/>
              </a:lnSpc>
              <a:spcBef>
                <a:spcPts val="600"/>
              </a:spcBef>
              <a:spcAft>
                <a:spcPts val="0"/>
              </a:spcAft>
              <a:buFont typeface="Tahoma" panose="020B0604030504040204" pitchFamily="34" charset="0"/>
              <a:buChar char="​"/>
              <a:defRPr sz="1600" b="0">
                <a:solidFill>
                  <a:schemeClr val="tx1"/>
                </a:solidFill>
                <a:latin typeface="+mj-lt"/>
              </a:defRPr>
            </a:lvl3pPr>
            <a:lvl4pPr marL="0" indent="0">
              <a:lnSpc>
                <a:spcPct val="76000"/>
              </a:lnSpc>
              <a:spcBef>
                <a:spcPts val="600"/>
              </a:spcBef>
              <a:spcAft>
                <a:spcPts val="0"/>
              </a:spcAft>
              <a:buFont typeface="Tahoma" panose="020B0604030504040204" pitchFamily="34" charset="0"/>
              <a:buChar char="​"/>
              <a:defRPr sz="1600" b="1">
                <a:solidFill>
                  <a:schemeClr val="tx1"/>
                </a:solidFill>
                <a:latin typeface="+mn-lt"/>
              </a:defRPr>
            </a:lvl4pPr>
            <a:lvl5pPr marL="0" indent="0">
              <a:lnSpc>
                <a:spcPct val="76000"/>
              </a:lnSpc>
              <a:spcBef>
                <a:spcPts val="600"/>
              </a:spcBef>
              <a:spcAft>
                <a:spcPts val="0"/>
              </a:spcAft>
              <a:buFont typeface="Tahoma" panose="020B0604030504040204" pitchFamily="34" charset="0"/>
              <a:buChar char="​"/>
              <a:defRPr sz="1600" b="1">
                <a:solidFill>
                  <a:schemeClr val="tx1"/>
                </a:solidFill>
                <a:latin typeface="+mn-lt"/>
              </a:defRPr>
            </a:lvl5pPr>
            <a:lvl6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6pPr>
            <a:lvl7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7pPr>
            <a:lvl8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8pPr>
            <a:lvl9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58788" y="5488708"/>
            <a:ext cx="1508760" cy="116955"/>
          </a:xfrm>
          <a:prstGeom prst="rect">
            <a:avLst/>
          </a:prstGeom>
        </p:spPr>
        <p:txBody>
          <a:bodyPr wrap="square" lIns="0" tIns="0" rIns="0" bIns="0" anchor="ctr">
            <a:spAutoFit/>
          </a:bodyPr>
          <a:lstStyle>
            <a:lvl1pPr marL="0" indent="0">
              <a:lnSpc>
                <a:spcPct val="76000"/>
              </a:lnSpc>
              <a:spcBef>
                <a:spcPts val="0"/>
              </a:spcBef>
              <a:buNone/>
              <a:defRPr sz="1000" b="0" cap="all"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 text</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78152"/>
            <a:ext cx="1081088" cy="425608"/>
          </a:xfrm>
          <a:prstGeom prst="rect">
            <a:avLst/>
          </a:prstGeom>
        </p:spPr>
      </p:pic>
      <p:sp>
        <p:nvSpPr>
          <p:cNvPr id="10"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ext uri="{BB962C8B-B14F-4D97-AF65-F5344CB8AC3E}">
        <p14:creationId xmlns:p14="http://schemas.microsoft.com/office/powerpoint/2010/main" val="154170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57200" y="2212848"/>
            <a:ext cx="5405437" cy="1627803"/>
          </a:xfrm>
        </p:spPr>
        <p:txBody>
          <a:bodyPr anchor="b"/>
          <a:lstStyle>
            <a:lvl1pPr algn="l">
              <a:defRPr sz="4800">
                <a:solidFill>
                  <a:schemeClr val="bg1"/>
                </a:solidFill>
                <a:latin typeface="+mj-lt"/>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57200" y="3920248"/>
            <a:ext cx="5413248" cy="1371600"/>
          </a:xfrm>
          <a:prstGeom prst="rect">
            <a:avLst/>
          </a:prstGeom>
        </p:spPr>
        <p:txBody>
          <a:bodyPr lIns="0" tIns="0" rIns="0" bIns="0"/>
          <a:lstStyle>
            <a:lvl1pPr marL="0" indent="0">
              <a:lnSpc>
                <a:spcPct val="95000"/>
              </a:lnSpc>
              <a:spcBef>
                <a:spcPts val="2000"/>
              </a:spcBef>
              <a:spcAft>
                <a:spcPts val="0"/>
              </a:spcAft>
              <a:buFont typeface="Tahoma" panose="020B0604030504040204" pitchFamily="34" charset="0"/>
              <a:buChar char="​"/>
              <a:defRPr sz="2400" spc="-30" baseline="0">
                <a:solidFill>
                  <a:schemeClr val="tx1"/>
                </a:solidFill>
                <a:latin typeface="+mn-lt"/>
              </a:defRPr>
            </a:lvl1pPr>
            <a:lvl2pPr marL="0" indent="0">
              <a:lnSpc>
                <a:spcPct val="76000"/>
              </a:lnSpc>
              <a:spcBef>
                <a:spcPts val="3000"/>
              </a:spcBef>
              <a:spcAft>
                <a:spcPts val="0"/>
              </a:spcAft>
              <a:buFont typeface="Tahoma" panose="020B0604030504040204" pitchFamily="34" charset="0"/>
              <a:buChar char="​"/>
              <a:defRPr sz="1800" b="1" spc="50" baseline="0">
                <a:solidFill>
                  <a:schemeClr val="tx1"/>
                </a:solidFill>
                <a:latin typeface="+mn-lt"/>
              </a:defRPr>
            </a:lvl2pPr>
            <a:lvl3pPr marL="0" indent="0">
              <a:lnSpc>
                <a:spcPct val="76000"/>
              </a:lnSpc>
              <a:spcBef>
                <a:spcPts val="600"/>
              </a:spcBef>
              <a:spcAft>
                <a:spcPts val="0"/>
              </a:spcAft>
              <a:buFont typeface="Tahoma" panose="020B0604030504040204" pitchFamily="34" charset="0"/>
              <a:buChar char="​"/>
              <a:defRPr sz="1600" b="0">
                <a:solidFill>
                  <a:schemeClr val="tx1"/>
                </a:solidFill>
                <a:latin typeface="+mn-lt"/>
              </a:defRPr>
            </a:lvl3pPr>
            <a:lvl4pPr marL="0" indent="0">
              <a:lnSpc>
                <a:spcPct val="76000"/>
              </a:lnSpc>
              <a:spcBef>
                <a:spcPts val="600"/>
              </a:spcBef>
              <a:spcAft>
                <a:spcPts val="0"/>
              </a:spcAft>
              <a:buFont typeface="Tahoma" panose="020B0604030504040204" pitchFamily="34" charset="0"/>
              <a:buChar char="​"/>
              <a:defRPr sz="1600" b="1">
                <a:solidFill>
                  <a:schemeClr val="tx1"/>
                </a:solidFill>
                <a:latin typeface="+mn-lt"/>
              </a:defRPr>
            </a:lvl4pPr>
            <a:lvl5pPr marL="0" indent="0">
              <a:lnSpc>
                <a:spcPct val="76000"/>
              </a:lnSpc>
              <a:spcBef>
                <a:spcPts val="600"/>
              </a:spcBef>
              <a:spcAft>
                <a:spcPts val="0"/>
              </a:spcAft>
              <a:buFont typeface="Tahoma" panose="020B0604030504040204" pitchFamily="34" charset="0"/>
              <a:buChar char="​"/>
              <a:defRPr sz="1600" b="1">
                <a:solidFill>
                  <a:schemeClr val="tx1"/>
                </a:solidFill>
                <a:latin typeface="+mn-lt"/>
              </a:defRPr>
            </a:lvl5pPr>
            <a:lvl6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6pPr>
            <a:lvl7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7pPr>
            <a:lvl8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8pPr>
            <a:lvl9pPr marL="0" indent="0">
              <a:lnSpc>
                <a:spcPct val="76000"/>
              </a:lnSpc>
              <a:spcBef>
                <a:spcPts val="600"/>
              </a:spcBef>
              <a:spcAft>
                <a:spcPts val="0"/>
              </a:spcAft>
              <a:buFont typeface="Tahoma" panose="020B0604030504040204" pitchFamily="34" charset="0"/>
              <a:buChar char="​"/>
              <a:defRPr sz="1600"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58788" y="5488708"/>
            <a:ext cx="1508760" cy="116955"/>
          </a:xfrm>
          <a:prstGeom prst="rect">
            <a:avLst/>
          </a:prstGeom>
        </p:spPr>
        <p:txBody>
          <a:bodyPr wrap="square" lIns="0" tIns="0" rIns="0" bIns="0" anchor="ctr">
            <a:spAutoFit/>
          </a:bodyPr>
          <a:lstStyle>
            <a:lvl1pPr marL="0" indent="0">
              <a:lnSpc>
                <a:spcPct val="76000"/>
              </a:lnSpc>
              <a:spcBef>
                <a:spcPts val="0"/>
              </a:spcBef>
              <a:buNone/>
              <a:defRPr sz="1000" b="1" cap="all"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 text</a:t>
            </a:r>
          </a:p>
        </p:txBody>
      </p:sp>
      <p:sp>
        <p:nvSpPr>
          <p:cNvPr id="37" name="Picture Placeholder 36"/>
          <p:cNvSpPr>
            <a:spLocks noGrp="1"/>
          </p:cNvSpPr>
          <p:nvPr>
            <p:ph type="pic" sz="quarter" idx="11" hasCustomPrompt="1"/>
          </p:nvPr>
        </p:nvSpPr>
        <p:spPr bwMode="gray">
          <a:xfrm>
            <a:off x="6466553" y="0"/>
            <a:ext cx="5725447" cy="6858000"/>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atin typeface="+mj-l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21" name="TextBox 20"/>
          <p:cNvSpPr txBox="1"/>
          <p:nvPr userDrawn="1"/>
        </p:nvSpPr>
        <p:spPr bwMode="gray">
          <a:xfrm>
            <a:off x="457200" y="6567845"/>
            <a:ext cx="3573544" cy="123111"/>
          </a:xfrm>
          <a:prstGeom prst="rect">
            <a:avLst/>
          </a:prstGeom>
          <a:noFill/>
        </p:spPr>
        <p:txBody>
          <a:bodyPr wrap="square" lIns="0" tIns="0" rIns="0" bIns="0" rtlCol="0" anchor="ctr">
            <a:spAutoFit/>
          </a:bodyPr>
          <a:lstStyle/>
          <a:p>
            <a:pPr marL="0" marR="0" indent="0" algn="l" defTabSz="1088291" rtl="0" eaLnBrk="1" fontAlgn="auto" latinLnBrk="0" hangingPunct="1">
              <a:lnSpc>
                <a:spcPct val="100000"/>
              </a:lnSpc>
              <a:spcBef>
                <a:spcPts val="0"/>
              </a:spcBef>
              <a:spcAft>
                <a:spcPts val="0"/>
              </a:spcAft>
              <a:buClrTx/>
              <a:buSzTx/>
              <a:buFontTx/>
              <a:buNone/>
              <a:tabLst/>
              <a:defRPr/>
            </a:pPr>
            <a:r>
              <a:rPr lang="en-US" sz="800" dirty="0">
                <a:solidFill>
                  <a:schemeClr val="bg1">
                    <a:alpha val="70000"/>
                  </a:schemeClr>
                </a:solidFill>
                <a:latin typeface="+mj-lt"/>
                <a:ea typeface="Arial"/>
                <a:cs typeface="Arial"/>
              </a:rPr>
              <a:t>© 2016 Citrix | Confidential </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78152"/>
            <a:ext cx="1081088" cy="425607"/>
          </a:xfrm>
          <a:prstGeom prst="rect">
            <a:avLst/>
          </a:prstGeom>
        </p:spPr>
      </p:pic>
      <p:sp>
        <p:nvSpPr>
          <p:cNvPr id="11"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1"/>
                </a:solidFill>
              </a:defRPr>
            </a:lvl1pPr>
          </a:lstStyle>
          <a:p>
            <a:r>
              <a:rPr lang="en-US">
                <a:ea typeface="Arial"/>
                <a:cs typeface="Arial"/>
              </a:rPr>
              <a:t>© 2016 Citrix | Confidential </a:t>
            </a:r>
            <a:endParaRPr lang="en-US" dirty="0">
              <a:ea typeface="Arial"/>
              <a:cs typeface="Arial"/>
            </a:endParaRPr>
          </a:p>
        </p:txBody>
      </p:sp>
    </p:spTree>
    <p:extLst>
      <p:ext uri="{BB962C8B-B14F-4D97-AF65-F5344CB8AC3E}">
        <p14:creationId xmlns:p14="http://schemas.microsoft.com/office/powerpoint/2010/main" val="165281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gue - Circ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14"/>
          <p:cNvSpPr/>
          <p:nvPr userDrawn="1"/>
        </p:nvSpPr>
        <p:spPr>
          <a:xfrm>
            <a:off x="8764286" y="0"/>
            <a:ext cx="3427715" cy="6855430"/>
          </a:xfrm>
          <a:custGeom>
            <a:avLst/>
            <a:gdLst>
              <a:gd name="connsiteX0" fmla="*/ 3427715 w 3427715"/>
              <a:gd name="connsiteY0" fmla="*/ 0 h 6855430"/>
              <a:gd name="connsiteX1" fmla="*/ 3427715 w 3427715"/>
              <a:gd name="connsiteY1" fmla="*/ 6855430 h 6855430"/>
              <a:gd name="connsiteX2" fmla="*/ 0 w 3427715"/>
              <a:gd name="connsiteY2" fmla="*/ 3427715 h 6855430"/>
              <a:gd name="connsiteX3" fmla="*/ 3427715 w 3427715"/>
              <a:gd name="connsiteY3" fmla="*/ 0 h 6855430"/>
            </a:gdLst>
            <a:ahLst/>
            <a:cxnLst>
              <a:cxn ang="0">
                <a:pos x="connsiteX0" y="connsiteY0"/>
              </a:cxn>
              <a:cxn ang="0">
                <a:pos x="connsiteX1" y="connsiteY1"/>
              </a:cxn>
              <a:cxn ang="0">
                <a:pos x="connsiteX2" y="connsiteY2"/>
              </a:cxn>
              <a:cxn ang="0">
                <a:pos x="connsiteX3" y="connsiteY3"/>
              </a:cxn>
            </a:cxnLst>
            <a:rect l="l" t="t" r="r" b="b"/>
            <a:pathLst>
              <a:path w="3427715" h="6855430">
                <a:moveTo>
                  <a:pt x="3427715" y="0"/>
                </a:moveTo>
                <a:lnTo>
                  <a:pt x="3427715" y="6855430"/>
                </a:lnTo>
                <a:cubicBezTo>
                  <a:pt x="1534640" y="6855430"/>
                  <a:pt x="0" y="5320790"/>
                  <a:pt x="0" y="3427715"/>
                </a:cubicBezTo>
                <a:cubicBezTo>
                  <a:pt x="0" y="1534640"/>
                  <a:pt x="1534640" y="0"/>
                  <a:pt x="3427715"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17" name="Rectangle 16"/>
          <p:cNvSpPr/>
          <p:nvPr userDrawn="1"/>
        </p:nvSpPr>
        <p:spPr>
          <a:xfrm>
            <a:off x="0" y="2570"/>
            <a:ext cx="8204200" cy="6855430"/>
          </a:xfrm>
          <a:prstGeom prst="rect">
            <a:avLst/>
          </a:prstGeom>
          <a:gradFill>
            <a:gsLst>
              <a:gs pos="0">
                <a:schemeClr val="tx1">
                  <a:alpha val="57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Text Placeholder 2"/>
          <p:cNvSpPr>
            <a:spLocks noGrp="1"/>
          </p:cNvSpPr>
          <p:nvPr>
            <p:ph type="body" idx="1"/>
          </p:nvPr>
        </p:nvSpPr>
        <p:spPr>
          <a:xfrm>
            <a:off x="1219617" y="3752737"/>
            <a:ext cx="7073483" cy="344478"/>
          </a:xfrm>
          <a:prstGeom prst="rect">
            <a:avLst/>
          </a:prstGeom>
        </p:spPr>
        <p:txBody>
          <a:bodyPr lIns="0" tIns="0" rIns="0" bIns="0">
            <a:noAutofit/>
          </a:bodyPr>
          <a:lstStyle>
            <a:lvl1pPr marL="0" indent="0">
              <a:buNone/>
              <a:defRPr sz="2400" spc="-3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1219617" y="2041227"/>
            <a:ext cx="7073483" cy="1627803"/>
          </a:xfrm>
        </p:spPr>
        <p:txBody>
          <a:bodyPr anchor="b"/>
          <a:lstStyle>
            <a:lvl1pPr algn="l">
              <a:defRPr sz="4800">
                <a:solidFill>
                  <a:schemeClr val="bg1"/>
                </a:solidFill>
              </a:defRPr>
            </a:lvl1pPr>
          </a:lstStyle>
          <a:p>
            <a:r>
              <a:rPr lang="en-US" dirty="0"/>
              <a:t>Click to edit </a:t>
            </a:r>
            <a:br>
              <a:rPr lang="en-US" dirty="0"/>
            </a:br>
            <a:r>
              <a:rPr lang="en-US" dirty="0"/>
              <a:t>Master 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478152"/>
            <a:ext cx="1081088" cy="425607"/>
          </a:xfrm>
          <a:prstGeom prst="rect">
            <a:avLst/>
          </a:prstGeom>
        </p:spPr>
      </p:pic>
      <p:sp>
        <p:nvSpPr>
          <p:cNvPr id="12"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2016 Citrix | Confidential </a:t>
            </a:r>
          </a:p>
        </p:txBody>
      </p:sp>
    </p:spTree>
    <p:extLst>
      <p:ext uri="{BB962C8B-B14F-4D97-AF65-F5344CB8AC3E}">
        <p14:creationId xmlns:p14="http://schemas.microsoft.com/office/powerpoint/2010/main" val="174090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0" name="Slide Number Placeholder 19"/>
          <p:cNvSpPr>
            <a:spLocks noGrp="1"/>
          </p:cNvSpPr>
          <p:nvPr>
            <p:ph type="sldNum" sz="quarter" idx="4"/>
          </p:nvPr>
        </p:nvSpPr>
        <p:spPr>
          <a:xfrm>
            <a:off x="95251" y="6553199"/>
            <a:ext cx="268888" cy="152400"/>
          </a:xfrm>
          <a:prstGeom prst="rect">
            <a:avLst/>
          </a:prstGeom>
        </p:spPr>
        <p:txBody>
          <a:bodyPr vert="horz" lIns="0" tIns="0" rIns="0" bIns="0" rtlCol="0" anchor="ctr"/>
          <a:lstStyle>
            <a:lvl1pPr algn="r">
              <a:defRPr sz="1000">
                <a:solidFill>
                  <a:schemeClr val="bg2"/>
                </a:solidFill>
              </a:defRPr>
            </a:lvl1pPr>
          </a:lstStyle>
          <a:p>
            <a:fld id="{9CDD6D2D-30C4-D047-AF46-6F961B81EEA8}" type="slidenum">
              <a:rPr lang="en-US" smtClean="0"/>
              <a:pPr/>
              <a:t>‹#›</a:t>
            </a:fld>
            <a:endParaRPr lang="en-US" dirty="0"/>
          </a:p>
        </p:txBody>
      </p:sp>
      <p:sp>
        <p:nvSpPr>
          <p:cNvPr id="2" name="Title Placeholder 1"/>
          <p:cNvSpPr>
            <a:spLocks noGrp="1"/>
          </p:cNvSpPr>
          <p:nvPr>
            <p:ph type="title"/>
          </p:nvPr>
        </p:nvSpPr>
        <p:spPr bwMode="gray">
          <a:xfrm>
            <a:off x="457200" y="571501"/>
            <a:ext cx="11277599" cy="417714"/>
          </a:xfrm>
          <a:prstGeom prst="rect">
            <a:avLst/>
          </a:prstGeom>
        </p:spPr>
        <p:txBody>
          <a:bodyPr vert="horz" lIns="0" tIns="0" rIns="0" bIns="0" rtlCol="0" anchor="t">
            <a:noAutofit/>
          </a:bodyPr>
          <a:lstStyle/>
          <a:p>
            <a:r>
              <a:rPr lang="en-US" dirty="0"/>
              <a:t>Click to edit Master title style</a:t>
            </a:r>
          </a:p>
        </p:txBody>
      </p:sp>
      <p:sp>
        <p:nvSpPr>
          <p:cNvPr id="19" name="Footer Placeholder 18"/>
          <p:cNvSpPr>
            <a:spLocks noGrp="1"/>
          </p:cNvSpPr>
          <p:nvPr>
            <p:ph type="ftr" sz="quarter" idx="3"/>
          </p:nvPr>
        </p:nvSpPr>
        <p:spPr>
          <a:xfrm>
            <a:off x="457200" y="6547107"/>
            <a:ext cx="1184275" cy="164585"/>
          </a:xfrm>
          <a:prstGeom prst="rect">
            <a:avLst/>
          </a:prstGeom>
        </p:spPr>
        <p:txBody>
          <a:bodyPr vert="horz" lIns="0" tIns="0" rIns="0" bIns="0" rtlCol="0" anchor="ctr"/>
          <a:lstStyle>
            <a:lvl1pPr algn="l">
              <a:defRPr sz="800">
                <a:solidFill>
                  <a:schemeClr val="bg2"/>
                </a:solidFill>
              </a:defRPr>
            </a:lvl1pPr>
          </a:lstStyle>
          <a:p>
            <a:r>
              <a:rPr lang="en-US" dirty="0">
                <a:ea typeface="Arial"/>
                <a:cs typeface="Arial"/>
              </a:rPr>
              <a:t>© 2017 Citrix | Confidential </a:t>
            </a:r>
          </a:p>
        </p:txBody>
      </p:sp>
    </p:spTree>
    <p:extLst>
      <p:ext uri="{BB962C8B-B14F-4D97-AF65-F5344CB8AC3E}">
        <p14:creationId xmlns:p14="http://schemas.microsoft.com/office/powerpoint/2010/main" val="1852764647"/>
      </p:ext>
    </p:extLst>
  </p:cSld>
  <p:clrMap bg1="lt1" tx1="dk1" bg2="lt2" tx2="dk2" accent1="accent1" accent2="accent2" accent3="accent3" accent4="accent4" accent5="accent5" accent6="accent6" hlink="hlink" folHlink="folHlink"/>
  <p:sldLayoutIdLst>
    <p:sldLayoutId id="2147483740" r:id="rId1"/>
    <p:sldLayoutId id="2147483753" r:id="rId2"/>
    <p:sldLayoutId id="2147483760" r:id="rId3"/>
    <p:sldLayoutId id="2147483766" r:id="rId4"/>
    <p:sldLayoutId id="2147483690" r:id="rId5"/>
    <p:sldLayoutId id="2147483701" r:id="rId6"/>
    <p:sldLayoutId id="2147483720" r:id="rId7"/>
    <p:sldLayoutId id="2147483664" r:id="rId8"/>
    <p:sldLayoutId id="2147483739" r:id="rId9"/>
    <p:sldLayoutId id="2147483726" r:id="rId10"/>
    <p:sldLayoutId id="2147483735" r:id="rId11"/>
    <p:sldLayoutId id="2147483689" r:id="rId12"/>
    <p:sldLayoutId id="2147483681" r:id="rId13"/>
    <p:sldLayoutId id="2147483682" r:id="rId14"/>
    <p:sldLayoutId id="2147483741" r:id="rId15"/>
    <p:sldLayoutId id="2147483683" r:id="rId16"/>
    <p:sldLayoutId id="2147483742" r:id="rId17"/>
    <p:sldLayoutId id="2147483684" r:id="rId18"/>
    <p:sldLayoutId id="2147483743" r:id="rId19"/>
    <p:sldLayoutId id="2147483685" r:id="rId20"/>
    <p:sldLayoutId id="2147483744" r:id="rId21"/>
    <p:sldLayoutId id="2147483686" r:id="rId22"/>
    <p:sldLayoutId id="2147483745" r:id="rId23"/>
    <p:sldLayoutId id="2147483687" r:id="rId24"/>
    <p:sldLayoutId id="2147483746" r:id="rId25"/>
    <p:sldLayoutId id="2147483691" r:id="rId26"/>
    <p:sldLayoutId id="2147483724" r:id="rId27"/>
    <p:sldLayoutId id="2147483725" r:id="rId28"/>
    <p:sldLayoutId id="2147483729" r:id="rId29"/>
    <p:sldLayoutId id="2147483730" r:id="rId30"/>
    <p:sldLayoutId id="2147483693" r:id="rId31"/>
    <p:sldLayoutId id="2147483731" r:id="rId32"/>
    <p:sldLayoutId id="2147483732" r:id="rId33"/>
    <p:sldLayoutId id="2147483699" r:id="rId34"/>
    <p:sldLayoutId id="2147483700" r:id="rId35"/>
    <p:sldLayoutId id="2147483774" r:id="rId36"/>
    <p:sldLayoutId id="2147483775" r:id="rId37"/>
    <p:sldLayoutId id="2147483778" r:id="rId38"/>
    <p:sldLayoutId id="2147483780"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p:titleStyle>
    <p:bodyStyle>
      <a:lvl1pPr marL="171450" indent="-171450" algn="l" defTabSz="914400" rtl="0" eaLnBrk="1" latinLnBrk="0" hangingPunct="1">
        <a:lnSpc>
          <a:spcPct val="90000"/>
        </a:lnSpc>
        <a:spcBef>
          <a:spcPts val="1400"/>
        </a:spcBef>
        <a:buFont typeface="Arial" panose="020B0604020202020204" pitchFamily="34" charset="0"/>
        <a:buChar char="•"/>
        <a:defRPr sz="2200" kern="100" spc="50" baseline="0">
          <a:solidFill>
            <a:schemeClr val="tx1"/>
          </a:solidFill>
          <a:latin typeface="+mn-lt"/>
          <a:ea typeface="+mn-ea"/>
          <a:cs typeface="+mn-cs"/>
        </a:defRPr>
      </a:lvl1pPr>
      <a:lvl2pPr marL="341313" indent="-169863" algn="l" defTabSz="914400" rtl="0" eaLnBrk="1" latinLnBrk="0" hangingPunct="1">
        <a:lnSpc>
          <a:spcPct val="90000"/>
        </a:lnSpc>
        <a:spcBef>
          <a:spcPts val="600"/>
        </a:spcBef>
        <a:spcAft>
          <a:spcPts val="200"/>
        </a:spcAft>
        <a:buFont typeface="Arial" panose="020B0604020202020204" pitchFamily="34" charset="0"/>
        <a:buChar char="•"/>
        <a:defRPr sz="1800" kern="1200" spc="-30" baseline="0">
          <a:solidFill>
            <a:schemeClr val="tx1"/>
          </a:solidFill>
          <a:latin typeface="+mn-lt"/>
          <a:ea typeface="+mn-ea"/>
          <a:cs typeface="+mn-cs"/>
        </a:defRPr>
      </a:lvl2pPr>
      <a:lvl3pPr marL="512763" indent="-171450" algn="l" defTabSz="914400" rtl="0" eaLnBrk="1" latinLnBrk="0" hangingPunct="1">
        <a:lnSpc>
          <a:spcPct val="85000"/>
        </a:lnSpc>
        <a:spcBef>
          <a:spcPts val="600"/>
        </a:spcBef>
        <a:spcAft>
          <a:spcPts val="200"/>
        </a:spcAft>
        <a:buFont typeface="Arial" panose="020B0604020202020204" pitchFamily="34" charset="0"/>
        <a:buChar char="•"/>
        <a:defRPr sz="1600" kern="100" spc="-30" baseline="0">
          <a:solidFill>
            <a:schemeClr val="tx1"/>
          </a:solidFill>
          <a:latin typeface="+mn-lt"/>
          <a:ea typeface="+mn-ea"/>
          <a:cs typeface="+mn-cs"/>
        </a:defRPr>
      </a:lvl3pPr>
      <a:lvl4pPr marL="0" indent="0" algn="l" defTabSz="914400" rtl="0" eaLnBrk="1" latinLnBrk="0" hangingPunct="1">
        <a:lnSpc>
          <a:spcPct val="90000"/>
        </a:lnSpc>
        <a:spcBef>
          <a:spcPts val="1400"/>
        </a:spcBef>
        <a:buFont typeface="Tahoma" panose="020B0604030504040204" pitchFamily="34" charset="0"/>
        <a:buChar char="​"/>
        <a:defRPr sz="2200" kern="100" spc="-50" baseline="0">
          <a:solidFill>
            <a:schemeClr val="accent1"/>
          </a:solidFill>
          <a:latin typeface="+mn-lt"/>
          <a:ea typeface="+mn-ea"/>
          <a:cs typeface="+mn-cs"/>
        </a:defRPr>
      </a:lvl4pPr>
      <a:lvl5pPr marL="0" indent="0" algn="l" defTabSz="914400" rtl="0" eaLnBrk="1" latinLnBrk="0" hangingPunct="1">
        <a:lnSpc>
          <a:spcPct val="79000"/>
        </a:lnSpc>
        <a:spcBef>
          <a:spcPts val="200"/>
        </a:spcBef>
        <a:spcAft>
          <a:spcPts val="800"/>
        </a:spcAft>
        <a:buFont typeface="Tahoma" panose="020B0604030504040204" pitchFamily="34" charset="0"/>
        <a:buChar char="​"/>
        <a:defRPr sz="1400" b="1" kern="100" spc="30" baseline="0">
          <a:solidFill>
            <a:schemeClr val="tx1"/>
          </a:solidFill>
          <a:latin typeface="+mn-lt"/>
          <a:ea typeface="+mn-ea"/>
          <a:cs typeface="+mn-cs"/>
        </a:defRPr>
      </a:lvl5pPr>
      <a:lvl6pPr marL="0" indent="0" algn="l" defTabSz="914400" rtl="0" eaLnBrk="1" latinLnBrk="0" hangingPunct="1">
        <a:lnSpc>
          <a:spcPct val="110000"/>
        </a:lnSpc>
        <a:spcBef>
          <a:spcPts val="600"/>
        </a:spcBef>
        <a:spcAft>
          <a:spcPts val="800"/>
        </a:spcAft>
        <a:buFont typeface="Tahoma" panose="020B0604030504040204" pitchFamily="34" charset="0"/>
        <a:buChar char="​"/>
        <a:defRPr sz="1400" kern="1200" spc="30" baseline="0">
          <a:solidFill>
            <a:schemeClr val="tx1"/>
          </a:solidFill>
          <a:latin typeface="+mn-lt"/>
          <a:ea typeface="+mn-ea"/>
          <a:cs typeface="+mn-cs"/>
        </a:defRPr>
      </a:lvl6pPr>
      <a:lvl7pPr marL="171450" indent="-171450" algn="l" defTabSz="914400" rtl="0" eaLnBrk="1" latinLnBrk="0" hangingPunct="1">
        <a:lnSpc>
          <a:spcPct val="90000"/>
        </a:lnSpc>
        <a:spcBef>
          <a:spcPts val="0"/>
        </a:spcBef>
        <a:spcAft>
          <a:spcPts val="600"/>
        </a:spcAft>
        <a:buFont typeface="Arial" panose="020B0604020202020204" pitchFamily="34" charset="0"/>
        <a:buChar char="•"/>
        <a:defRPr sz="1400" kern="1200" spc="-50" baseline="0">
          <a:solidFill>
            <a:schemeClr val="accent6"/>
          </a:solidFill>
          <a:latin typeface="+mn-lt"/>
          <a:ea typeface="+mn-ea"/>
          <a:cs typeface="+mn-cs"/>
        </a:defRPr>
      </a:lvl7pPr>
      <a:lvl8pPr marL="111125" indent="-111125" algn="l" defTabSz="914400" rtl="0" eaLnBrk="1" latinLnBrk="0" hangingPunct="1">
        <a:lnSpc>
          <a:spcPct val="120000"/>
        </a:lnSpc>
        <a:spcBef>
          <a:spcPts val="600"/>
        </a:spcBef>
        <a:spcAft>
          <a:spcPts val="600"/>
        </a:spcAft>
        <a:buFont typeface="Calibri Light" panose="020F0302020204030204" pitchFamily="34" charset="0"/>
        <a:buChar char="“"/>
        <a:defRPr sz="2000" kern="1200">
          <a:solidFill>
            <a:schemeClr val="tx1"/>
          </a:solidFill>
          <a:latin typeface="+mn-lt"/>
          <a:ea typeface="+mn-ea"/>
          <a:cs typeface="+mn-cs"/>
        </a:defRPr>
      </a:lvl8pPr>
      <a:lvl9pPr marL="114300" indent="0" algn="l" defTabSz="914400" rtl="0" eaLnBrk="1" latinLnBrk="0" hangingPunct="1">
        <a:lnSpc>
          <a:spcPct val="85000"/>
        </a:lnSpc>
        <a:spcBef>
          <a:spcPts val="200"/>
        </a:spcBef>
        <a:spcAft>
          <a:spcPts val="1000"/>
        </a:spcAft>
        <a:buFont typeface="Tahoma" panose="020B0604030504040204" pitchFamily="34" charset="0"/>
        <a:buChar char="​"/>
        <a:defRPr sz="1200" b="1" kern="120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3840">
          <p15:clr>
            <a:srgbClr val="F26B43"/>
          </p15:clr>
        </p15:guide>
        <p15:guide id="3" pos="288">
          <p15:clr>
            <a:srgbClr val="F26B43"/>
          </p15:clr>
        </p15:guide>
        <p15:guide id="4" pos="7397">
          <p15:clr>
            <a:srgbClr val="F26B43"/>
          </p15:clr>
        </p15:guide>
        <p15:guide id="5" orient="horz" pos="3312" userDrawn="1">
          <p15:clr>
            <a:srgbClr val="F26B43"/>
          </p15:clr>
        </p15:guide>
        <p15:guide id="6" orient="horz" pos="360">
          <p15:clr>
            <a:srgbClr val="F26B43"/>
          </p15:clr>
        </p15:guide>
        <p15:guide id="7" orient="horz" pos="2160" userDrawn="1">
          <p15:clr>
            <a:srgbClr val="F26B43"/>
          </p15:clr>
        </p15:guide>
        <p15:guide id="8" orient="horz" pos="1006" userDrawn="1">
          <p15:clr>
            <a:srgbClr val="F26B43"/>
          </p15:clr>
        </p15:guide>
        <p15:guide id="9" pos="2600" userDrawn="1">
          <p15:clr>
            <a:srgbClr val="F26B43"/>
          </p15:clr>
        </p15:guide>
        <p15:guide id="10" pos="2688" userDrawn="1">
          <p15:clr>
            <a:srgbClr val="F26B43"/>
          </p15:clr>
        </p15:guide>
        <p15:guide id="11" pos="5000" userDrawn="1">
          <p15:clr>
            <a:srgbClr val="F26B43"/>
          </p15:clr>
        </p15:guide>
        <p15:guide id="12" pos="5086" userDrawn="1">
          <p15:clr>
            <a:srgbClr val="F26B43"/>
          </p15:clr>
        </p15:guide>
        <p15:guide id="13" pos="1486" userDrawn="1">
          <p15:clr>
            <a:srgbClr val="F26B43"/>
          </p15:clr>
        </p15:guide>
        <p15:guide id="14" pos="1402" userDrawn="1">
          <p15:clr>
            <a:srgbClr val="F26B43"/>
          </p15:clr>
        </p15:guide>
        <p15:guide id="15" pos="6282" userDrawn="1">
          <p15:clr>
            <a:srgbClr val="F26B43"/>
          </p15:clr>
        </p15:guide>
        <p15:guide id="16" pos="6200" userDrawn="1">
          <p15:clr>
            <a:srgbClr val="F26B43"/>
          </p15:clr>
        </p15:guide>
        <p15:guide id="17" orient="horz" pos="2118" userDrawn="1">
          <p15:clr>
            <a:srgbClr val="F26B43"/>
          </p15:clr>
        </p15:guide>
        <p15:guide id="18" orient="horz" pos="2202" userDrawn="1">
          <p15:clr>
            <a:srgbClr val="F26B43"/>
          </p15:clr>
        </p15:guide>
        <p15:guide id="19" orient="horz" pos="3398" userDrawn="1">
          <p15:clr>
            <a:srgbClr val="F26B43"/>
          </p15:clr>
        </p15:guide>
        <p15:guide id="20" orient="horz" pos="920" userDrawn="1">
          <p15:clr>
            <a:srgbClr val="F26B43"/>
          </p15:clr>
        </p15:guide>
        <p15:guide id="21" pos="3884" userDrawn="1">
          <p15:clr>
            <a:srgbClr val="F26B43"/>
          </p15:clr>
        </p15:guide>
        <p15:guide id="22" pos="37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jpe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57200" y="2212848"/>
            <a:ext cx="6009353" cy="1627803"/>
          </a:xfrm>
        </p:spPr>
        <p:txBody>
          <a:bodyPr/>
          <a:lstStyle/>
          <a:p>
            <a:r>
              <a:rPr lang="en-US" dirty="0"/>
              <a:t>Powering the </a:t>
            </a:r>
            <a:br>
              <a:rPr lang="en-US" dirty="0"/>
            </a:br>
            <a:r>
              <a:rPr lang="en-US" dirty="0"/>
              <a:t>Future of Healthcare IT</a:t>
            </a:r>
          </a:p>
        </p:txBody>
      </p:sp>
      <p:sp>
        <p:nvSpPr>
          <p:cNvPr id="14" name="Text Placeholder 13"/>
          <p:cNvSpPr>
            <a:spLocks noGrp="1"/>
          </p:cNvSpPr>
          <p:nvPr>
            <p:ph type="body" sz="quarter" idx="10"/>
          </p:nvPr>
        </p:nvSpPr>
        <p:spPr>
          <a:xfrm>
            <a:off x="457200" y="3920248"/>
            <a:ext cx="5413248" cy="1371600"/>
          </a:xfrm>
        </p:spPr>
        <p:txBody>
          <a:bodyPr/>
          <a:lstStyle/>
          <a:p>
            <a:pPr lvl="0"/>
            <a:r>
              <a:rPr lang="en-US" sz="1600" dirty="0"/>
              <a:t>Ron Machisen</a:t>
            </a:r>
          </a:p>
          <a:p>
            <a:pPr lvl="0"/>
            <a:r>
              <a:rPr lang="en-US" sz="1600" dirty="0"/>
              <a:t>Lead Systems Engineer, CSP Team</a:t>
            </a:r>
          </a:p>
        </p:txBody>
      </p:sp>
      <p:sp>
        <p:nvSpPr>
          <p:cNvPr id="32" name="Text Placeholder 31"/>
          <p:cNvSpPr>
            <a:spLocks noGrp="1"/>
          </p:cNvSpPr>
          <p:nvPr>
            <p:ph type="body" idx="1"/>
          </p:nvPr>
        </p:nvSpPr>
        <p:spPr>
          <a:xfrm>
            <a:off x="457200" y="5488708"/>
            <a:ext cx="1508760" cy="116955"/>
          </a:xfrm>
        </p:spPr>
        <p:txBody>
          <a:bodyPr/>
          <a:lstStyle/>
          <a:p>
            <a:fld id="{1EFBCD84-3B83-48EA-8749-A1B9F4545BB1}" type="datetime4">
              <a:rPr lang="en-US" smtClean="0"/>
              <a:pPr/>
              <a:t>September 15, 2017</a:t>
            </a:fld>
            <a:endParaRPr lang="en-US" dirty="0"/>
          </a:p>
        </p:txBody>
      </p:sp>
      <p:sp>
        <p:nvSpPr>
          <p:cNvPr id="10" name="TextBox 9"/>
          <p:cNvSpPr txBox="1"/>
          <p:nvPr/>
        </p:nvSpPr>
        <p:spPr bwMode="gray">
          <a:xfrm>
            <a:off x="457200" y="6567845"/>
            <a:ext cx="3573544" cy="123111"/>
          </a:xfrm>
          <a:prstGeom prst="rect">
            <a:avLst/>
          </a:prstGeom>
          <a:noFill/>
        </p:spPr>
        <p:txBody>
          <a:bodyPr wrap="square" lIns="0" tIns="0" rIns="0" bIns="0" rtlCol="0" anchor="ctr">
            <a:spAutoFit/>
          </a:bodyPr>
          <a:lstStyle/>
          <a:p>
            <a:pPr marL="0" marR="0" indent="0" algn="l" defTabSz="1088291" rtl="0" eaLnBrk="1" fontAlgn="auto" latinLnBrk="0" hangingPunct="1">
              <a:lnSpc>
                <a:spcPct val="100000"/>
              </a:lnSpc>
              <a:spcBef>
                <a:spcPts val="0"/>
              </a:spcBef>
              <a:spcAft>
                <a:spcPts val="0"/>
              </a:spcAft>
              <a:buClrTx/>
              <a:buSzTx/>
              <a:buFontTx/>
              <a:buNone/>
              <a:tabLst/>
              <a:defRPr/>
            </a:pPr>
            <a:r>
              <a:rPr lang="en-US" sz="800" dirty="0">
                <a:solidFill>
                  <a:schemeClr val="bg2"/>
                </a:solidFill>
                <a:latin typeface="+mj-lt"/>
                <a:ea typeface="Arial"/>
                <a:cs typeface="Arial"/>
              </a:rPr>
              <a:t>© 2016 Citrix | Confidential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78152"/>
            <a:ext cx="1081088" cy="425608"/>
          </a:xfrm>
          <a:prstGeom prst="rect">
            <a:avLst/>
          </a:prstGeom>
        </p:spPr>
      </p:pic>
      <p:pic>
        <p:nvPicPr>
          <p:cNvPr id="11" name="Picture Placeholder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3270" r="23270"/>
          <a:stretch>
            <a:fillRect/>
          </a:stretch>
        </p:blipFill>
        <p:spPr/>
      </p:pic>
    </p:spTree>
    <p:extLst>
      <p:ext uri="{BB962C8B-B14F-4D97-AF65-F5344CB8AC3E}">
        <p14:creationId xmlns:p14="http://schemas.microsoft.com/office/powerpoint/2010/main" val="32606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44541"/>
            <a:ext cx="4321277" cy="4306824"/>
          </a:xfrm>
        </p:spPr>
        <p:txBody>
          <a:bodyPr/>
          <a:lstStyle/>
          <a:p>
            <a:pPr marL="0" indent="0" algn="ctr">
              <a:lnSpc>
                <a:spcPct val="100000"/>
              </a:lnSpc>
              <a:buNone/>
            </a:pPr>
            <a:r>
              <a:rPr lang="en-US" sz="2400" b="1" dirty="0"/>
              <a:t>Freedom to create mobile workflows that improve care</a:t>
            </a:r>
          </a:p>
          <a:p>
            <a:pPr marL="0" indent="0" algn="ctr">
              <a:lnSpc>
                <a:spcPct val="100000"/>
              </a:lnSpc>
              <a:buNone/>
            </a:pPr>
            <a:endParaRPr lang="en-US" sz="2400" b="1" dirty="0"/>
          </a:p>
          <a:p>
            <a:pPr marL="0" indent="0" algn="ctr">
              <a:lnSpc>
                <a:spcPct val="100000"/>
              </a:lnSpc>
              <a:buNone/>
            </a:pPr>
            <a:r>
              <a:rPr lang="en-US" sz="2400" b="1" dirty="0"/>
              <a:t>Secure access to patient records and other sensitive data</a:t>
            </a:r>
          </a:p>
          <a:p>
            <a:pPr marL="0" indent="0" algn="ctr">
              <a:lnSpc>
                <a:spcPct val="100000"/>
              </a:lnSpc>
              <a:buNone/>
            </a:pPr>
            <a:endParaRPr lang="en-US" sz="2400" b="1" dirty="0"/>
          </a:p>
          <a:p>
            <a:pPr marL="0" indent="0" algn="ctr">
              <a:lnSpc>
                <a:spcPct val="100000"/>
              </a:lnSpc>
              <a:buNone/>
            </a:pPr>
            <a:r>
              <a:rPr lang="en-US" sz="2400" b="1" dirty="0"/>
              <a:t>Flexibility for IT to handle rapid change</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964" r="14964"/>
          <a:stretch>
            <a:fillRect/>
          </a:stretch>
        </p:blipFill>
        <p:spPr/>
      </p:pic>
      <p:sp>
        <p:nvSpPr>
          <p:cNvPr id="4" name="Title 3"/>
          <p:cNvSpPr>
            <a:spLocks noGrp="1"/>
          </p:cNvSpPr>
          <p:nvPr>
            <p:ph type="title"/>
          </p:nvPr>
        </p:nvSpPr>
        <p:spPr/>
        <p:txBody>
          <a:bodyPr/>
          <a:lstStyle/>
          <a:p>
            <a:r>
              <a:rPr lang="en-US" dirty="0">
                <a:solidFill>
                  <a:srgbClr val="00B0F0"/>
                </a:solidFill>
              </a:rPr>
              <a:t>Digital Transformation in Healthcare</a:t>
            </a:r>
          </a:p>
        </p:txBody>
      </p:sp>
      <p:sp>
        <p:nvSpPr>
          <p:cNvPr id="2" name="Slide Number Placeholder 1"/>
          <p:cNvSpPr>
            <a:spLocks noGrp="1"/>
          </p:cNvSpPr>
          <p:nvPr>
            <p:ph type="sldNum" sz="quarter" idx="4"/>
          </p:nvPr>
        </p:nvSpPr>
        <p:spPr/>
        <p:txBody>
          <a:bodyPr/>
          <a:lstStyle/>
          <a:p>
            <a:fld id="{9CDD6D2D-30C4-D047-AF46-6F961B81EEA8}" type="slidenum">
              <a:rPr lang="en-US" smtClean="0"/>
              <a:pPr/>
              <a:t>10</a:t>
            </a:fld>
            <a:endParaRPr lang="en-US" dirty="0"/>
          </a:p>
        </p:txBody>
      </p:sp>
      <p:sp>
        <p:nvSpPr>
          <p:cNvPr id="3" name="Footer Placeholder 2"/>
          <p:cNvSpPr>
            <a:spLocks noGrp="1"/>
          </p:cNvSpPr>
          <p:nvPr>
            <p:ph type="ftr" sz="quarter" idx="3"/>
          </p:nvPr>
        </p:nvSpPr>
        <p:spPr/>
        <p:txBody>
          <a:bodyPr/>
          <a:lstStyle/>
          <a:p>
            <a:r>
              <a:rPr lang="en-US">
                <a:ea typeface="Arial"/>
                <a:cs typeface="Arial"/>
              </a:rPr>
              <a:t>© 2016 Citrix | Confidential </a:t>
            </a:r>
            <a:endParaRPr lang="en-US" dirty="0">
              <a:ea typeface="Arial"/>
              <a:cs typeface="Arial"/>
            </a:endParaRPr>
          </a:p>
        </p:txBody>
      </p:sp>
    </p:spTree>
    <p:extLst>
      <p:ext uri="{BB962C8B-B14F-4D97-AF65-F5344CB8AC3E}">
        <p14:creationId xmlns:p14="http://schemas.microsoft.com/office/powerpoint/2010/main" val="46670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sz="2800" dirty="0"/>
              <a:t>Extending Citrix solutions to administrative staff:</a:t>
            </a:r>
          </a:p>
          <a:p>
            <a:pPr marL="0" indent="0">
              <a:buNone/>
            </a:pPr>
            <a:endParaRPr lang="en-US" sz="2800" dirty="0"/>
          </a:p>
          <a:p>
            <a:r>
              <a:rPr lang="en-US" sz="2800" dirty="0"/>
              <a:t>Increases security</a:t>
            </a:r>
          </a:p>
          <a:p>
            <a:r>
              <a:rPr lang="en-US" sz="2800" dirty="0"/>
              <a:t>Reduces costs </a:t>
            </a:r>
          </a:p>
          <a:p>
            <a:r>
              <a:rPr lang="en-US" sz="2800" dirty="0"/>
              <a:t>Improves access &amp; productivity</a:t>
            </a:r>
          </a:p>
          <a:p>
            <a:r>
              <a:rPr lang="en-US" sz="2800" dirty="0"/>
              <a:t>Increases timely payments</a:t>
            </a:r>
          </a:p>
          <a:p>
            <a:endParaRPr lang="en-US" dirty="0"/>
          </a:p>
        </p:txBody>
      </p:sp>
      <p:pic>
        <p:nvPicPr>
          <p:cNvPr id="14" name="Picture Placeholder 1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964" r="14964"/>
          <a:stretch>
            <a:fillRect/>
          </a:stretch>
        </p:blipFill>
        <p:spPr/>
      </p:pic>
      <p:sp>
        <p:nvSpPr>
          <p:cNvPr id="9" name="Title 8"/>
          <p:cNvSpPr>
            <a:spLocks noGrp="1"/>
          </p:cNvSpPr>
          <p:nvPr>
            <p:ph type="title"/>
          </p:nvPr>
        </p:nvSpPr>
        <p:spPr/>
        <p:txBody>
          <a:bodyPr/>
          <a:lstStyle/>
          <a:p>
            <a:r>
              <a:rPr lang="en-US" dirty="0">
                <a:solidFill>
                  <a:srgbClr val="00B0F0"/>
                </a:solidFill>
              </a:rPr>
              <a:t>Benefits of Digital Transformation Go Beyond Clinicians</a:t>
            </a:r>
          </a:p>
        </p:txBody>
      </p:sp>
      <p:sp>
        <p:nvSpPr>
          <p:cNvPr id="4" name="Slide Number Placeholder 3"/>
          <p:cNvSpPr>
            <a:spLocks noGrp="1"/>
          </p:cNvSpPr>
          <p:nvPr>
            <p:ph type="sldNum" sz="quarter" idx="4"/>
          </p:nvPr>
        </p:nvSpPr>
        <p:spPr/>
        <p:txBody>
          <a:bodyPr/>
          <a:lstStyle/>
          <a:p>
            <a:fld id="{9CDD6D2D-30C4-D047-AF46-6F961B81EEA8}"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ea typeface="Arial"/>
                <a:cs typeface="Arial"/>
              </a:rPr>
              <a:t>© 2016 Citrix | Confidential </a:t>
            </a:r>
            <a:endParaRPr lang="en-US" dirty="0">
              <a:ea typeface="Arial"/>
              <a:cs typeface="Arial"/>
            </a:endParaRPr>
          </a:p>
        </p:txBody>
      </p:sp>
    </p:spTree>
    <p:extLst>
      <p:ext uri="{BB962C8B-B14F-4D97-AF65-F5344CB8AC3E}">
        <p14:creationId xmlns:p14="http://schemas.microsoft.com/office/powerpoint/2010/main" val="29073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95" y="596320"/>
            <a:ext cx="11277599" cy="842025"/>
          </a:xfrm>
        </p:spPr>
        <p:txBody>
          <a:bodyPr/>
          <a:lstStyle/>
          <a:p>
            <a:r>
              <a:rPr lang="en-US" dirty="0"/>
              <a:t>Typical Healthcare Customer Use Cases</a:t>
            </a:r>
          </a:p>
        </p:txBody>
      </p:sp>
      <p:sp>
        <p:nvSpPr>
          <p:cNvPr id="3" name="TextBox 2"/>
          <p:cNvSpPr txBox="1"/>
          <p:nvPr/>
        </p:nvSpPr>
        <p:spPr>
          <a:xfrm>
            <a:off x="811161" y="1836549"/>
            <a:ext cx="1733167" cy="646331"/>
          </a:xfrm>
          <a:prstGeom prst="rect">
            <a:avLst/>
          </a:prstGeom>
          <a:noFill/>
        </p:spPr>
        <p:txBody>
          <a:bodyPr wrap="none" rtlCol="0">
            <a:spAutoFit/>
          </a:bodyPr>
          <a:lstStyle/>
          <a:p>
            <a:r>
              <a:rPr lang="en-US" sz="3600" b="1" dirty="0">
                <a:solidFill>
                  <a:srgbClr val="00B0F0"/>
                </a:solidFill>
              </a:rPr>
              <a:t>Security</a:t>
            </a:r>
          </a:p>
        </p:txBody>
      </p:sp>
      <p:sp>
        <p:nvSpPr>
          <p:cNvPr id="4" name="TextBox 3"/>
          <p:cNvSpPr txBox="1"/>
          <p:nvPr/>
        </p:nvSpPr>
        <p:spPr>
          <a:xfrm>
            <a:off x="4576120" y="1560686"/>
            <a:ext cx="3039757" cy="1200329"/>
          </a:xfrm>
          <a:prstGeom prst="rect">
            <a:avLst/>
          </a:prstGeom>
          <a:noFill/>
        </p:spPr>
        <p:txBody>
          <a:bodyPr wrap="square" rtlCol="0">
            <a:spAutoFit/>
          </a:bodyPr>
          <a:lstStyle/>
          <a:p>
            <a:pPr algn="ctr"/>
            <a:r>
              <a:rPr lang="en-US" sz="3600" b="1" dirty="0">
                <a:solidFill>
                  <a:srgbClr val="00B0F0"/>
                </a:solidFill>
              </a:rPr>
              <a:t>Mobile Workflow</a:t>
            </a:r>
          </a:p>
        </p:txBody>
      </p:sp>
      <p:sp>
        <p:nvSpPr>
          <p:cNvPr id="5" name="TextBox 4"/>
          <p:cNvSpPr txBox="1"/>
          <p:nvPr/>
        </p:nvSpPr>
        <p:spPr>
          <a:xfrm>
            <a:off x="9153831" y="1861129"/>
            <a:ext cx="2485745" cy="646331"/>
          </a:xfrm>
          <a:prstGeom prst="rect">
            <a:avLst/>
          </a:prstGeom>
          <a:noFill/>
        </p:spPr>
        <p:txBody>
          <a:bodyPr wrap="none" rtlCol="0">
            <a:spAutoFit/>
          </a:bodyPr>
          <a:lstStyle/>
          <a:p>
            <a:r>
              <a:rPr lang="en-US" sz="3600" b="1" dirty="0">
                <a:solidFill>
                  <a:srgbClr val="00B0F0"/>
                </a:solidFill>
              </a:rPr>
              <a:t>IT Flexibility</a:t>
            </a:r>
          </a:p>
        </p:txBody>
      </p:sp>
      <p:sp>
        <p:nvSpPr>
          <p:cNvPr id="7" name="TextBox 6"/>
          <p:cNvSpPr txBox="1"/>
          <p:nvPr/>
        </p:nvSpPr>
        <p:spPr>
          <a:xfrm>
            <a:off x="457201" y="2934277"/>
            <a:ext cx="2757948" cy="3000821"/>
          </a:xfrm>
          <a:prstGeom prst="rect">
            <a:avLst/>
          </a:prstGeom>
          <a:noFill/>
        </p:spPr>
        <p:txBody>
          <a:bodyPr wrap="square" rtlCol="0">
            <a:spAutoFit/>
          </a:bodyPr>
          <a:lstStyle/>
          <a:p>
            <a:pPr>
              <a:spcBef>
                <a:spcPts val="1800"/>
              </a:spcBef>
            </a:pPr>
            <a:r>
              <a:rPr lang="en-US" dirty="0"/>
              <a:t>Secure Access for Employees and Affiliates</a:t>
            </a:r>
          </a:p>
          <a:p>
            <a:pPr>
              <a:spcBef>
                <a:spcPts val="1800"/>
              </a:spcBef>
            </a:pPr>
            <a:r>
              <a:rPr lang="en-US" dirty="0"/>
              <a:t>Compliance Initiatives</a:t>
            </a:r>
          </a:p>
          <a:p>
            <a:pPr>
              <a:spcBef>
                <a:spcPts val="1800"/>
              </a:spcBef>
            </a:pPr>
            <a:r>
              <a:rPr lang="en-US" dirty="0"/>
              <a:t>Data Protection Initiatives</a:t>
            </a:r>
          </a:p>
          <a:p>
            <a:pPr>
              <a:spcBef>
                <a:spcPts val="1800"/>
              </a:spcBef>
            </a:pPr>
            <a:r>
              <a:rPr lang="en-US" dirty="0"/>
              <a:t>Mobile Application/Device Security</a:t>
            </a:r>
          </a:p>
          <a:p>
            <a:endParaRPr lang="en-US" dirty="0"/>
          </a:p>
          <a:p>
            <a:r>
              <a:rPr lang="en-US" dirty="0"/>
              <a:t> </a:t>
            </a:r>
          </a:p>
        </p:txBody>
      </p:sp>
      <p:sp>
        <p:nvSpPr>
          <p:cNvPr id="8" name="TextBox 7"/>
          <p:cNvSpPr txBox="1"/>
          <p:nvPr/>
        </p:nvSpPr>
        <p:spPr>
          <a:xfrm>
            <a:off x="8993842" y="2934277"/>
            <a:ext cx="2645734" cy="2954655"/>
          </a:xfrm>
          <a:prstGeom prst="rect">
            <a:avLst/>
          </a:prstGeom>
          <a:noFill/>
        </p:spPr>
        <p:txBody>
          <a:bodyPr wrap="square" rtlCol="0">
            <a:spAutoFit/>
          </a:bodyPr>
          <a:lstStyle/>
          <a:p>
            <a:pPr>
              <a:spcBef>
                <a:spcPts val="1800"/>
              </a:spcBef>
            </a:pPr>
            <a:r>
              <a:rPr lang="en-US" dirty="0"/>
              <a:t>EMR/EHR Deployment/Replacement/Consolidation</a:t>
            </a:r>
          </a:p>
          <a:p>
            <a:pPr>
              <a:spcBef>
                <a:spcPts val="1800"/>
              </a:spcBef>
            </a:pPr>
            <a:r>
              <a:rPr lang="en-US" dirty="0"/>
              <a:t>M&amp;A/IT Consolidation</a:t>
            </a:r>
          </a:p>
          <a:p>
            <a:pPr>
              <a:spcBef>
                <a:spcPts val="1800"/>
              </a:spcBef>
            </a:pPr>
            <a:r>
              <a:rPr lang="en-US" dirty="0"/>
              <a:t>Non-clinical app delivery</a:t>
            </a:r>
          </a:p>
          <a:p>
            <a:pPr>
              <a:spcBef>
                <a:spcPts val="1800"/>
              </a:spcBef>
            </a:pPr>
            <a:r>
              <a:rPr lang="en-US" dirty="0"/>
              <a:t>EHR as a Service</a:t>
            </a:r>
          </a:p>
          <a:p>
            <a:pPr>
              <a:spcBef>
                <a:spcPts val="1800"/>
              </a:spcBef>
            </a:pPr>
            <a:r>
              <a:rPr lang="en-US" dirty="0"/>
              <a:t>Business Continuity</a:t>
            </a:r>
          </a:p>
        </p:txBody>
      </p:sp>
      <p:sp>
        <p:nvSpPr>
          <p:cNvPr id="9" name="TextBox 8"/>
          <p:cNvSpPr txBox="1"/>
          <p:nvPr/>
        </p:nvSpPr>
        <p:spPr>
          <a:xfrm>
            <a:off x="4135585" y="2934277"/>
            <a:ext cx="3937820" cy="2908489"/>
          </a:xfrm>
          <a:prstGeom prst="rect">
            <a:avLst/>
          </a:prstGeom>
          <a:noFill/>
        </p:spPr>
        <p:txBody>
          <a:bodyPr wrap="square" rtlCol="0">
            <a:spAutoFit/>
          </a:bodyPr>
          <a:lstStyle/>
          <a:p>
            <a:pPr>
              <a:spcBef>
                <a:spcPts val="1800"/>
              </a:spcBef>
            </a:pPr>
            <a:r>
              <a:rPr lang="en-US" dirty="0"/>
              <a:t>File Sync and Sharing</a:t>
            </a:r>
          </a:p>
          <a:p>
            <a:pPr>
              <a:spcBef>
                <a:spcPts val="1800"/>
              </a:spcBef>
            </a:pPr>
            <a:r>
              <a:rPr lang="en-US" dirty="0"/>
              <a:t>Clinician Mobility (Mobile Devices/BYO)</a:t>
            </a:r>
          </a:p>
          <a:p>
            <a:pPr>
              <a:spcBef>
                <a:spcPts val="1800"/>
              </a:spcBef>
            </a:pPr>
            <a:r>
              <a:rPr lang="en-US" dirty="0"/>
              <a:t>Telehealth/Telemedicine</a:t>
            </a:r>
          </a:p>
          <a:p>
            <a:pPr>
              <a:spcBef>
                <a:spcPts val="1800"/>
              </a:spcBef>
            </a:pPr>
            <a:r>
              <a:rPr lang="en-US" dirty="0"/>
              <a:t>Mobile Workstations/Thin Clients</a:t>
            </a:r>
          </a:p>
          <a:p>
            <a:pPr>
              <a:spcBef>
                <a:spcPts val="1800"/>
              </a:spcBef>
            </a:pPr>
            <a:endParaRPr lang="en-US" dirty="0"/>
          </a:p>
          <a:p>
            <a:pPr>
              <a:spcBef>
                <a:spcPts val="1800"/>
              </a:spcBef>
            </a:pPr>
            <a:endParaRPr lang="en-US" dirty="0"/>
          </a:p>
        </p:txBody>
      </p:sp>
    </p:spTree>
    <p:extLst>
      <p:ext uri="{BB962C8B-B14F-4D97-AF65-F5344CB8AC3E}">
        <p14:creationId xmlns:p14="http://schemas.microsoft.com/office/powerpoint/2010/main" val="5418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Security &amp; </a:t>
            </a:r>
            <a:br>
              <a:rPr lang="en-US" dirty="0"/>
            </a:br>
            <a:r>
              <a:rPr lang="en-US" dirty="0"/>
              <a:t>Compliance</a:t>
            </a:r>
            <a:br>
              <a:rPr lang="en-US" dirty="0"/>
            </a:br>
            <a:br>
              <a:rPr lang="en-US" i="1" dirty="0"/>
            </a:br>
            <a:endParaRPr lang="en-US" i="1" dirty="0"/>
          </a:p>
        </p:txBody>
      </p:sp>
      <p:pic>
        <p:nvPicPr>
          <p:cNvPr id="10" name="Picture Placeholder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919" r="18919"/>
          <a:stretch>
            <a:fillRect/>
          </a:stretch>
        </p:blipFill>
        <p:spPr/>
      </p:pic>
    </p:spTree>
    <p:extLst>
      <p:ext uri="{BB962C8B-B14F-4D97-AF65-F5344CB8AC3E}">
        <p14:creationId xmlns:p14="http://schemas.microsoft.com/office/powerpoint/2010/main" val="55024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loud 84"/>
          <p:cNvSpPr/>
          <p:nvPr/>
        </p:nvSpPr>
        <p:spPr bwMode="auto">
          <a:xfrm rot="16670436">
            <a:off x="2151035" y="2581941"/>
            <a:ext cx="4422824" cy="2896198"/>
          </a:xfrm>
          <a:prstGeom prst="cloud">
            <a:avLst/>
          </a:prstGeom>
          <a:solidFill>
            <a:schemeClr val="bg1"/>
          </a:solidFill>
          <a:ln>
            <a:solidFill>
              <a:srgbClr val="00A1E0"/>
            </a:solidFill>
            <a:headEnd/>
            <a:tailEnd/>
          </a:ln>
          <a:effectLst/>
          <a:extLst/>
        </p:spPr>
        <p:style>
          <a:lnRef idx="1">
            <a:schemeClr val="accent3"/>
          </a:lnRef>
          <a:fillRef idx="2">
            <a:schemeClr val="accent3"/>
          </a:fillRef>
          <a:effectRef idx="1">
            <a:schemeClr val="accent3"/>
          </a:effectRef>
          <a:fontRef idx="minor">
            <a:schemeClr val="dk1"/>
          </a:fontRef>
        </p:style>
        <p:txBody>
          <a:bodyPr lIns="91436" tIns="45719" rIns="91436" bIns="45719" rtlCol="0" anchor="ctr"/>
          <a:lstStyle/>
          <a:p>
            <a:pPr algn="ctr" eaLnBrk="0" fontAlgn="base" hangingPunct="0">
              <a:spcBef>
                <a:spcPct val="0"/>
              </a:spcBef>
              <a:spcAft>
                <a:spcPct val="0"/>
              </a:spcAft>
            </a:pPr>
            <a:endParaRPr lang="en-US" sz="1600" dirty="0" err="1">
              <a:solidFill>
                <a:srgbClr val="FFFFFF"/>
              </a:solidFill>
              <a:latin typeface="Arial" pitchFamily="34" charset="0"/>
              <a:cs typeface="Arial" pitchFamily="34" charset="0"/>
            </a:endParaRPr>
          </a:p>
        </p:txBody>
      </p:sp>
      <p:sp>
        <p:nvSpPr>
          <p:cNvPr id="2577437" name="Rectangle 29"/>
          <p:cNvSpPr>
            <a:spLocks noChangeArrowheads="1"/>
          </p:cNvSpPr>
          <p:nvPr/>
        </p:nvSpPr>
        <p:spPr bwMode="auto">
          <a:xfrm>
            <a:off x="1588" y="1186457"/>
            <a:ext cx="2971800" cy="367707"/>
          </a:xfrm>
          <a:prstGeom prst="rect">
            <a:avLst/>
          </a:prstGeom>
          <a:solidFill>
            <a:schemeClr val="accent1"/>
          </a:solidFill>
          <a:ln w="9525" algn="ctr">
            <a:noFill/>
            <a:miter lim="800000"/>
            <a:headEnd/>
            <a:tailEnd/>
          </a:ln>
          <a:effectLst/>
        </p:spPr>
        <p:txBody>
          <a:bodyPr wrap="none" lIns="121899" tIns="0" rIns="121899" bIns="0" anchor="ctr"/>
          <a:lstStyle/>
          <a:p>
            <a:pPr>
              <a:lnSpc>
                <a:spcPct val="90000"/>
              </a:lnSpc>
              <a:defRPr/>
            </a:pPr>
            <a:r>
              <a:rPr lang="en-US" sz="1900" b="1" dirty="0">
                <a:solidFill>
                  <a:srgbClr val="FFFFFF"/>
                </a:solidFill>
                <a:latin typeface="Arial" pitchFamily="34" charset="0"/>
                <a:cs typeface="Arial" pitchFamily="34" charset="0"/>
              </a:rPr>
              <a:t>Endpoints</a:t>
            </a:r>
          </a:p>
        </p:txBody>
      </p:sp>
      <p:sp>
        <p:nvSpPr>
          <p:cNvPr id="2577412" name="Rectangle 4" descr="Dark upward diagonal"/>
          <p:cNvSpPr>
            <a:spLocks noChangeArrowheads="1"/>
          </p:cNvSpPr>
          <p:nvPr/>
        </p:nvSpPr>
        <p:spPr bwMode="auto">
          <a:xfrm>
            <a:off x="3072829" y="1186457"/>
            <a:ext cx="2971800" cy="367707"/>
          </a:xfrm>
          <a:prstGeom prst="rect">
            <a:avLst/>
          </a:prstGeom>
          <a:solidFill>
            <a:schemeClr val="accent1"/>
          </a:solidFill>
          <a:ln w="9525" algn="ctr">
            <a:noFill/>
            <a:miter lim="800000"/>
            <a:headEnd/>
            <a:tailEnd/>
          </a:ln>
          <a:effectLst/>
        </p:spPr>
        <p:txBody>
          <a:bodyPr wrap="none" lIns="121899" tIns="0" rIns="121899" bIns="0" anchor="ctr"/>
          <a:lstStyle/>
          <a:p>
            <a:pPr>
              <a:lnSpc>
                <a:spcPct val="90000"/>
              </a:lnSpc>
            </a:pPr>
            <a:r>
              <a:rPr lang="en-US" sz="1900" b="1" dirty="0">
                <a:solidFill>
                  <a:srgbClr val="FFFFFF"/>
                </a:solidFill>
                <a:latin typeface="Arial" pitchFamily="34" charset="0"/>
                <a:cs typeface="Arial" pitchFamily="34" charset="0"/>
              </a:rPr>
              <a:t>Network</a:t>
            </a:r>
          </a:p>
        </p:txBody>
      </p:sp>
      <p:sp>
        <p:nvSpPr>
          <p:cNvPr id="36875" name="Rectangle 11"/>
          <p:cNvSpPr>
            <a:spLocks noGrp="1" noChangeArrowheads="1"/>
          </p:cNvSpPr>
          <p:nvPr>
            <p:ph type="title"/>
          </p:nvPr>
        </p:nvSpPr>
        <p:spPr>
          <a:xfrm>
            <a:off x="565375" y="357597"/>
            <a:ext cx="11339900" cy="445868"/>
          </a:xfrm>
        </p:spPr>
        <p:txBody>
          <a:bodyPr/>
          <a:lstStyle/>
          <a:p>
            <a:r>
              <a:rPr lang="en-US" sz="3400" dirty="0"/>
              <a:t>Perimeter is Expanding With a Complex Mix of Assets &amp; Data </a:t>
            </a:r>
          </a:p>
        </p:txBody>
      </p:sp>
      <p:sp>
        <p:nvSpPr>
          <p:cNvPr id="2577440" name="Rectangle 32"/>
          <p:cNvSpPr>
            <a:spLocks noChangeArrowheads="1"/>
          </p:cNvSpPr>
          <p:nvPr/>
        </p:nvSpPr>
        <p:spPr bwMode="auto">
          <a:xfrm>
            <a:off x="6144070" y="1186457"/>
            <a:ext cx="2971800" cy="367707"/>
          </a:xfrm>
          <a:prstGeom prst="rect">
            <a:avLst/>
          </a:prstGeom>
          <a:solidFill>
            <a:schemeClr val="accent1"/>
          </a:solidFill>
          <a:ln w="9525" algn="ctr">
            <a:noFill/>
            <a:miter lim="800000"/>
            <a:headEnd/>
            <a:tailEnd/>
          </a:ln>
          <a:effectLst/>
        </p:spPr>
        <p:txBody>
          <a:bodyPr wrap="none" lIns="121899" tIns="0" rIns="121899" bIns="0" anchor="ctr"/>
          <a:lstStyle/>
          <a:p>
            <a:pPr>
              <a:lnSpc>
                <a:spcPct val="90000"/>
              </a:lnSpc>
            </a:pPr>
            <a:r>
              <a:rPr lang="en-US" sz="1900" b="1" dirty="0">
                <a:solidFill>
                  <a:srgbClr val="FFFFFF"/>
                </a:solidFill>
                <a:latin typeface="Arial" pitchFamily="34" charset="0"/>
                <a:cs typeface="Arial" pitchFamily="34" charset="0"/>
              </a:rPr>
              <a:t>Applications</a:t>
            </a:r>
          </a:p>
        </p:txBody>
      </p:sp>
      <p:sp>
        <p:nvSpPr>
          <p:cNvPr id="2577446" name="Rectangle 38" descr="Dark upward diagonal"/>
          <p:cNvSpPr>
            <a:spLocks noChangeArrowheads="1"/>
          </p:cNvSpPr>
          <p:nvPr/>
        </p:nvSpPr>
        <p:spPr bwMode="auto">
          <a:xfrm>
            <a:off x="9215311" y="1186457"/>
            <a:ext cx="2971800" cy="367707"/>
          </a:xfrm>
          <a:prstGeom prst="rect">
            <a:avLst/>
          </a:prstGeom>
          <a:solidFill>
            <a:schemeClr val="accent1"/>
          </a:solidFill>
          <a:ln w="9525" algn="ctr">
            <a:noFill/>
            <a:miter lim="800000"/>
            <a:headEnd/>
            <a:tailEnd/>
          </a:ln>
          <a:effectLst/>
        </p:spPr>
        <p:txBody>
          <a:bodyPr wrap="none" lIns="121899" tIns="0" rIns="121899" bIns="0" anchor="ctr"/>
          <a:lstStyle/>
          <a:p>
            <a:pPr>
              <a:lnSpc>
                <a:spcPct val="90000"/>
              </a:lnSpc>
            </a:pPr>
            <a:r>
              <a:rPr lang="en-US" sz="1900" b="1" dirty="0">
                <a:solidFill>
                  <a:srgbClr val="FFFFFF"/>
                </a:solidFill>
                <a:latin typeface="Arial" pitchFamily="34" charset="0"/>
                <a:cs typeface="Arial" pitchFamily="34" charset="0"/>
              </a:rPr>
              <a:t>Data</a:t>
            </a:r>
          </a:p>
        </p:txBody>
      </p:sp>
      <p:sp>
        <p:nvSpPr>
          <p:cNvPr id="2577503" name="Oval 95"/>
          <p:cNvSpPr>
            <a:spLocks noChangeArrowheads="1"/>
          </p:cNvSpPr>
          <p:nvPr/>
        </p:nvSpPr>
        <p:spPr bwMode="auto">
          <a:xfrm>
            <a:off x="3269919" y="5401499"/>
            <a:ext cx="1683780" cy="518455"/>
          </a:xfrm>
          <a:prstGeom prst="ellipse">
            <a:avLst/>
          </a:prstGeom>
          <a:noFill/>
          <a:ln w="19050" algn="ctr">
            <a:noFill/>
            <a:round/>
            <a:headEnd/>
            <a:tailEnd/>
          </a:ln>
          <a:effectLst/>
        </p:spPr>
        <p:txBody>
          <a:bodyPr lIns="121899" tIns="60949" rIns="121899" bIns="60949" anchor="ctr" anchorCtr="1">
            <a:spAutoFit/>
          </a:bodyPr>
          <a:lstStyle/>
          <a:p>
            <a:pPr>
              <a:defRPr/>
            </a:pPr>
            <a:r>
              <a:rPr lang="en-US" sz="1600">
                <a:solidFill>
                  <a:srgbClr val="FFFFFF"/>
                </a:solidFill>
                <a:latin typeface="Arial" pitchFamily="34" charset="0"/>
                <a:ea typeface="ＭＳ Ｐゴシック" charset="-128"/>
                <a:cs typeface="Arial" pitchFamily="34" charset="0"/>
              </a:rPr>
              <a:t>VPN</a:t>
            </a:r>
            <a:endParaRPr lang="en-US" sz="1600" dirty="0">
              <a:solidFill>
                <a:srgbClr val="FFFFFF"/>
              </a:solidFill>
              <a:latin typeface="Arial" pitchFamily="34" charset="0"/>
              <a:ea typeface="ＭＳ Ｐゴシック" charset="-128"/>
              <a:cs typeface="Arial" pitchFamily="34" charset="0"/>
            </a:endParaRPr>
          </a:p>
        </p:txBody>
      </p:sp>
      <p:sp>
        <p:nvSpPr>
          <p:cNvPr id="22649" name="Text Box 77"/>
          <p:cNvSpPr txBox="1">
            <a:spLocks noChangeArrowheads="1"/>
          </p:cNvSpPr>
          <p:nvPr/>
        </p:nvSpPr>
        <p:spPr bwMode="auto">
          <a:xfrm>
            <a:off x="660298" y="3539523"/>
            <a:ext cx="1532670" cy="246221"/>
          </a:xfrm>
          <a:prstGeom prst="rect">
            <a:avLst/>
          </a:prstGeom>
          <a:solidFill>
            <a:schemeClr val="bg1">
              <a:alpha val="58823"/>
            </a:scheme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Remote Workers</a:t>
            </a:r>
          </a:p>
        </p:txBody>
      </p:sp>
      <p:sp>
        <p:nvSpPr>
          <p:cNvPr id="22647" name="Text Box 80"/>
          <p:cNvSpPr txBox="1">
            <a:spLocks noChangeArrowheads="1"/>
          </p:cNvSpPr>
          <p:nvPr/>
        </p:nvSpPr>
        <p:spPr bwMode="auto">
          <a:xfrm>
            <a:off x="565375" y="2154175"/>
            <a:ext cx="1722518" cy="1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Mobile/BYO</a:t>
            </a:r>
          </a:p>
        </p:txBody>
      </p:sp>
      <p:sp>
        <p:nvSpPr>
          <p:cNvPr id="172" name="Text Box 131"/>
          <p:cNvSpPr txBox="1">
            <a:spLocks noChangeArrowheads="1"/>
          </p:cNvSpPr>
          <p:nvPr/>
        </p:nvSpPr>
        <p:spPr bwMode="auto">
          <a:xfrm>
            <a:off x="477903" y="4886678"/>
            <a:ext cx="1897462" cy="246221"/>
          </a:xfrm>
          <a:prstGeom prst="rect">
            <a:avLst/>
          </a:prstGeom>
          <a:solidFill>
            <a:schemeClr val="bg1">
              <a:alpha val="58823"/>
            </a:scheme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Enterprise Endpoints</a:t>
            </a:r>
          </a:p>
        </p:txBody>
      </p:sp>
      <p:sp>
        <p:nvSpPr>
          <p:cNvPr id="100" name="Text Box 131"/>
          <p:cNvSpPr txBox="1">
            <a:spLocks noChangeArrowheads="1"/>
          </p:cNvSpPr>
          <p:nvPr/>
        </p:nvSpPr>
        <p:spPr bwMode="auto">
          <a:xfrm>
            <a:off x="761388" y="6050884"/>
            <a:ext cx="1330492" cy="246221"/>
          </a:xfrm>
          <a:prstGeom prst="rect">
            <a:avLst/>
          </a:prstGeom>
          <a:solidFill>
            <a:schemeClr val="bg1">
              <a:alpha val="58823"/>
            </a:scheme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IoT/</a:t>
            </a:r>
            <a:r>
              <a:rPr lang="en-US" sz="1600" dirty="0" err="1">
                <a:solidFill>
                  <a:srgbClr val="5F5F5F"/>
                </a:solidFill>
                <a:latin typeface="Arial" pitchFamily="34" charset="0"/>
                <a:cs typeface="Arial" pitchFamily="34" charset="0"/>
              </a:rPr>
              <a:t>Wearables</a:t>
            </a:r>
            <a:endParaRPr lang="en-US" sz="1600" dirty="0">
              <a:solidFill>
                <a:srgbClr val="5F5F5F"/>
              </a:solidFill>
              <a:latin typeface="Arial" pitchFamily="34" charset="0"/>
              <a:cs typeface="Arial" pitchFamily="34" charset="0"/>
            </a:endParaRPr>
          </a:p>
        </p:txBody>
      </p:sp>
      <p:pic>
        <p:nvPicPr>
          <p:cNvPr id="4100" name="Picture 4" descr="\\psf\Home\Desktop\untitled folder 9\bluetoo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6352" y="3570556"/>
            <a:ext cx="1559916" cy="4303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psf\Home\Desktop\untitled folder 9\Wif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55"/>
          <a:stretch/>
        </p:blipFill>
        <p:spPr bwMode="auto">
          <a:xfrm>
            <a:off x="3806867" y="2242442"/>
            <a:ext cx="867811" cy="3797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385791" y="4423535"/>
            <a:ext cx="925852" cy="400087"/>
          </a:xfrm>
          <a:prstGeom prst="rect">
            <a:avLst/>
          </a:prstGeom>
          <a:noFill/>
        </p:spPr>
        <p:txBody>
          <a:bodyPr wrap="none" lIns="121899" tIns="60949" rIns="121899" bIns="60949" rtlCol="0">
            <a:spAutoFit/>
          </a:bodyPr>
          <a:lstStyle/>
          <a:p>
            <a:r>
              <a:rPr lang="en-US" b="1" dirty="0">
                <a:solidFill>
                  <a:srgbClr val="000000"/>
                </a:solidFill>
                <a:latin typeface="Arial" pitchFamily="34" charset="0"/>
                <a:cs typeface="Arial" pitchFamily="34" charset="0"/>
              </a:rPr>
              <a:t>3G/4G</a:t>
            </a:r>
          </a:p>
        </p:txBody>
      </p:sp>
      <p:sp>
        <p:nvSpPr>
          <p:cNvPr id="108" name="TextBox 107"/>
          <p:cNvSpPr txBox="1"/>
          <p:nvPr/>
        </p:nvSpPr>
        <p:spPr>
          <a:xfrm>
            <a:off x="3853085" y="2803297"/>
            <a:ext cx="784852" cy="400087"/>
          </a:xfrm>
          <a:prstGeom prst="rect">
            <a:avLst/>
          </a:prstGeom>
          <a:noFill/>
        </p:spPr>
        <p:txBody>
          <a:bodyPr wrap="none" lIns="121899" tIns="60949" rIns="121899" bIns="60949" rtlCol="0">
            <a:spAutoFit/>
          </a:bodyPr>
          <a:lstStyle/>
          <a:p>
            <a:r>
              <a:rPr lang="en-US" b="1" dirty="0">
                <a:solidFill>
                  <a:srgbClr val="000000"/>
                </a:solidFill>
                <a:latin typeface="Arial" pitchFamily="34" charset="0"/>
                <a:cs typeface="Arial" pitchFamily="34" charset="0"/>
              </a:rPr>
              <a:t>WAN</a:t>
            </a:r>
          </a:p>
        </p:txBody>
      </p:sp>
      <p:sp>
        <p:nvSpPr>
          <p:cNvPr id="109" name="TextBox 108"/>
          <p:cNvSpPr txBox="1"/>
          <p:nvPr/>
        </p:nvSpPr>
        <p:spPr>
          <a:xfrm>
            <a:off x="4025332" y="5055289"/>
            <a:ext cx="720668" cy="400087"/>
          </a:xfrm>
          <a:prstGeom prst="rect">
            <a:avLst/>
          </a:prstGeom>
          <a:noFill/>
        </p:spPr>
        <p:txBody>
          <a:bodyPr wrap="none" lIns="121899" tIns="60949" rIns="121899" bIns="60949" rtlCol="0">
            <a:spAutoFit/>
          </a:bodyPr>
          <a:lstStyle/>
          <a:p>
            <a:r>
              <a:rPr lang="en-US" b="1" dirty="0">
                <a:solidFill>
                  <a:srgbClr val="000000"/>
                </a:solidFill>
                <a:latin typeface="Arial" pitchFamily="34" charset="0"/>
                <a:cs typeface="Arial" pitchFamily="34" charset="0"/>
              </a:rPr>
              <a:t>VPN</a:t>
            </a:r>
          </a:p>
        </p:txBody>
      </p:sp>
      <p:pic>
        <p:nvPicPr>
          <p:cNvPr id="112" name="Picture 7" descr="\\psf\Home\Desktop\outlook-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769" y="2594752"/>
            <a:ext cx="1256169" cy="254352"/>
          </a:xfrm>
          <a:prstGeom prst="rect">
            <a:avLst/>
          </a:prstGeom>
          <a:noFill/>
          <a:extLst>
            <a:ext uri="{909E8E84-426E-40dd-AFC4-6F175D3DCCD1}">
              <a14:hiddenFill xmlns:a14="http://schemas.microsoft.com/office/drawing/2010/main" xmlns="">
                <a:solidFill>
                  <a:srgbClr val="FFFFFF"/>
                </a:solidFill>
              </a14:hiddenFill>
            </a:ext>
          </a:extLst>
        </p:spPr>
      </p:pic>
      <p:pic>
        <p:nvPicPr>
          <p:cNvPr id="4105" name="Picture 9" descr="\\psf\Home\Desktop\untitled folder 9\gotomeet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2022" y="1619894"/>
            <a:ext cx="1221663" cy="759351"/>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2882" y="1772123"/>
            <a:ext cx="818356" cy="403628"/>
          </a:xfrm>
          <a:prstGeom prst="rect">
            <a:avLst/>
          </a:prstGeom>
        </p:spPr>
      </p:pic>
      <p:sp>
        <p:nvSpPr>
          <p:cNvPr id="117" name="Line 3"/>
          <p:cNvSpPr>
            <a:spLocks noChangeShapeType="1"/>
          </p:cNvSpPr>
          <p:nvPr/>
        </p:nvSpPr>
        <p:spPr bwMode="auto">
          <a:xfrm flipH="1" flipV="1">
            <a:off x="6343241" y="4747291"/>
            <a:ext cx="2266383" cy="0"/>
          </a:xfrm>
          <a:prstGeom prst="line">
            <a:avLst/>
          </a:prstGeom>
          <a:noFill/>
          <a:ln w="19050" cap="rnd">
            <a:solidFill>
              <a:srgbClr val="00A1E0"/>
            </a:solidFill>
            <a:prstDash val="solid"/>
            <a:round/>
            <a:headEnd/>
            <a:tailEnd/>
          </a:ln>
          <a:extLst>
            <a:ext uri="{909E8E84-426E-40dd-AFC4-6F175D3DCCD1}">
              <a14:hiddenFill xmlns:a14="http://schemas.microsoft.com/office/drawing/2010/main" xmlns="">
                <a:noFill/>
              </a14:hiddenFill>
            </a:ext>
          </a:extLst>
        </p:spPr>
        <p:txBody>
          <a:bodyPr lIns="121899" tIns="60949" rIns="121899" bIns="60949"/>
          <a:lstStyle/>
          <a:p>
            <a:endParaRPr lang="en-US">
              <a:solidFill>
                <a:srgbClr val="000000"/>
              </a:solidFill>
              <a:latin typeface="Arial" pitchFamily="34" charset="0"/>
              <a:cs typeface="Arial" pitchFamily="34" charset="0"/>
            </a:endParaRPr>
          </a:p>
        </p:txBody>
      </p:sp>
      <p:pic>
        <p:nvPicPr>
          <p:cNvPr id="4107" name="Picture 11" descr="\\psf\Home\Desktop\untitled folder 9\HTML5_Logo_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5889" y="5010766"/>
            <a:ext cx="589099" cy="589252"/>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psf\Home\Desktop\untitled folder 9\ios-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4069" y="5812922"/>
            <a:ext cx="751520" cy="494444"/>
          </a:xfrm>
          <a:prstGeom prst="rect">
            <a:avLst/>
          </a:prstGeom>
          <a:noFill/>
          <a:extLst>
            <a:ext uri="{909E8E84-426E-40dd-AFC4-6F175D3DCCD1}">
              <a14:hiddenFill xmlns:a14="http://schemas.microsoft.com/office/drawing/2010/main" xmlns="">
                <a:solidFill>
                  <a:srgbClr val="FFFFFF"/>
                </a:solidFill>
              </a14:hiddenFill>
            </a:ext>
          </a:extLst>
        </p:spPr>
      </p:pic>
      <p:pic>
        <p:nvPicPr>
          <p:cNvPr id="4110" name="Picture 14" descr="\\psf\Home\Desktop\untitled folder 9\win8logo-1132444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0004"/>
          <a:stretch/>
        </p:blipFill>
        <p:spPr bwMode="auto">
          <a:xfrm>
            <a:off x="7188887" y="5147997"/>
            <a:ext cx="1496899" cy="350539"/>
          </a:xfrm>
          <a:prstGeom prst="rect">
            <a:avLst/>
          </a:prstGeom>
          <a:noFill/>
          <a:extLst>
            <a:ext uri="{909E8E84-426E-40dd-AFC4-6F175D3DCCD1}">
              <a14:hiddenFill xmlns:a14="http://schemas.microsoft.com/office/drawing/2010/main" xmlns="">
                <a:solidFill>
                  <a:srgbClr val="FFFFFF"/>
                </a:solidFill>
              </a14:hiddenFill>
            </a:ext>
          </a:extLst>
        </p:spPr>
      </p:pic>
      <p:pic>
        <p:nvPicPr>
          <p:cNvPr id="4111" name="Picture 15" descr="\\psf\Home\Desktop\untitled folder 9\Android-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2698" y="5755249"/>
            <a:ext cx="667124" cy="6215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psf\Home\Desktop\Adobe-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6469" y="3853015"/>
            <a:ext cx="630637" cy="6308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sf\Home\Desktop\Chrome 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78175" y="4064522"/>
            <a:ext cx="1371597" cy="3590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9438202" y="2780182"/>
            <a:ext cx="1021381" cy="981039"/>
            <a:chOff x="6807180" y="2304619"/>
            <a:chExt cx="766235" cy="735779"/>
          </a:xfrm>
        </p:grpSpPr>
        <p:grpSp>
          <p:nvGrpSpPr>
            <p:cNvPr id="10" name="Group 9"/>
            <p:cNvGrpSpPr/>
            <p:nvPr/>
          </p:nvGrpSpPr>
          <p:grpSpPr>
            <a:xfrm>
              <a:off x="6872397" y="2304619"/>
              <a:ext cx="635800" cy="515930"/>
              <a:chOff x="7656274" y="1222336"/>
              <a:chExt cx="635800" cy="515930"/>
            </a:xfrm>
          </p:grpSpPr>
          <p:pic>
            <p:nvPicPr>
              <p:cNvPr id="73" name="Picture 6" descr="\\psf\Home\Desktop\Graphic Tank\citrix_new icons_v1a-15.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56274" y="1222336"/>
                <a:ext cx="635800" cy="515930"/>
              </a:xfrm>
              <a:prstGeom prst="rect">
                <a:avLst/>
              </a:prstGeom>
              <a:noFill/>
              <a:extLst>
                <a:ext uri="{909E8E84-426E-40dd-AFC4-6F175D3DCCD1}">
                  <a14:hiddenFill xmlns:a14="http://schemas.microsoft.com/office/drawing/2010/main" xmlns="">
                    <a:solidFill>
                      <a:srgbClr val="FFFFFF"/>
                    </a:solidFill>
                  </a14:hiddenFill>
                </a:ext>
              </a:extLst>
            </p:spPr>
          </p:pic>
          <p:pic>
            <p:nvPicPr>
              <p:cNvPr id="152" name="Picture 151" descr="Cloud2.png"/>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7754096" y="1387197"/>
                <a:ext cx="421768" cy="251847"/>
              </a:xfrm>
              <a:prstGeom prst="rect">
                <a:avLst/>
              </a:prstGeom>
            </p:spPr>
          </p:pic>
        </p:grpSp>
        <p:sp>
          <p:nvSpPr>
            <p:cNvPr id="87" name="Text Box 96"/>
            <p:cNvSpPr txBox="1">
              <a:spLocks noChangeArrowheads="1"/>
            </p:cNvSpPr>
            <p:nvPr/>
          </p:nvSpPr>
          <p:spPr bwMode="auto">
            <a:xfrm>
              <a:off x="6807180" y="2855732"/>
              <a:ext cx="766235" cy="184666"/>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Cloud Data</a:t>
              </a:r>
            </a:p>
          </p:txBody>
        </p:sp>
      </p:grpSp>
      <p:grpSp>
        <p:nvGrpSpPr>
          <p:cNvPr id="13" name="Group 12"/>
          <p:cNvGrpSpPr/>
          <p:nvPr/>
        </p:nvGrpSpPr>
        <p:grpSpPr>
          <a:xfrm>
            <a:off x="9188006" y="1760321"/>
            <a:ext cx="1560126" cy="741684"/>
            <a:chOff x="6605098" y="1623929"/>
            <a:chExt cx="1170399" cy="556263"/>
          </a:xfrm>
        </p:grpSpPr>
        <p:pic>
          <p:nvPicPr>
            <p:cNvPr id="82" name="Picture 81" descr="Large-Branch-Offic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7059207" y="1623929"/>
              <a:ext cx="244628" cy="295681"/>
            </a:xfrm>
            <a:prstGeom prst="rect">
              <a:avLst/>
            </a:prstGeom>
          </p:spPr>
        </p:pic>
        <p:sp>
          <p:nvSpPr>
            <p:cNvPr id="88" name="Text Box 96"/>
            <p:cNvSpPr txBox="1">
              <a:spLocks noChangeArrowheads="1"/>
            </p:cNvSpPr>
            <p:nvPr/>
          </p:nvSpPr>
          <p:spPr bwMode="auto">
            <a:xfrm>
              <a:off x="6605098" y="1995526"/>
              <a:ext cx="1170399" cy="184666"/>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Enterprise Data </a:t>
              </a:r>
            </a:p>
          </p:txBody>
        </p:sp>
      </p:grpSp>
      <p:pic>
        <p:nvPicPr>
          <p:cNvPr id="74" name="Picture 6" descr="\\psf\Home\Desktop\Graphic Tank\citrix_new icons_v1a-15.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25135" y="4039394"/>
            <a:ext cx="847512" cy="687906"/>
          </a:xfrm>
          <a:prstGeom prst="rect">
            <a:avLst/>
          </a:prstGeom>
          <a:noFill/>
          <a:extLst>
            <a:ext uri="{909E8E84-426E-40dd-AFC4-6F175D3DCCD1}">
              <a14:hiddenFill xmlns:a14="http://schemas.microsoft.com/office/drawing/2010/main" xmlns="">
                <a:solidFill>
                  <a:srgbClr val="FFFFFF"/>
                </a:solidFill>
              </a14:hiddenFill>
            </a:ext>
          </a:extLst>
        </p:spPr>
      </p:pic>
      <p:sp>
        <p:nvSpPr>
          <p:cNvPr id="89" name="Text Box 96"/>
          <p:cNvSpPr txBox="1">
            <a:spLocks noChangeArrowheads="1"/>
          </p:cNvSpPr>
          <p:nvPr/>
        </p:nvSpPr>
        <p:spPr bwMode="auto">
          <a:xfrm>
            <a:off x="9404014" y="4777115"/>
            <a:ext cx="1089757" cy="246221"/>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Mobile Data</a:t>
            </a:r>
          </a:p>
        </p:txBody>
      </p:sp>
      <p:grpSp>
        <p:nvGrpSpPr>
          <p:cNvPr id="16" name="Group 15"/>
          <p:cNvGrpSpPr/>
          <p:nvPr/>
        </p:nvGrpSpPr>
        <p:grpSpPr>
          <a:xfrm>
            <a:off x="9301448" y="5301509"/>
            <a:ext cx="1294889" cy="1001496"/>
            <a:chOff x="6704588" y="3976132"/>
            <a:chExt cx="971420" cy="751122"/>
          </a:xfrm>
        </p:grpSpPr>
        <p:pic>
          <p:nvPicPr>
            <p:cNvPr id="1030" name="Picture 6" descr="\\psf\Home\Desktop\Graphic Tank\citrix_new icons_v1a-15.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2397" y="3976132"/>
              <a:ext cx="635800" cy="515930"/>
            </a:xfrm>
            <a:prstGeom prst="rect">
              <a:avLst/>
            </a:prstGeom>
            <a:noFill/>
            <a:extLst>
              <a:ext uri="{909E8E84-426E-40dd-AFC4-6F175D3DCCD1}">
                <a14:hiddenFill xmlns:a14="http://schemas.microsoft.com/office/drawing/2010/main" xmlns="">
                  <a:solidFill>
                    <a:srgbClr val="FFFFFF"/>
                  </a:solidFill>
                </a14:hiddenFill>
              </a:ext>
            </a:extLst>
          </p:spPr>
        </p:pic>
        <p:sp>
          <p:nvSpPr>
            <p:cNvPr id="90" name="Text Box 96"/>
            <p:cNvSpPr txBox="1">
              <a:spLocks noChangeArrowheads="1"/>
            </p:cNvSpPr>
            <p:nvPr/>
          </p:nvSpPr>
          <p:spPr bwMode="auto">
            <a:xfrm>
              <a:off x="6704588" y="4542588"/>
              <a:ext cx="971420" cy="184666"/>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Personal Data</a:t>
              </a:r>
            </a:p>
          </p:txBody>
        </p:sp>
      </p:grpSp>
      <p:pic>
        <p:nvPicPr>
          <p:cNvPr id="1026" name="Picture 2" descr="\\psf\Home\Desktop\unna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7019" y="2378896"/>
            <a:ext cx="613909" cy="614069"/>
          </a:xfrm>
          <a:prstGeom prst="rect">
            <a:avLst/>
          </a:prstGeom>
          <a:noFill/>
          <a:extLst>
            <a:ext uri="{909E8E84-426E-40dd-AFC4-6F175D3DCCD1}">
              <a14:hiddenFill xmlns:a14="http://schemas.microsoft.com/office/drawing/2010/main" xmlns="">
                <a:solidFill>
                  <a:srgbClr val="FFFFFF"/>
                </a:solidFill>
              </a14:hiddenFill>
            </a:ext>
          </a:extLst>
        </p:spPr>
      </p:pic>
      <p:sp>
        <p:nvSpPr>
          <p:cNvPr id="92" name="Freeform 6"/>
          <p:cNvSpPr>
            <a:spLocks noEditPoints="1"/>
          </p:cNvSpPr>
          <p:nvPr/>
        </p:nvSpPr>
        <p:spPr bwMode="auto">
          <a:xfrm>
            <a:off x="1052702" y="1733726"/>
            <a:ext cx="764833" cy="451494"/>
          </a:xfrm>
          <a:custGeom>
            <a:avLst/>
            <a:gdLst>
              <a:gd name="T0" fmla="*/ 108 w 128"/>
              <a:gd name="T1" fmla="*/ 56 h 76"/>
              <a:gd name="T2" fmla="*/ 108 w 128"/>
              <a:gd name="T3" fmla="*/ 0 h 76"/>
              <a:gd name="T4" fmla="*/ 20 w 128"/>
              <a:gd name="T5" fmla="*/ 0 h 76"/>
              <a:gd name="T6" fmla="*/ 20 w 128"/>
              <a:gd name="T7" fmla="*/ 56 h 76"/>
              <a:gd name="T8" fmla="*/ 0 w 128"/>
              <a:gd name="T9" fmla="*/ 76 h 76"/>
              <a:gd name="T10" fmla="*/ 52 w 128"/>
              <a:gd name="T11" fmla="*/ 76 h 76"/>
              <a:gd name="T12" fmla="*/ 56 w 128"/>
              <a:gd name="T13" fmla="*/ 72 h 76"/>
              <a:gd name="T14" fmla="*/ 72 w 128"/>
              <a:gd name="T15" fmla="*/ 72 h 76"/>
              <a:gd name="T16" fmla="*/ 76 w 128"/>
              <a:gd name="T17" fmla="*/ 76 h 76"/>
              <a:gd name="T18" fmla="*/ 128 w 128"/>
              <a:gd name="T19" fmla="*/ 76 h 76"/>
              <a:gd name="T20" fmla="*/ 108 w 128"/>
              <a:gd name="T21" fmla="*/ 56 h 76"/>
              <a:gd name="T22" fmla="*/ 36 w 128"/>
              <a:gd name="T23" fmla="*/ 64 h 76"/>
              <a:gd name="T24" fmla="*/ 40 w 128"/>
              <a:gd name="T25" fmla="*/ 60 h 76"/>
              <a:gd name="T26" fmla="*/ 88 w 128"/>
              <a:gd name="T27" fmla="*/ 60 h 76"/>
              <a:gd name="T28" fmla="*/ 92 w 128"/>
              <a:gd name="T29" fmla="*/ 64 h 76"/>
              <a:gd name="T30" fmla="*/ 36 w 128"/>
              <a:gd name="T31" fmla="*/ 64 h 76"/>
              <a:gd name="T32" fmla="*/ 104 w 128"/>
              <a:gd name="T33" fmla="*/ 52 h 76"/>
              <a:gd name="T34" fmla="*/ 24 w 128"/>
              <a:gd name="T35" fmla="*/ 52 h 76"/>
              <a:gd name="T36" fmla="*/ 24 w 128"/>
              <a:gd name="T37" fmla="*/ 4 h 76"/>
              <a:gd name="T38" fmla="*/ 104 w 128"/>
              <a:gd name="T39" fmla="*/ 4 h 76"/>
              <a:gd name="T40" fmla="*/ 104 w 128"/>
              <a:gd name="T41" fmla="*/ 5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76">
                <a:moveTo>
                  <a:pt x="108" y="56"/>
                </a:moveTo>
                <a:cubicBezTo>
                  <a:pt x="108" y="0"/>
                  <a:pt x="108" y="0"/>
                  <a:pt x="108" y="0"/>
                </a:cubicBezTo>
                <a:cubicBezTo>
                  <a:pt x="20" y="0"/>
                  <a:pt x="20" y="0"/>
                  <a:pt x="20" y="0"/>
                </a:cubicBezTo>
                <a:cubicBezTo>
                  <a:pt x="20" y="56"/>
                  <a:pt x="20" y="56"/>
                  <a:pt x="20" y="56"/>
                </a:cubicBezTo>
                <a:cubicBezTo>
                  <a:pt x="0" y="76"/>
                  <a:pt x="0" y="76"/>
                  <a:pt x="0" y="76"/>
                </a:cubicBezTo>
                <a:cubicBezTo>
                  <a:pt x="52" y="76"/>
                  <a:pt x="52" y="76"/>
                  <a:pt x="52" y="76"/>
                </a:cubicBezTo>
                <a:cubicBezTo>
                  <a:pt x="56" y="72"/>
                  <a:pt x="56" y="72"/>
                  <a:pt x="56" y="72"/>
                </a:cubicBezTo>
                <a:cubicBezTo>
                  <a:pt x="72" y="72"/>
                  <a:pt x="72" y="72"/>
                  <a:pt x="72" y="72"/>
                </a:cubicBezTo>
                <a:cubicBezTo>
                  <a:pt x="76" y="76"/>
                  <a:pt x="76" y="76"/>
                  <a:pt x="76" y="76"/>
                </a:cubicBezTo>
                <a:cubicBezTo>
                  <a:pt x="128" y="76"/>
                  <a:pt x="128" y="76"/>
                  <a:pt x="128" y="76"/>
                </a:cubicBezTo>
                <a:lnTo>
                  <a:pt x="108" y="56"/>
                </a:lnTo>
                <a:close/>
                <a:moveTo>
                  <a:pt x="36" y="64"/>
                </a:moveTo>
                <a:cubicBezTo>
                  <a:pt x="36" y="64"/>
                  <a:pt x="40" y="60"/>
                  <a:pt x="40" y="60"/>
                </a:cubicBezTo>
                <a:cubicBezTo>
                  <a:pt x="88" y="60"/>
                  <a:pt x="88" y="60"/>
                  <a:pt x="88" y="60"/>
                </a:cubicBezTo>
                <a:cubicBezTo>
                  <a:pt x="92" y="64"/>
                  <a:pt x="92" y="64"/>
                  <a:pt x="92" y="64"/>
                </a:cubicBezTo>
                <a:cubicBezTo>
                  <a:pt x="92" y="64"/>
                  <a:pt x="37" y="64"/>
                  <a:pt x="36" y="64"/>
                </a:cubicBezTo>
                <a:close/>
                <a:moveTo>
                  <a:pt x="104" y="52"/>
                </a:moveTo>
                <a:cubicBezTo>
                  <a:pt x="24" y="52"/>
                  <a:pt x="24" y="52"/>
                  <a:pt x="24" y="52"/>
                </a:cubicBezTo>
                <a:cubicBezTo>
                  <a:pt x="24" y="4"/>
                  <a:pt x="24" y="4"/>
                  <a:pt x="24" y="4"/>
                </a:cubicBezTo>
                <a:cubicBezTo>
                  <a:pt x="104" y="4"/>
                  <a:pt x="104" y="4"/>
                  <a:pt x="104" y="4"/>
                </a:cubicBezTo>
                <a:lnTo>
                  <a:pt x="104" y="52"/>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93" name="Group 92"/>
          <p:cNvGrpSpPr/>
          <p:nvPr/>
        </p:nvGrpSpPr>
        <p:grpSpPr>
          <a:xfrm>
            <a:off x="969435" y="4263925"/>
            <a:ext cx="922124" cy="490210"/>
            <a:chOff x="4249668" y="333065"/>
            <a:chExt cx="453906" cy="241300"/>
          </a:xfrm>
          <a:solidFill>
            <a:schemeClr val="bg2"/>
          </a:solidFill>
        </p:grpSpPr>
        <p:sp>
          <p:nvSpPr>
            <p:cNvPr id="94" name="Freeform 86"/>
            <p:cNvSpPr>
              <a:spLocks noEditPoints="1"/>
            </p:cNvSpPr>
            <p:nvPr/>
          </p:nvSpPr>
          <p:spPr bwMode="auto">
            <a:xfrm>
              <a:off x="4400440" y="333065"/>
              <a:ext cx="303134" cy="241300"/>
            </a:xfrm>
            <a:custGeom>
              <a:avLst/>
              <a:gdLst>
                <a:gd name="T0" fmla="*/ 191 w 191"/>
                <a:gd name="T1" fmla="*/ 123 h 152"/>
                <a:gd name="T2" fmla="*/ 191 w 191"/>
                <a:gd name="T3" fmla="*/ 0 h 152"/>
                <a:gd name="T4" fmla="*/ 0 w 191"/>
                <a:gd name="T5" fmla="*/ 0 h 152"/>
                <a:gd name="T6" fmla="*/ 0 w 191"/>
                <a:gd name="T7" fmla="*/ 123 h 152"/>
                <a:gd name="T8" fmla="*/ 86 w 191"/>
                <a:gd name="T9" fmla="*/ 123 h 152"/>
                <a:gd name="T10" fmla="*/ 86 w 191"/>
                <a:gd name="T11" fmla="*/ 142 h 152"/>
                <a:gd name="T12" fmla="*/ 38 w 191"/>
                <a:gd name="T13" fmla="*/ 142 h 152"/>
                <a:gd name="T14" fmla="*/ 38 w 191"/>
                <a:gd name="T15" fmla="*/ 152 h 152"/>
                <a:gd name="T16" fmla="*/ 153 w 191"/>
                <a:gd name="T17" fmla="*/ 152 h 152"/>
                <a:gd name="T18" fmla="*/ 153 w 191"/>
                <a:gd name="T19" fmla="*/ 142 h 152"/>
                <a:gd name="T20" fmla="*/ 105 w 191"/>
                <a:gd name="T21" fmla="*/ 142 h 152"/>
                <a:gd name="T22" fmla="*/ 105 w 191"/>
                <a:gd name="T23" fmla="*/ 123 h 152"/>
                <a:gd name="T24" fmla="*/ 191 w 191"/>
                <a:gd name="T25" fmla="*/ 123 h 152"/>
                <a:gd name="T26" fmla="*/ 10 w 191"/>
                <a:gd name="T27" fmla="*/ 114 h 152"/>
                <a:gd name="T28" fmla="*/ 10 w 191"/>
                <a:gd name="T29" fmla="*/ 10 h 152"/>
                <a:gd name="T30" fmla="*/ 181 w 191"/>
                <a:gd name="T31" fmla="*/ 10 h 152"/>
                <a:gd name="T32" fmla="*/ 181 w 191"/>
                <a:gd name="T33" fmla="*/ 114 h 152"/>
                <a:gd name="T34" fmla="*/ 10 w 191"/>
                <a:gd name="T35" fmla="*/ 11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52">
                  <a:moveTo>
                    <a:pt x="191" y="123"/>
                  </a:moveTo>
                  <a:lnTo>
                    <a:pt x="191" y="0"/>
                  </a:lnTo>
                  <a:lnTo>
                    <a:pt x="0" y="0"/>
                  </a:lnTo>
                  <a:lnTo>
                    <a:pt x="0" y="123"/>
                  </a:lnTo>
                  <a:lnTo>
                    <a:pt x="86" y="123"/>
                  </a:lnTo>
                  <a:lnTo>
                    <a:pt x="86" y="142"/>
                  </a:lnTo>
                  <a:lnTo>
                    <a:pt x="38" y="142"/>
                  </a:lnTo>
                  <a:lnTo>
                    <a:pt x="38" y="152"/>
                  </a:lnTo>
                  <a:lnTo>
                    <a:pt x="153" y="152"/>
                  </a:lnTo>
                  <a:lnTo>
                    <a:pt x="153" y="142"/>
                  </a:lnTo>
                  <a:lnTo>
                    <a:pt x="105" y="142"/>
                  </a:lnTo>
                  <a:lnTo>
                    <a:pt x="105" y="123"/>
                  </a:lnTo>
                  <a:lnTo>
                    <a:pt x="191" y="123"/>
                  </a:lnTo>
                  <a:close/>
                  <a:moveTo>
                    <a:pt x="10" y="114"/>
                  </a:moveTo>
                  <a:lnTo>
                    <a:pt x="10" y="10"/>
                  </a:lnTo>
                  <a:lnTo>
                    <a:pt x="181" y="10"/>
                  </a:lnTo>
                  <a:lnTo>
                    <a:pt x="181" y="114"/>
                  </a:lnTo>
                  <a:lnTo>
                    <a:pt x="10" y="1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7"/>
            <p:cNvSpPr>
              <a:spLocks noEditPoints="1"/>
            </p:cNvSpPr>
            <p:nvPr/>
          </p:nvSpPr>
          <p:spPr bwMode="auto">
            <a:xfrm>
              <a:off x="4249668" y="333065"/>
              <a:ext cx="136489" cy="241300"/>
            </a:xfrm>
            <a:custGeom>
              <a:avLst/>
              <a:gdLst>
                <a:gd name="T0" fmla="*/ 0 w 36"/>
                <a:gd name="T1" fmla="*/ 64 h 64"/>
                <a:gd name="T2" fmla="*/ 36 w 36"/>
                <a:gd name="T3" fmla="*/ 64 h 64"/>
                <a:gd name="T4" fmla="*/ 36 w 36"/>
                <a:gd name="T5" fmla="*/ 0 h 64"/>
                <a:gd name="T6" fmla="*/ 0 w 36"/>
                <a:gd name="T7" fmla="*/ 0 h 64"/>
                <a:gd name="T8" fmla="*/ 0 w 36"/>
                <a:gd name="T9" fmla="*/ 64 h 64"/>
                <a:gd name="T10" fmla="*/ 18 w 36"/>
                <a:gd name="T11" fmla="*/ 52 h 64"/>
                <a:gd name="T12" fmla="*/ 16 w 36"/>
                <a:gd name="T13" fmla="*/ 50 h 64"/>
                <a:gd name="T14" fmla="*/ 18 w 36"/>
                <a:gd name="T15" fmla="*/ 48 h 64"/>
                <a:gd name="T16" fmla="*/ 20 w 36"/>
                <a:gd name="T17" fmla="*/ 50 h 64"/>
                <a:gd name="T18" fmla="*/ 18 w 36"/>
                <a:gd name="T19" fmla="*/ 52 h 64"/>
                <a:gd name="T20" fmla="*/ 4 w 36"/>
                <a:gd name="T21" fmla="*/ 8 h 64"/>
                <a:gd name="T22" fmla="*/ 32 w 36"/>
                <a:gd name="T23" fmla="*/ 8 h 64"/>
                <a:gd name="T24" fmla="*/ 32 w 36"/>
                <a:gd name="T25" fmla="*/ 12 h 64"/>
                <a:gd name="T26" fmla="*/ 4 w 36"/>
                <a:gd name="T27" fmla="*/ 12 h 64"/>
                <a:gd name="T28" fmla="*/ 4 w 36"/>
                <a:gd name="T29" fmla="*/ 8 h 64"/>
                <a:gd name="T30" fmla="*/ 4 w 36"/>
                <a:gd name="T31" fmla="*/ 16 h 64"/>
                <a:gd name="T32" fmla="*/ 32 w 36"/>
                <a:gd name="T33" fmla="*/ 16 h 64"/>
                <a:gd name="T34" fmla="*/ 32 w 36"/>
                <a:gd name="T35" fmla="*/ 20 h 64"/>
                <a:gd name="T36" fmla="*/ 4 w 36"/>
                <a:gd name="T37" fmla="*/ 20 h 64"/>
                <a:gd name="T38" fmla="*/ 4 w 36"/>
                <a:gd name="T3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4">
                  <a:moveTo>
                    <a:pt x="0" y="64"/>
                  </a:moveTo>
                  <a:cubicBezTo>
                    <a:pt x="36" y="64"/>
                    <a:pt x="36" y="64"/>
                    <a:pt x="36" y="64"/>
                  </a:cubicBezTo>
                  <a:cubicBezTo>
                    <a:pt x="36" y="0"/>
                    <a:pt x="36" y="0"/>
                    <a:pt x="36" y="0"/>
                  </a:cubicBezTo>
                  <a:cubicBezTo>
                    <a:pt x="0" y="0"/>
                    <a:pt x="0" y="0"/>
                    <a:pt x="0" y="0"/>
                  </a:cubicBezTo>
                  <a:lnTo>
                    <a:pt x="0" y="64"/>
                  </a:lnTo>
                  <a:close/>
                  <a:moveTo>
                    <a:pt x="18" y="52"/>
                  </a:moveTo>
                  <a:cubicBezTo>
                    <a:pt x="17" y="52"/>
                    <a:pt x="16" y="51"/>
                    <a:pt x="16" y="50"/>
                  </a:cubicBezTo>
                  <a:cubicBezTo>
                    <a:pt x="16" y="49"/>
                    <a:pt x="17" y="48"/>
                    <a:pt x="18" y="48"/>
                  </a:cubicBezTo>
                  <a:cubicBezTo>
                    <a:pt x="19" y="48"/>
                    <a:pt x="20" y="49"/>
                    <a:pt x="20" y="50"/>
                  </a:cubicBezTo>
                  <a:cubicBezTo>
                    <a:pt x="20" y="51"/>
                    <a:pt x="19" y="52"/>
                    <a:pt x="18" y="52"/>
                  </a:cubicBezTo>
                  <a:close/>
                  <a:moveTo>
                    <a:pt x="4" y="8"/>
                  </a:moveTo>
                  <a:cubicBezTo>
                    <a:pt x="32" y="8"/>
                    <a:pt x="32" y="8"/>
                    <a:pt x="32" y="8"/>
                  </a:cubicBezTo>
                  <a:cubicBezTo>
                    <a:pt x="32" y="12"/>
                    <a:pt x="32" y="12"/>
                    <a:pt x="32" y="12"/>
                  </a:cubicBezTo>
                  <a:cubicBezTo>
                    <a:pt x="4" y="12"/>
                    <a:pt x="4" y="12"/>
                    <a:pt x="4" y="12"/>
                  </a:cubicBezTo>
                  <a:lnTo>
                    <a:pt x="4" y="8"/>
                  </a:lnTo>
                  <a:close/>
                  <a:moveTo>
                    <a:pt x="4" y="16"/>
                  </a:moveTo>
                  <a:cubicBezTo>
                    <a:pt x="32" y="16"/>
                    <a:pt x="32" y="16"/>
                    <a:pt x="32" y="16"/>
                  </a:cubicBezTo>
                  <a:cubicBezTo>
                    <a:pt x="32" y="20"/>
                    <a:pt x="32" y="20"/>
                    <a:pt x="32" y="20"/>
                  </a:cubicBezTo>
                  <a:cubicBezTo>
                    <a:pt x="4" y="20"/>
                    <a:pt x="4" y="20"/>
                    <a:pt x="4" y="20"/>
                  </a:cubicBezTo>
                  <a:lnTo>
                    <a:pt x="4"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1" descr="wearable.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4611" y="5451427"/>
            <a:ext cx="599456" cy="599456"/>
          </a:xfrm>
          <a:prstGeom prst="rect">
            <a:avLst/>
          </a:prstGeom>
        </p:spPr>
      </p:pic>
      <p:grpSp>
        <p:nvGrpSpPr>
          <p:cNvPr id="28" name="Group 27"/>
          <p:cNvGrpSpPr/>
          <p:nvPr/>
        </p:nvGrpSpPr>
        <p:grpSpPr>
          <a:xfrm>
            <a:off x="10447715" y="1675753"/>
            <a:ext cx="1902544" cy="863760"/>
            <a:chOff x="10446127" y="1554163"/>
            <a:chExt cx="1902544" cy="863760"/>
          </a:xfrm>
        </p:grpSpPr>
        <p:sp>
          <p:nvSpPr>
            <p:cNvPr id="139" name="Text Box 96"/>
            <p:cNvSpPr txBox="1">
              <a:spLocks noChangeArrowheads="1"/>
            </p:cNvSpPr>
            <p:nvPr/>
          </p:nvSpPr>
          <p:spPr bwMode="auto">
            <a:xfrm>
              <a:off x="10446127" y="2171702"/>
              <a:ext cx="1902544" cy="246221"/>
            </a:xfrm>
            <a:prstGeom prst="rect">
              <a:avLst/>
            </a:prstGeom>
            <a:noFill/>
            <a:ln>
              <a:noFill/>
            </a:ln>
            <a:extLst>
              <a:ext uri="{91240B29-F687-4f45-9708-019B960494DF}">
                <a14:hiddenLine xmlns:a14="http://schemas.microsoft.com/office/drawing/2010/main" xmlns="" w="19050">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5F5F5F"/>
                  </a:solidFill>
                  <a:latin typeface="Arial" pitchFamily="34" charset="0"/>
                  <a:cs typeface="Arial" pitchFamily="34" charset="0"/>
                </a:rPr>
                <a:t>File Server</a:t>
              </a:r>
            </a:p>
          </p:txBody>
        </p:sp>
        <p:sp>
          <p:nvSpPr>
            <p:cNvPr id="97" name="Freeform 543"/>
            <p:cNvSpPr>
              <a:spLocks noEditPoints="1"/>
            </p:cNvSpPr>
            <p:nvPr/>
          </p:nvSpPr>
          <p:spPr bwMode="auto">
            <a:xfrm>
              <a:off x="11220155" y="1554163"/>
              <a:ext cx="313637" cy="555992"/>
            </a:xfrm>
            <a:custGeom>
              <a:avLst/>
              <a:gdLst>
                <a:gd name="T0" fmla="*/ 0 w 93"/>
                <a:gd name="T1" fmla="*/ 0 h 165"/>
                <a:gd name="T2" fmla="*/ 0 w 93"/>
                <a:gd name="T3" fmla="*/ 165 h 165"/>
                <a:gd name="T4" fmla="*/ 93 w 93"/>
                <a:gd name="T5" fmla="*/ 165 h 165"/>
                <a:gd name="T6" fmla="*/ 93 w 93"/>
                <a:gd name="T7" fmla="*/ 0 h 165"/>
                <a:gd name="T8" fmla="*/ 0 w 93"/>
                <a:gd name="T9" fmla="*/ 0 h 165"/>
                <a:gd name="T10" fmla="*/ 46 w 93"/>
                <a:gd name="T11" fmla="*/ 67 h 165"/>
                <a:gd name="T12" fmla="*/ 39 w 93"/>
                <a:gd name="T13" fmla="*/ 60 h 165"/>
                <a:gd name="T14" fmla="*/ 46 w 93"/>
                <a:gd name="T15" fmla="*/ 53 h 165"/>
                <a:gd name="T16" fmla="*/ 54 w 93"/>
                <a:gd name="T17" fmla="*/ 60 h 165"/>
                <a:gd name="T18" fmla="*/ 46 w 93"/>
                <a:gd name="T19" fmla="*/ 67 h 165"/>
                <a:gd name="T20" fmla="*/ 79 w 93"/>
                <a:gd name="T21" fmla="*/ 42 h 165"/>
                <a:gd name="T22" fmla="*/ 14 w 93"/>
                <a:gd name="T23" fmla="*/ 42 h 165"/>
                <a:gd name="T24" fmla="*/ 14 w 93"/>
                <a:gd name="T25" fmla="*/ 35 h 165"/>
                <a:gd name="T26" fmla="*/ 79 w 93"/>
                <a:gd name="T27" fmla="*/ 35 h 165"/>
                <a:gd name="T28" fmla="*/ 79 w 93"/>
                <a:gd name="T29" fmla="*/ 42 h 165"/>
                <a:gd name="T30" fmla="*/ 79 w 93"/>
                <a:gd name="T31" fmla="*/ 28 h 165"/>
                <a:gd name="T32" fmla="*/ 14 w 93"/>
                <a:gd name="T33" fmla="*/ 28 h 165"/>
                <a:gd name="T34" fmla="*/ 14 w 93"/>
                <a:gd name="T35" fmla="*/ 20 h 165"/>
                <a:gd name="T36" fmla="*/ 79 w 93"/>
                <a:gd name="T37" fmla="*/ 20 h 165"/>
                <a:gd name="T38" fmla="*/ 79 w 93"/>
                <a:gd name="T39" fmla="*/ 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165">
                  <a:moveTo>
                    <a:pt x="0" y="0"/>
                  </a:moveTo>
                  <a:cubicBezTo>
                    <a:pt x="0" y="165"/>
                    <a:pt x="0" y="165"/>
                    <a:pt x="0" y="165"/>
                  </a:cubicBezTo>
                  <a:cubicBezTo>
                    <a:pt x="93" y="165"/>
                    <a:pt x="93" y="165"/>
                    <a:pt x="93" y="165"/>
                  </a:cubicBezTo>
                  <a:cubicBezTo>
                    <a:pt x="93" y="0"/>
                    <a:pt x="93" y="0"/>
                    <a:pt x="93" y="0"/>
                  </a:cubicBezTo>
                  <a:lnTo>
                    <a:pt x="0" y="0"/>
                  </a:lnTo>
                  <a:close/>
                  <a:moveTo>
                    <a:pt x="46" y="67"/>
                  </a:moveTo>
                  <a:cubicBezTo>
                    <a:pt x="42" y="67"/>
                    <a:pt x="39" y="64"/>
                    <a:pt x="39" y="60"/>
                  </a:cubicBezTo>
                  <a:cubicBezTo>
                    <a:pt x="39" y="56"/>
                    <a:pt x="42" y="53"/>
                    <a:pt x="46" y="53"/>
                  </a:cubicBezTo>
                  <a:cubicBezTo>
                    <a:pt x="50" y="53"/>
                    <a:pt x="54" y="56"/>
                    <a:pt x="54" y="60"/>
                  </a:cubicBezTo>
                  <a:cubicBezTo>
                    <a:pt x="54" y="64"/>
                    <a:pt x="50" y="67"/>
                    <a:pt x="46" y="67"/>
                  </a:cubicBezTo>
                  <a:close/>
                  <a:moveTo>
                    <a:pt x="79" y="42"/>
                  </a:moveTo>
                  <a:cubicBezTo>
                    <a:pt x="14" y="42"/>
                    <a:pt x="14" y="42"/>
                    <a:pt x="14" y="42"/>
                  </a:cubicBezTo>
                  <a:cubicBezTo>
                    <a:pt x="14" y="35"/>
                    <a:pt x="14" y="35"/>
                    <a:pt x="14" y="35"/>
                  </a:cubicBezTo>
                  <a:cubicBezTo>
                    <a:pt x="79" y="35"/>
                    <a:pt x="79" y="35"/>
                    <a:pt x="79" y="35"/>
                  </a:cubicBezTo>
                  <a:lnTo>
                    <a:pt x="79" y="42"/>
                  </a:lnTo>
                  <a:close/>
                  <a:moveTo>
                    <a:pt x="79" y="28"/>
                  </a:moveTo>
                  <a:cubicBezTo>
                    <a:pt x="14" y="28"/>
                    <a:pt x="14" y="28"/>
                    <a:pt x="14" y="28"/>
                  </a:cubicBezTo>
                  <a:cubicBezTo>
                    <a:pt x="14" y="20"/>
                    <a:pt x="14" y="20"/>
                    <a:pt x="14" y="20"/>
                  </a:cubicBezTo>
                  <a:cubicBezTo>
                    <a:pt x="79" y="20"/>
                    <a:pt x="79" y="20"/>
                    <a:pt x="79" y="20"/>
                  </a:cubicBezTo>
                  <a:lnTo>
                    <a:pt x="79" y="28"/>
                  </a:lnTo>
                  <a:close/>
                </a:path>
              </a:pathLst>
            </a:custGeom>
            <a:solidFill>
              <a:srgbClr val="41414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110"/>
          <p:cNvGrpSpPr/>
          <p:nvPr/>
        </p:nvGrpSpPr>
        <p:grpSpPr>
          <a:xfrm>
            <a:off x="1054490" y="2934698"/>
            <a:ext cx="780301" cy="520336"/>
            <a:chOff x="9455150" y="2508250"/>
            <a:chExt cx="423863" cy="282575"/>
          </a:xfrm>
          <a:solidFill>
            <a:srgbClr val="414141"/>
          </a:solidFill>
        </p:grpSpPr>
        <p:sp>
          <p:nvSpPr>
            <p:cNvPr id="113" name="Freeform 80"/>
            <p:cNvSpPr>
              <a:spLocks/>
            </p:cNvSpPr>
            <p:nvPr/>
          </p:nvSpPr>
          <p:spPr bwMode="auto">
            <a:xfrm>
              <a:off x="9455150" y="2667000"/>
              <a:ext cx="125413" cy="93663"/>
            </a:xfrm>
            <a:custGeom>
              <a:avLst/>
              <a:gdLst>
                <a:gd name="T0" fmla="*/ 33 w 33"/>
                <a:gd name="T1" fmla="*/ 3 h 25"/>
                <a:gd name="T2" fmla="*/ 21 w 33"/>
                <a:gd name="T3" fmla="*/ 0 h 25"/>
                <a:gd name="T4" fmla="*/ 0 w 33"/>
                <a:gd name="T5" fmla="*/ 19 h 25"/>
                <a:gd name="T6" fmla="*/ 0 w 33"/>
                <a:gd name="T7" fmla="*/ 21 h 25"/>
                <a:gd name="T8" fmla="*/ 0 w 33"/>
                <a:gd name="T9" fmla="*/ 22 h 25"/>
                <a:gd name="T10" fmla="*/ 21 w 33"/>
                <a:gd name="T11" fmla="*/ 25 h 25"/>
                <a:gd name="T12" fmla="*/ 22 w 33"/>
                <a:gd name="T13" fmla="*/ 25 h 25"/>
                <a:gd name="T14" fmla="*/ 33 w 33"/>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5">
                  <a:moveTo>
                    <a:pt x="33" y="3"/>
                  </a:moveTo>
                  <a:cubicBezTo>
                    <a:pt x="30" y="1"/>
                    <a:pt x="26" y="0"/>
                    <a:pt x="21" y="0"/>
                  </a:cubicBezTo>
                  <a:cubicBezTo>
                    <a:pt x="10" y="0"/>
                    <a:pt x="1" y="8"/>
                    <a:pt x="0" y="19"/>
                  </a:cubicBezTo>
                  <a:cubicBezTo>
                    <a:pt x="0" y="20"/>
                    <a:pt x="0" y="21"/>
                    <a:pt x="0" y="21"/>
                  </a:cubicBezTo>
                  <a:cubicBezTo>
                    <a:pt x="0" y="22"/>
                    <a:pt x="0" y="22"/>
                    <a:pt x="0" y="22"/>
                  </a:cubicBezTo>
                  <a:cubicBezTo>
                    <a:pt x="7" y="24"/>
                    <a:pt x="14" y="25"/>
                    <a:pt x="21" y="25"/>
                  </a:cubicBezTo>
                  <a:cubicBezTo>
                    <a:pt x="22" y="25"/>
                    <a:pt x="22" y="25"/>
                    <a:pt x="22" y="25"/>
                  </a:cubicBezTo>
                  <a:cubicBezTo>
                    <a:pt x="23" y="17"/>
                    <a:pt x="27" y="9"/>
                    <a:pt x="3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6" name="Group 115"/>
            <p:cNvGrpSpPr/>
            <p:nvPr/>
          </p:nvGrpSpPr>
          <p:grpSpPr>
            <a:xfrm>
              <a:off x="9493250" y="2508250"/>
              <a:ext cx="385763" cy="282575"/>
              <a:chOff x="9493250" y="2508250"/>
              <a:chExt cx="385763" cy="282575"/>
            </a:xfrm>
            <a:grpFill/>
          </p:grpSpPr>
          <p:sp>
            <p:nvSpPr>
              <p:cNvPr id="118" name="Oval 79"/>
              <p:cNvSpPr>
                <a:spLocks noChangeArrowheads="1"/>
              </p:cNvSpPr>
              <p:nvPr/>
            </p:nvSpPr>
            <p:spPr bwMode="auto">
              <a:xfrm>
                <a:off x="9493250" y="2565400"/>
                <a:ext cx="87313" cy="825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81"/>
              <p:cNvSpPr>
                <a:spLocks noChangeArrowheads="1"/>
              </p:cNvSpPr>
              <p:nvPr/>
            </p:nvSpPr>
            <p:spPr bwMode="auto">
              <a:xfrm>
                <a:off x="9753600" y="2565400"/>
                <a:ext cx="87313" cy="857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82"/>
              <p:cNvSpPr>
                <a:spLocks/>
              </p:cNvSpPr>
              <p:nvPr/>
            </p:nvSpPr>
            <p:spPr bwMode="auto">
              <a:xfrm>
                <a:off x="9758363" y="2667000"/>
                <a:ext cx="120650" cy="96838"/>
              </a:xfrm>
              <a:custGeom>
                <a:avLst/>
                <a:gdLst>
                  <a:gd name="T0" fmla="*/ 32 w 32"/>
                  <a:gd name="T1" fmla="*/ 20 h 26"/>
                  <a:gd name="T2" fmla="*/ 11 w 32"/>
                  <a:gd name="T3" fmla="*/ 0 h 26"/>
                  <a:gd name="T4" fmla="*/ 0 w 32"/>
                  <a:gd name="T5" fmla="*/ 3 h 26"/>
                  <a:gd name="T6" fmla="*/ 12 w 32"/>
                  <a:gd name="T7" fmla="*/ 26 h 26"/>
                  <a:gd name="T8" fmla="*/ 32 w 32"/>
                  <a:gd name="T9" fmla="*/ 23 h 26"/>
                  <a:gd name="T10" fmla="*/ 32 w 32"/>
                  <a:gd name="T11" fmla="*/ 22 h 26"/>
                  <a:gd name="T12" fmla="*/ 32 w 32"/>
                  <a:gd name="T13" fmla="*/ 20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32" y="20"/>
                    </a:moveTo>
                    <a:cubicBezTo>
                      <a:pt x="31" y="9"/>
                      <a:pt x="22" y="0"/>
                      <a:pt x="11" y="0"/>
                    </a:cubicBezTo>
                    <a:cubicBezTo>
                      <a:pt x="7" y="0"/>
                      <a:pt x="4" y="1"/>
                      <a:pt x="0" y="3"/>
                    </a:cubicBezTo>
                    <a:cubicBezTo>
                      <a:pt x="7" y="9"/>
                      <a:pt x="11" y="17"/>
                      <a:pt x="12" y="26"/>
                    </a:cubicBezTo>
                    <a:cubicBezTo>
                      <a:pt x="19" y="26"/>
                      <a:pt x="26" y="25"/>
                      <a:pt x="32" y="23"/>
                    </a:cubicBezTo>
                    <a:cubicBezTo>
                      <a:pt x="32" y="22"/>
                      <a:pt x="32" y="22"/>
                      <a:pt x="32" y="22"/>
                    </a:cubicBezTo>
                    <a:cubicBezTo>
                      <a:pt x="32" y="21"/>
                      <a:pt x="32" y="21"/>
                      <a:pt x="32"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83"/>
              <p:cNvSpPr>
                <a:spLocks/>
              </p:cNvSpPr>
              <p:nvPr/>
            </p:nvSpPr>
            <p:spPr bwMode="auto">
              <a:xfrm>
                <a:off x="9553575" y="2651125"/>
                <a:ext cx="230188" cy="139700"/>
              </a:xfrm>
              <a:custGeom>
                <a:avLst/>
                <a:gdLst>
                  <a:gd name="T0" fmla="*/ 61 w 61"/>
                  <a:gd name="T1" fmla="*/ 31 h 37"/>
                  <a:gd name="T2" fmla="*/ 61 w 61"/>
                  <a:gd name="T3" fmla="*/ 32 h 37"/>
                  <a:gd name="T4" fmla="*/ 30 w 61"/>
                  <a:gd name="T5" fmla="*/ 37 h 37"/>
                  <a:gd name="T6" fmla="*/ 0 w 61"/>
                  <a:gd name="T7" fmla="*/ 32 h 37"/>
                  <a:gd name="T8" fmla="*/ 0 w 61"/>
                  <a:gd name="T9" fmla="*/ 31 h 37"/>
                  <a:gd name="T10" fmla="*/ 0 w 61"/>
                  <a:gd name="T11" fmla="*/ 28 h 37"/>
                  <a:gd name="T12" fmla="*/ 30 w 61"/>
                  <a:gd name="T13" fmla="*/ 0 h 37"/>
                  <a:gd name="T14" fmla="*/ 61 w 61"/>
                  <a:gd name="T15" fmla="*/ 28 h 37"/>
                  <a:gd name="T16" fmla="*/ 61 w 61"/>
                  <a:gd name="T1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61" y="31"/>
                    </a:moveTo>
                    <a:cubicBezTo>
                      <a:pt x="61" y="32"/>
                      <a:pt x="61" y="32"/>
                      <a:pt x="61" y="32"/>
                    </a:cubicBezTo>
                    <a:cubicBezTo>
                      <a:pt x="51" y="35"/>
                      <a:pt x="41" y="37"/>
                      <a:pt x="30" y="37"/>
                    </a:cubicBezTo>
                    <a:cubicBezTo>
                      <a:pt x="20" y="37"/>
                      <a:pt x="10" y="35"/>
                      <a:pt x="0" y="32"/>
                    </a:cubicBezTo>
                    <a:cubicBezTo>
                      <a:pt x="0" y="31"/>
                      <a:pt x="0" y="31"/>
                      <a:pt x="0" y="31"/>
                    </a:cubicBezTo>
                    <a:cubicBezTo>
                      <a:pt x="0" y="30"/>
                      <a:pt x="0" y="29"/>
                      <a:pt x="0" y="28"/>
                    </a:cubicBezTo>
                    <a:cubicBezTo>
                      <a:pt x="1" y="13"/>
                      <a:pt x="14" y="0"/>
                      <a:pt x="30" y="0"/>
                    </a:cubicBezTo>
                    <a:cubicBezTo>
                      <a:pt x="46" y="0"/>
                      <a:pt x="59" y="13"/>
                      <a:pt x="61" y="28"/>
                    </a:cubicBezTo>
                    <a:cubicBezTo>
                      <a:pt x="61" y="29"/>
                      <a:pt x="61" y="30"/>
                      <a:pt x="61"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84"/>
              <p:cNvSpPr>
                <a:spLocks/>
              </p:cNvSpPr>
              <p:nvPr/>
            </p:nvSpPr>
            <p:spPr bwMode="auto">
              <a:xfrm>
                <a:off x="9553575" y="2651125"/>
                <a:ext cx="230188" cy="139700"/>
              </a:xfrm>
              <a:custGeom>
                <a:avLst/>
                <a:gdLst>
                  <a:gd name="T0" fmla="*/ 30 w 61"/>
                  <a:gd name="T1" fmla="*/ 0 h 37"/>
                  <a:gd name="T2" fmla="*/ 0 w 61"/>
                  <a:gd name="T3" fmla="*/ 28 h 37"/>
                  <a:gd name="T4" fmla="*/ 0 w 61"/>
                  <a:gd name="T5" fmla="*/ 31 h 37"/>
                  <a:gd name="T6" fmla="*/ 0 w 61"/>
                  <a:gd name="T7" fmla="*/ 32 h 37"/>
                  <a:gd name="T8" fmla="*/ 30 w 61"/>
                  <a:gd name="T9" fmla="*/ 37 h 37"/>
                  <a:gd name="T10" fmla="*/ 61 w 61"/>
                  <a:gd name="T11" fmla="*/ 32 h 37"/>
                  <a:gd name="T12" fmla="*/ 61 w 61"/>
                  <a:gd name="T13" fmla="*/ 31 h 37"/>
                  <a:gd name="T14" fmla="*/ 61 w 61"/>
                  <a:gd name="T15" fmla="*/ 28 h 37"/>
                  <a:gd name="T16" fmla="*/ 30 w 6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30" y="0"/>
                    </a:moveTo>
                    <a:cubicBezTo>
                      <a:pt x="14" y="0"/>
                      <a:pt x="1" y="13"/>
                      <a:pt x="0" y="28"/>
                    </a:cubicBezTo>
                    <a:cubicBezTo>
                      <a:pt x="0" y="29"/>
                      <a:pt x="0" y="30"/>
                      <a:pt x="0" y="31"/>
                    </a:cubicBezTo>
                    <a:cubicBezTo>
                      <a:pt x="0" y="32"/>
                      <a:pt x="0" y="32"/>
                      <a:pt x="0" y="32"/>
                    </a:cubicBezTo>
                    <a:cubicBezTo>
                      <a:pt x="10" y="35"/>
                      <a:pt x="20" y="37"/>
                      <a:pt x="30" y="37"/>
                    </a:cubicBezTo>
                    <a:cubicBezTo>
                      <a:pt x="41" y="37"/>
                      <a:pt x="51" y="35"/>
                      <a:pt x="61" y="32"/>
                    </a:cubicBezTo>
                    <a:cubicBezTo>
                      <a:pt x="61" y="31"/>
                      <a:pt x="61" y="31"/>
                      <a:pt x="61" y="31"/>
                    </a:cubicBezTo>
                    <a:cubicBezTo>
                      <a:pt x="61" y="30"/>
                      <a:pt x="61" y="29"/>
                      <a:pt x="61" y="28"/>
                    </a:cubicBezTo>
                    <a:cubicBezTo>
                      <a:pt x="59" y="13"/>
                      <a:pt x="46" y="0"/>
                      <a:pt x="3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85"/>
              <p:cNvSpPr>
                <a:spLocks noChangeArrowheads="1"/>
              </p:cNvSpPr>
              <p:nvPr/>
            </p:nvSpPr>
            <p:spPr bwMode="auto">
              <a:xfrm>
                <a:off x="9607550" y="2508250"/>
                <a:ext cx="123825" cy="1206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4" name="Group 123"/>
          <p:cNvGrpSpPr/>
          <p:nvPr/>
        </p:nvGrpSpPr>
        <p:grpSpPr>
          <a:xfrm>
            <a:off x="4619848" y="4155788"/>
            <a:ext cx="346420" cy="625553"/>
            <a:chOff x="4872038" y="3087688"/>
            <a:chExt cx="220662" cy="398463"/>
          </a:xfrm>
          <a:solidFill>
            <a:schemeClr val="bg2"/>
          </a:solidFill>
        </p:grpSpPr>
        <p:sp>
          <p:nvSpPr>
            <p:cNvPr id="125" name="Freeform 115"/>
            <p:cNvSpPr>
              <a:spLocks noEditPoints="1"/>
            </p:cNvSpPr>
            <p:nvPr/>
          </p:nvSpPr>
          <p:spPr bwMode="auto">
            <a:xfrm>
              <a:off x="4872038" y="3114676"/>
              <a:ext cx="220662" cy="371475"/>
            </a:xfrm>
            <a:custGeom>
              <a:avLst/>
              <a:gdLst>
                <a:gd name="T0" fmla="*/ 35 w 58"/>
                <a:gd name="T1" fmla="*/ 22 h 96"/>
                <a:gd name="T2" fmla="*/ 39 w 58"/>
                <a:gd name="T3" fmla="*/ 19 h 96"/>
                <a:gd name="T4" fmla="*/ 41 w 58"/>
                <a:gd name="T5" fmla="*/ 12 h 96"/>
                <a:gd name="T6" fmla="*/ 40 w 58"/>
                <a:gd name="T7" fmla="*/ 7 h 96"/>
                <a:gd name="T8" fmla="*/ 29 w 58"/>
                <a:gd name="T9" fmla="*/ 0 h 96"/>
                <a:gd name="T10" fmla="*/ 19 w 58"/>
                <a:gd name="T11" fmla="*/ 7 h 96"/>
                <a:gd name="T12" fmla="*/ 19 w 58"/>
                <a:gd name="T13" fmla="*/ 7 h 96"/>
                <a:gd name="T14" fmla="*/ 17 w 58"/>
                <a:gd name="T15" fmla="*/ 12 h 96"/>
                <a:gd name="T16" fmla="*/ 17 w 58"/>
                <a:gd name="T17" fmla="*/ 12 h 96"/>
                <a:gd name="T18" fmla="*/ 17 w 58"/>
                <a:gd name="T19" fmla="*/ 12 h 96"/>
                <a:gd name="T20" fmla="*/ 20 w 58"/>
                <a:gd name="T21" fmla="*/ 19 h 96"/>
                <a:gd name="T22" fmla="*/ 23 w 58"/>
                <a:gd name="T23" fmla="*/ 22 h 96"/>
                <a:gd name="T24" fmla="*/ 0 w 58"/>
                <a:gd name="T25" fmla="*/ 96 h 96"/>
                <a:gd name="T26" fmla="*/ 5 w 58"/>
                <a:gd name="T27" fmla="*/ 96 h 96"/>
                <a:gd name="T28" fmla="*/ 8 w 58"/>
                <a:gd name="T29" fmla="*/ 86 h 96"/>
                <a:gd name="T30" fmla="*/ 27 w 58"/>
                <a:gd name="T31" fmla="*/ 86 h 96"/>
                <a:gd name="T32" fmla="*/ 27 w 58"/>
                <a:gd name="T33" fmla="*/ 96 h 96"/>
                <a:gd name="T34" fmla="*/ 31 w 58"/>
                <a:gd name="T35" fmla="*/ 96 h 96"/>
                <a:gd name="T36" fmla="*/ 31 w 58"/>
                <a:gd name="T37" fmla="*/ 86 h 96"/>
                <a:gd name="T38" fmla="*/ 51 w 58"/>
                <a:gd name="T39" fmla="*/ 86 h 96"/>
                <a:gd name="T40" fmla="*/ 54 w 58"/>
                <a:gd name="T41" fmla="*/ 96 h 96"/>
                <a:gd name="T42" fmla="*/ 58 w 58"/>
                <a:gd name="T43" fmla="*/ 96 h 96"/>
                <a:gd name="T44" fmla="*/ 35 w 58"/>
                <a:gd name="T45" fmla="*/ 22 h 96"/>
                <a:gd name="T46" fmla="*/ 43 w 58"/>
                <a:gd name="T47" fmla="*/ 62 h 96"/>
                <a:gd name="T48" fmla="*/ 31 w 58"/>
                <a:gd name="T49" fmla="*/ 62 h 96"/>
                <a:gd name="T50" fmla="*/ 31 w 58"/>
                <a:gd name="T51" fmla="*/ 46 h 96"/>
                <a:gd name="T52" fmla="*/ 38 w 58"/>
                <a:gd name="T53" fmla="*/ 46 h 96"/>
                <a:gd name="T54" fmla="*/ 43 w 58"/>
                <a:gd name="T55" fmla="*/ 62 h 96"/>
                <a:gd name="T56" fmla="*/ 37 w 58"/>
                <a:gd name="T57" fmla="*/ 42 h 96"/>
                <a:gd name="T58" fmla="*/ 31 w 58"/>
                <a:gd name="T59" fmla="*/ 42 h 96"/>
                <a:gd name="T60" fmla="*/ 31 w 58"/>
                <a:gd name="T61" fmla="*/ 28 h 96"/>
                <a:gd name="T62" fmla="*/ 33 w 58"/>
                <a:gd name="T63" fmla="*/ 28 h 96"/>
                <a:gd name="T64" fmla="*/ 37 w 58"/>
                <a:gd name="T65" fmla="*/ 42 h 96"/>
                <a:gd name="T66" fmla="*/ 21 w 58"/>
                <a:gd name="T67" fmla="*/ 12 h 96"/>
                <a:gd name="T68" fmla="*/ 29 w 58"/>
                <a:gd name="T69" fmla="*/ 4 h 96"/>
                <a:gd name="T70" fmla="*/ 37 w 58"/>
                <a:gd name="T71" fmla="*/ 12 h 96"/>
                <a:gd name="T72" fmla="*/ 29 w 58"/>
                <a:gd name="T73" fmla="*/ 20 h 96"/>
                <a:gd name="T74" fmla="*/ 21 w 58"/>
                <a:gd name="T75" fmla="*/ 12 h 96"/>
                <a:gd name="T76" fmla="*/ 27 w 58"/>
                <a:gd name="T77" fmla="*/ 82 h 96"/>
                <a:gd name="T78" fmla="*/ 9 w 58"/>
                <a:gd name="T79" fmla="*/ 82 h 96"/>
                <a:gd name="T80" fmla="*/ 14 w 58"/>
                <a:gd name="T81" fmla="*/ 66 h 96"/>
                <a:gd name="T82" fmla="*/ 27 w 58"/>
                <a:gd name="T83" fmla="*/ 66 h 96"/>
                <a:gd name="T84" fmla="*/ 27 w 58"/>
                <a:gd name="T85" fmla="*/ 82 h 96"/>
                <a:gd name="T86" fmla="*/ 27 w 58"/>
                <a:gd name="T87" fmla="*/ 62 h 96"/>
                <a:gd name="T88" fmla="*/ 15 w 58"/>
                <a:gd name="T89" fmla="*/ 62 h 96"/>
                <a:gd name="T90" fmla="*/ 20 w 58"/>
                <a:gd name="T91" fmla="*/ 46 h 96"/>
                <a:gd name="T92" fmla="*/ 27 w 58"/>
                <a:gd name="T93" fmla="*/ 46 h 96"/>
                <a:gd name="T94" fmla="*/ 27 w 58"/>
                <a:gd name="T95" fmla="*/ 62 h 96"/>
                <a:gd name="T96" fmla="*/ 27 w 58"/>
                <a:gd name="T97" fmla="*/ 42 h 96"/>
                <a:gd name="T98" fmla="*/ 22 w 58"/>
                <a:gd name="T99" fmla="*/ 42 h 96"/>
                <a:gd name="T100" fmla="*/ 26 w 58"/>
                <a:gd name="T101" fmla="*/ 28 h 96"/>
                <a:gd name="T102" fmla="*/ 27 w 58"/>
                <a:gd name="T103" fmla="*/ 28 h 96"/>
                <a:gd name="T104" fmla="*/ 27 w 58"/>
                <a:gd name="T105" fmla="*/ 42 h 96"/>
                <a:gd name="T106" fmla="*/ 31 w 58"/>
                <a:gd name="T107" fmla="*/ 82 h 96"/>
                <a:gd name="T108" fmla="*/ 31 w 58"/>
                <a:gd name="T109" fmla="*/ 66 h 96"/>
                <a:gd name="T110" fmla="*/ 45 w 58"/>
                <a:gd name="T111" fmla="*/ 66 h 96"/>
                <a:gd name="T112" fmla="*/ 50 w 58"/>
                <a:gd name="T113" fmla="*/ 82 h 96"/>
                <a:gd name="T114" fmla="*/ 31 w 58"/>
                <a:gd name="T115"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96">
                  <a:moveTo>
                    <a:pt x="35" y="22"/>
                  </a:moveTo>
                  <a:cubicBezTo>
                    <a:pt x="37" y="22"/>
                    <a:pt x="38" y="20"/>
                    <a:pt x="39" y="19"/>
                  </a:cubicBezTo>
                  <a:cubicBezTo>
                    <a:pt x="41" y="17"/>
                    <a:pt x="41" y="15"/>
                    <a:pt x="41" y="12"/>
                  </a:cubicBezTo>
                  <a:cubicBezTo>
                    <a:pt x="41" y="10"/>
                    <a:pt x="41" y="8"/>
                    <a:pt x="40" y="7"/>
                  </a:cubicBezTo>
                  <a:cubicBezTo>
                    <a:pt x="38" y="3"/>
                    <a:pt x="34" y="0"/>
                    <a:pt x="29" y="0"/>
                  </a:cubicBezTo>
                  <a:cubicBezTo>
                    <a:pt x="25" y="0"/>
                    <a:pt x="20" y="3"/>
                    <a:pt x="19" y="7"/>
                  </a:cubicBezTo>
                  <a:cubicBezTo>
                    <a:pt x="19" y="7"/>
                    <a:pt x="19" y="7"/>
                    <a:pt x="19" y="7"/>
                  </a:cubicBezTo>
                  <a:cubicBezTo>
                    <a:pt x="18" y="8"/>
                    <a:pt x="17" y="10"/>
                    <a:pt x="17" y="12"/>
                  </a:cubicBezTo>
                  <a:cubicBezTo>
                    <a:pt x="17" y="12"/>
                    <a:pt x="17" y="12"/>
                    <a:pt x="17" y="12"/>
                  </a:cubicBezTo>
                  <a:cubicBezTo>
                    <a:pt x="17" y="12"/>
                    <a:pt x="17" y="12"/>
                    <a:pt x="17" y="12"/>
                  </a:cubicBezTo>
                  <a:cubicBezTo>
                    <a:pt x="17" y="15"/>
                    <a:pt x="18" y="17"/>
                    <a:pt x="20" y="19"/>
                  </a:cubicBezTo>
                  <a:cubicBezTo>
                    <a:pt x="21" y="20"/>
                    <a:pt x="22" y="22"/>
                    <a:pt x="23" y="22"/>
                  </a:cubicBezTo>
                  <a:cubicBezTo>
                    <a:pt x="0" y="96"/>
                    <a:pt x="0" y="96"/>
                    <a:pt x="0" y="96"/>
                  </a:cubicBezTo>
                  <a:cubicBezTo>
                    <a:pt x="5" y="96"/>
                    <a:pt x="5" y="96"/>
                    <a:pt x="5" y="96"/>
                  </a:cubicBezTo>
                  <a:cubicBezTo>
                    <a:pt x="8" y="86"/>
                    <a:pt x="8" y="86"/>
                    <a:pt x="8" y="86"/>
                  </a:cubicBezTo>
                  <a:cubicBezTo>
                    <a:pt x="27" y="86"/>
                    <a:pt x="27" y="86"/>
                    <a:pt x="27" y="86"/>
                  </a:cubicBezTo>
                  <a:cubicBezTo>
                    <a:pt x="27" y="96"/>
                    <a:pt x="27" y="96"/>
                    <a:pt x="27" y="96"/>
                  </a:cubicBezTo>
                  <a:cubicBezTo>
                    <a:pt x="31" y="96"/>
                    <a:pt x="31" y="96"/>
                    <a:pt x="31" y="96"/>
                  </a:cubicBezTo>
                  <a:cubicBezTo>
                    <a:pt x="31" y="86"/>
                    <a:pt x="31" y="86"/>
                    <a:pt x="31" y="86"/>
                  </a:cubicBezTo>
                  <a:cubicBezTo>
                    <a:pt x="51" y="86"/>
                    <a:pt x="51" y="86"/>
                    <a:pt x="51" y="86"/>
                  </a:cubicBezTo>
                  <a:cubicBezTo>
                    <a:pt x="54" y="96"/>
                    <a:pt x="54" y="96"/>
                    <a:pt x="54" y="96"/>
                  </a:cubicBezTo>
                  <a:cubicBezTo>
                    <a:pt x="58" y="96"/>
                    <a:pt x="58" y="96"/>
                    <a:pt x="58" y="96"/>
                  </a:cubicBezTo>
                  <a:lnTo>
                    <a:pt x="35" y="22"/>
                  </a:lnTo>
                  <a:close/>
                  <a:moveTo>
                    <a:pt x="43" y="62"/>
                  </a:moveTo>
                  <a:cubicBezTo>
                    <a:pt x="31" y="62"/>
                    <a:pt x="31" y="62"/>
                    <a:pt x="31" y="62"/>
                  </a:cubicBezTo>
                  <a:cubicBezTo>
                    <a:pt x="31" y="46"/>
                    <a:pt x="31" y="46"/>
                    <a:pt x="31" y="46"/>
                  </a:cubicBezTo>
                  <a:cubicBezTo>
                    <a:pt x="38" y="46"/>
                    <a:pt x="38" y="46"/>
                    <a:pt x="38" y="46"/>
                  </a:cubicBezTo>
                  <a:lnTo>
                    <a:pt x="43" y="62"/>
                  </a:lnTo>
                  <a:close/>
                  <a:moveTo>
                    <a:pt x="37" y="42"/>
                  </a:moveTo>
                  <a:cubicBezTo>
                    <a:pt x="31" y="42"/>
                    <a:pt x="31" y="42"/>
                    <a:pt x="31" y="42"/>
                  </a:cubicBezTo>
                  <a:cubicBezTo>
                    <a:pt x="31" y="28"/>
                    <a:pt x="31" y="28"/>
                    <a:pt x="31" y="28"/>
                  </a:cubicBezTo>
                  <a:cubicBezTo>
                    <a:pt x="33" y="28"/>
                    <a:pt x="33" y="28"/>
                    <a:pt x="33" y="28"/>
                  </a:cubicBezTo>
                  <a:lnTo>
                    <a:pt x="37" y="42"/>
                  </a:lnTo>
                  <a:close/>
                  <a:moveTo>
                    <a:pt x="21" y="12"/>
                  </a:moveTo>
                  <a:cubicBezTo>
                    <a:pt x="21" y="8"/>
                    <a:pt x="25" y="4"/>
                    <a:pt x="29" y="4"/>
                  </a:cubicBezTo>
                  <a:cubicBezTo>
                    <a:pt x="34" y="4"/>
                    <a:pt x="37" y="8"/>
                    <a:pt x="37" y="12"/>
                  </a:cubicBezTo>
                  <a:cubicBezTo>
                    <a:pt x="37" y="16"/>
                    <a:pt x="34" y="20"/>
                    <a:pt x="29" y="20"/>
                  </a:cubicBezTo>
                  <a:cubicBezTo>
                    <a:pt x="25" y="20"/>
                    <a:pt x="21" y="16"/>
                    <a:pt x="21" y="12"/>
                  </a:cubicBezTo>
                  <a:close/>
                  <a:moveTo>
                    <a:pt x="27" y="82"/>
                  </a:moveTo>
                  <a:cubicBezTo>
                    <a:pt x="9" y="82"/>
                    <a:pt x="9" y="82"/>
                    <a:pt x="9" y="82"/>
                  </a:cubicBezTo>
                  <a:cubicBezTo>
                    <a:pt x="14" y="66"/>
                    <a:pt x="14" y="66"/>
                    <a:pt x="14" y="66"/>
                  </a:cubicBezTo>
                  <a:cubicBezTo>
                    <a:pt x="27" y="66"/>
                    <a:pt x="27" y="66"/>
                    <a:pt x="27" y="66"/>
                  </a:cubicBezTo>
                  <a:lnTo>
                    <a:pt x="27" y="82"/>
                  </a:lnTo>
                  <a:close/>
                  <a:moveTo>
                    <a:pt x="27" y="62"/>
                  </a:moveTo>
                  <a:cubicBezTo>
                    <a:pt x="15" y="62"/>
                    <a:pt x="15" y="62"/>
                    <a:pt x="15" y="62"/>
                  </a:cubicBezTo>
                  <a:cubicBezTo>
                    <a:pt x="20" y="46"/>
                    <a:pt x="20" y="46"/>
                    <a:pt x="20" y="46"/>
                  </a:cubicBezTo>
                  <a:cubicBezTo>
                    <a:pt x="27" y="46"/>
                    <a:pt x="27" y="46"/>
                    <a:pt x="27" y="46"/>
                  </a:cubicBezTo>
                  <a:lnTo>
                    <a:pt x="27" y="62"/>
                  </a:lnTo>
                  <a:close/>
                  <a:moveTo>
                    <a:pt x="27" y="42"/>
                  </a:moveTo>
                  <a:cubicBezTo>
                    <a:pt x="22" y="42"/>
                    <a:pt x="22" y="42"/>
                    <a:pt x="22" y="42"/>
                  </a:cubicBezTo>
                  <a:cubicBezTo>
                    <a:pt x="26" y="28"/>
                    <a:pt x="26" y="28"/>
                    <a:pt x="26" y="28"/>
                  </a:cubicBezTo>
                  <a:cubicBezTo>
                    <a:pt x="27" y="28"/>
                    <a:pt x="27" y="28"/>
                    <a:pt x="27" y="28"/>
                  </a:cubicBezTo>
                  <a:lnTo>
                    <a:pt x="27" y="42"/>
                  </a:lnTo>
                  <a:close/>
                  <a:moveTo>
                    <a:pt x="31" y="82"/>
                  </a:moveTo>
                  <a:cubicBezTo>
                    <a:pt x="31" y="66"/>
                    <a:pt x="31" y="66"/>
                    <a:pt x="31" y="66"/>
                  </a:cubicBezTo>
                  <a:cubicBezTo>
                    <a:pt x="45" y="66"/>
                    <a:pt x="45" y="66"/>
                    <a:pt x="45" y="66"/>
                  </a:cubicBezTo>
                  <a:cubicBezTo>
                    <a:pt x="50" y="82"/>
                    <a:pt x="50" y="82"/>
                    <a:pt x="50" y="82"/>
                  </a:cubicBezTo>
                  <a:lnTo>
                    <a:pt x="31" y="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16"/>
            <p:cNvSpPr>
              <a:spLocks/>
            </p:cNvSpPr>
            <p:nvPr/>
          </p:nvSpPr>
          <p:spPr bwMode="auto">
            <a:xfrm>
              <a:off x="4876800" y="3087688"/>
              <a:ext cx="41275" cy="150813"/>
            </a:xfrm>
            <a:custGeom>
              <a:avLst/>
              <a:gdLst>
                <a:gd name="T0" fmla="*/ 11 w 11"/>
                <a:gd name="T1" fmla="*/ 36 h 39"/>
                <a:gd name="T2" fmla="*/ 4 w 11"/>
                <a:gd name="T3" fmla="*/ 19 h 39"/>
                <a:gd name="T4" fmla="*/ 10 w 11"/>
                <a:gd name="T5" fmla="*/ 3 h 39"/>
                <a:gd name="T6" fmla="*/ 8 w 11"/>
                <a:gd name="T7" fmla="*/ 0 h 39"/>
                <a:gd name="T8" fmla="*/ 0 w 11"/>
                <a:gd name="T9" fmla="*/ 19 h 39"/>
                <a:gd name="T10" fmla="*/ 8 w 11"/>
                <a:gd name="T11" fmla="*/ 39 h 39"/>
                <a:gd name="T12" fmla="*/ 11 w 11"/>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6"/>
                  </a:moveTo>
                  <a:cubicBezTo>
                    <a:pt x="7" y="31"/>
                    <a:pt x="4" y="25"/>
                    <a:pt x="4" y="19"/>
                  </a:cubicBezTo>
                  <a:cubicBezTo>
                    <a:pt x="4" y="13"/>
                    <a:pt x="7" y="8"/>
                    <a:pt x="10" y="3"/>
                  </a:cubicBezTo>
                  <a:cubicBezTo>
                    <a:pt x="8" y="0"/>
                    <a:pt x="8" y="0"/>
                    <a:pt x="8" y="0"/>
                  </a:cubicBezTo>
                  <a:cubicBezTo>
                    <a:pt x="3" y="5"/>
                    <a:pt x="0" y="12"/>
                    <a:pt x="0" y="19"/>
                  </a:cubicBezTo>
                  <a:cubicBezTo>
                    <a:pt x="0" y="27"/>
                    <a:pt x="3" y="34"/>
                    <a:pt x="8" y="39"/>
                  </a:cubicBezTo>
                  <a:lnTo>
                    <a:pt x="11"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17"/>
            <p:cNvSpPr>
              <a:spLocks/>
            </p:cNvSpPr>
            <p:nvPr/>
          </p:nvSpPr>
          <p:spPr bwMode="auto">
            <a:xfrm>
              <a:off x="4906963" y="3114676"/>
              <a:ext cx="30162" cy="96838"/>
            </a:xfrm>
            <a:custGeom>
              <a:avLst/>
              <a:gdLst>
                <a:gd name="T0" fmla="*/ 5 w 8"/>
                <a:gd name="T1" fmla="*/ 25 h 25"/>
                <a:gd name="T2" fmla="*/ 8 w 8"/>
                <a:gd name="T3" fmla="*/ 22 h 25"/>
                <a:gd name="T4" fmla="*/ 4 w 8"/>
                <a:gd name="T5" fmla="*/ 12 h 25"/>
                <a:gd name="T6" fmla="*/ 7 w 8"/>
                <a:gd name="T7" fmla="*/ 3 h 25"/>
                <a:gd name="T8" fmla="*/ 5 w 8"/>
                <a:gd name="T9" fmla="*/ 0 h 25"/>
                <a:gd name="T10" fmla="*/ 0 w 8"/>
                <a:gd name="T11" fmla="*/ 12 h 25"/>
                <a:gd name="T12" fmla="*/ 5 w 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8" h="25">
                  <a:moveTo>
                    <a:pt x="5" y="25"/>
                  </a:moveTo>
                  <a:cubicBezTo>
                    <a:pt x="8" y="22"/>
                    <a:pt x="8" y="22"/>
                    <a:pt x="8" y="22"/>
                  </a:cubicBezTo>
                  <a:cubicBezTo>
                    <a:pt x="6" y="19"/>
                    <a:pt x="4" y="16"/>
                    <a:pt x="4" y="12"/>
                  </a:cubicBezTo>
                  <a:cubicBezTo>
                    <a:pt x="4" y="9"/>
                    <a:pt x="5" y="6"/>
                    <a:pt x="7" y="3"/>
                  </a:cubicBezTo>
                  <a:cubicBezTo>
                    <a:pt x="5" y="0"/>
                    <a:pt x="5" y="0"/>
                    <a:pt x="5" y="0"/>
                  </a:cubicBezTo>
                  <a:cubicBezTo>
                    <a:pt x="2" y="3"/>
                    <a:pt x="0" y="7"/>
                    <a:pt x="0" y="12"/>
                  </a:cubicBezTo>
                  <a:cubicBezTo>
                    <a:pt x="0" y="17"/>
                    <a:pt x="2" y="22"/>
                    <a:pt x="5"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18"/>
            <p:cNvSpPr>
              <a:spLocks/>
            </p:cNvSpPr>
            <p:nvPr/>
          </p:nvSpPr>
          <p:spPr bwMode="auto">
            <a:xfrm>
              <a:off x="5049838" y="3087688"/>
              <a:ext cx="38100" cy="150813"/>
            </a:xfrm>
            <a:custGeom>
              <a:avLst/>
              <a:gdLst>
                <a:gd name="T0" fmla="*/ 0 w 10"/>
                <a:gd name="T1" fmla="*/ 36 h 39"/>
                <a:gd name="T2" fmla="*/ 2 w 10"/>
                <a:gd name="T3" fmla="*/ 39 h 39"/>
                <a:gd name="T4" fmla="*/ 10 w 10"/>
                <a:gd name="T5" fmla="*/ 19 h 39"/>
                <a:gd name="T6" fmla="*/ 3 w 10"/>
                <a:gd name="T7" fmla="*/ 0 h 39"/>
                <a:gd name="T8" fmla="*/ 0 w 10"/>
                <a:gd name="T9" fmla="*/ 3 h 39"/>
                <a:gd name="T10" fmla="*/ 6 w 10"/>
                <a:gd name="T11" fmla="*/ 19 h 39"/>
                <a:gd name="T12" fmla="*/ 0 w 1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10" h="39">
                  <a:moveTo>
                    <a:pt x="0" y="36"/>
                  </a:moveTo>
                  <a:cubicBezTo>
                    <a:pt x="2" y="39"/>
                    <a:pt x="2" y="39"/>
                    <a:pt x="2" y="39"/>
                  </a:cubicBezTo>
                  <a:cubicBezTo>
                    <a:pt x="7" y="34"/>
                    <a:pt x="10" y="27"/>
                    <a:pt x="10" y="19"/>
                  </a:cubicBezTo>
                  <a:cubicBezTo>
                    <a:pt x="10" y="12"/>
                    <a:pt x="7" y="5"/>
                    <a:pt x="3" y="0"/>
                  </a:cubicBezTo>
                  <a:cubicBezTo>
                    <a:pt x="0" y="3"/>
                    <a:pt x="0" y="3"/>
                    <a:pt x="0" y="3"/>
                  </a:cubicBezTo>
                  <a:cubicBezTo>
                    <a:pt x="4" y="8"/>
                    <a:pt x="6" y="13"/>
                    <a:pt x="6" y="19"/>
                  </a:cubicBezTo>
                  <a:cubicBezTo>
                    <a:pt x="6" y="25"/>
                    <a:pt x="4" y="31"/>
                    <a:pt x="0"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19"/>
            <p:cNvSpPr>
              <a:spLocks/>
            </p:cNvSpPr>
            <p:nvPr/>
          </p:nvSpPr>
          <p:spPr bwMode="auto">
            <a:xfrm>
              <a:off x="5030788" y="3114676"/>
              <a:ext cx="26987" cy="96838"/>
            </a:xfrm>
            <a:custGeom>
              <a:avLst/>
              <a:gdLst>
                <a:gd name="T0" fmla="*/ 2 w 7"/>
                <a:gd name="T1" fmla="*/ 25 h 25"/>
                <a:gd name="T2" fmla="*/ 7 w 7"/>
                <a:gd name="T3" fmla="*/ 12 h 25"/>
                <a:gd name="T4" fmla="*/ 3 w 7"/>
                <a:gd name="T5" fmla="*/ 0 h 25"/>
                <a:gd name="T6" fmla="*/ 1 w 7"/>
                <a:gd name="T7" fmla="*/ 3 h 25"/>
                <a:gd name="T8" fmla="*/ 3 w 7"/>
                <a:gd name="T9" fmla="*/ 12 h 25"/>
                <a:gd name="T10" fmla="*/ 0 w 7"/>
                <a:gd name="T11" fmla="*/ 22 h 25"/>
                <a:gd name="T12" fmla="*/ 2 w 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2" y="25"/>
                  </a:moveTo>
                  <a:cubicBezTo>
                    <a:pt x="5" y="22"/>
                    <a:pt x="7" y="17"/>
                    <a:pt x="7" y="12"/>
                  </a:cubicBezTo>
                  <a:cubicBezTo>
                    <a:pt x="7" y="7"/>
                    <a:pt x="6" y="3"/>
                    <a:pt x="3" y="0"/>
                  </a:cubicBezTo>
                  <a:cubicBezTo>
                    <a:pt x="1" y="3"/>
                    <a:pt x="1" y="3"/>
                    <a:pt x="1" y="3"/>
                  </a:cubicBezTo>
                  <a:cubicBezTo>
                    <a:pt x="2" y="6"/>
                    <a:pt x="3" y="9"/>
                    <a:pt x="3" y="12"/>
                  </a:cubicBezTo>
                  <a:cubicBezTo>
                    <a:pt x="3" y="16"/>
                    <a:pt x="2" y="19"/>
                    <a:pt x="0" y="22"/>
                  </a:cubicBezTo>
                  <a:lnTo>
                    <a:pt x="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11095857" y="4186136"/>
            <a:ext cx="536135" cy="655552"/>
            <a:chOff x="11142054" y="4682304"/>
            <a:chExt cx="536135" cy="655552"/>
          </a:xfrm>
        </p:grpSpPr>
        <p:sp>
          <p:nvSpPr>
            <p:cNvPr id="143" name="Text Box 96"/>
            <p:cNvSpPr txBox="1">
              <a:spLocks noChangeArrowheads="1"/>
            </p:cNvSpPr>
            <p:nvPr/>
          </p:nvSpPr>
          <p:spPr bwMode="auto">
            <a:xfrm>
              <a:off x="11142054" y="5091635"/>
              <a:ext cx="510691" cy="246221"/>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spAutoFit/>
            </a:bodyPr>
            <a:lstStyle>
              <a:defPPr>
                <a:defRPr lang="en-US"/>
              </a:defPPr>
              <a:lvl1pPr algn="ctr">
                <a:defRPr sz="1600">
                  <a:solidFill>
                    <a:srgbClr val="5F5F5F"/>
                  </a:solidFill>
                  <a:latin typeface="Arial" pitchFamily="34" charset="0"/>
                  <a:ea typeface="ＭＳ Ｐゴシック" charset="0"/>
                  <a:cs typeface="Arial" pitchFamily="34"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dirty="0"/>
                <a:t>Email</a:t>
              </a:r>
            </a:p>
          </p:txBody>
        </p:sp>
        <p:grpSp>
          <p:nvGrpSpPr>
            <p:cNvPr id="130" name="Group 129"/>
            <p:cNvGrpSpPr/>
            <p:nvPr/>
          </p:nvGrpSpPr>
          <p:grpSpPr>
            <a:xfrm>
              <a:off x="11142054" y="4682304"/>
              <a:ext cx="536135" cy="326560"/>
              <a:chOff x="9481256" y="471005"/>
              <a:chExt cx="284090" cy="173039"/>
            </a:xfrm>
            <a:solidFill>
              <a:schemeClr val="bg2"/>
            </a:solidFill>
          </p:grpSpPr>
          <p:sp>
            <p:nvSpPr>
              <p:cNvPr id="131" name="Freeform 11"/>
              <p:cNvSpPr>
                <a:spLocks/>
              </p:cNvSpPr>
              <p:nvPr/>
            </p:nvSpPr>
            <p:spPr bwMode="auto">
              <a:xfrm>
                <a:off x="9481256" y="474180"/>
                <a:ext cx="101574" cy="166688"/>
              </a:xfrm>
              <a:custGeom>
                <a:avLst/>
                <a:gdLst>
                  <a:gd name="T0" fmla="*/ 64 w 64"/>
                  <a:gd name="T1" fmla="*/ 53 h 105"/>
                  <a:gd name="T2" fmla="*/ 0 w 64"/>
                  <a:gd name="T3" fmla="*/ 0 h 105"/>
                  <a:gd name="T4" fmla="*/ 0 w 64"/>
                  <a:gd name="T5" fmla="*/ 105 h 105"/>
                  <a:gd name="T6" fmla="*/ 64 w 64"/>
                  <a:gd name="T7" fmla="*/ 53 h 105"/>
                </a:gdLst>
                <a:ahLst/>
                <a:cxnLst>
                  <a:cxn ang="0">
                    <a:pos x="T0" y="T1"/>
                  </a:cxn>
                  <a:cxn ang="0">
                    <a:pos x="T2" y="T3"/>
                  </a:cxn>
                  <a:cxn ang="0">
                    <a:pos x="T4" y="T5"/>
                  </a:cxn>
                  <a:cxn ang="0">
                    <a:pos x="T6" y="T7"/>
                  </a:cxn>
                </a:cxnLst>
                <a:rect l="0" t="0" r="r" b="b"/>
                <a:pathLst>
                  <a:path w="64" h="105">
                    <a:moveTo>
                      <a:pt x="64" y="53"/>
                    </a:moveTo>
                    <a:lnTo>
                      <a:pt x="0" y="0"/>
                    </a:lnTo>
                    <a:lnTo>
                      <a:pt x="0" y="105"/>
                    </a:lnTo>
                    <a:lnTo>
                      <a:pt x="64"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
              <p:cNvSpPr>
                <a:spLocks/>
              </p:cNvSpPr>
              <p:nvPr/>
            </p:nvSpPr>
            <p:spPr bwMode="auto">
              <a:xfrm>
                <a:off x="9665359" y="474180"/>
                <a:ext cx="99987" cy="166688"/>
              </a:xfrm>
              <a:custGeom>
                <a:avLst/>
                <a:gdLst>
                  <a:gd name="T0" fmla="*/ 0 w 63"/>
                  <a:gd name="T1" fmla="*/ 53 h 105"/>
                  <a:gd name="T2" fmla="*/ 63 w 63"/>
                  <a:gd name="T3" fmla="*/ 105 h 105"/>
                  <a:gd name="T4" fmla="*/ 63 w 63"/>
                  <a:gd name="T5" fmla="*/ 0 h 105"/>
                  <a:gd name="T6" fmla="*/ 0 w 63"/>
                  <a:gd name="T7" fmla="*/ 53 h 105"/>
                </a:gdLst>
                <a:ahLst/>
                <a:cxnLst>
                  <a:cxn ang="0">
                    <a:pos x="T0" y="T1"/>
                  </a:cxn>
                  <a:cxn ang="0">
                    <a:pos x="T2" y="T3"/>
                  </a:cxn>
                  <a:cxn ang="0">
                    <a:pos x="T4" y="T5"/>
                  </a:cxn>
                  <a:cxn ang="0">
                    <a:pos x="T6" y="T7"/>
                  </a:cxn>
                </a:cxnLst>
                <a:rect l="0" t="0" r="r" b="b"/>
                <a:pathLst>
                  <a:path w="63" h="105">
                    <a:moveTo>
                      <a:pt x="0" y="53"/>
                    </a:moveTo>
                    <a:lnTo>
                      <a:pt x="63" y="105"/>
                    </a:lnTo>
                    <a:lnTo>
                      <a:pt x="63" y="0"/>
                    </a:lnTo>
                    <a:lnTo>
                      <a:pt x="0"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3"/>
              <p:cNvSpPr>
                <a:spLocks/>
              </p:cNvSpPr>
              <p:nvPr/>
            </p:nvSpPr>
            <p:spPr bwMode="auto">
              <a:xfrm>
                <a:off x="9500301" y="569431"/>
                <a:ext cx="247586" cy="74613"/>
              </a:xfrm>
              <a:custGeom>
                <a:avLst/>
                <a:gdLst>
                  <a:gd name="T0" fmla="*/ 78 w 156"/>
                  <a:gd name="T1" fmla="*/ 14 h 47"/>
                  <a:gd name="T2" fmla="*/ 59 w 156"/>
                  <a:gd name="T3" fmla="*/ 0 h 47"/>
                  <a:gd name="T4" fmla="*/ 0 w 156"/>
                  <a:gd name="T5" fmla="*/ 47 h 47"/>
                  <a:gd name="T6" fmla="*/ 156 w 156"/>
                  <a:gd name="T7" fmla="*/ 47 h 47"/>
                  <a:gd name="T8" fmla="*/ 97 w 156"/>
                  <a:gd name="T9" fmla="*/ 0 h 47"/>
                  <a:gd name="T10" fmla="*/ 78 w 156"/>
                  <a:gd name="T11" fmla="*/ 14 h 47"/>
                </a:gdLst>
                <a:ahLst/>
                <a:cxnLst>
                  <a:cxn ang="0">
                    <a:pos x="T0" y="T1"/>
                  </a:cxn>
                  <a:cxn ang="0">
                    <a:pos x="T2" y="T3"/>
                  </a:cxn>
                  <a:cxn ang="0">
                    <a:pos x="T4" y="T5"/>
                  </a:cxn>
                  <a:cxn ang="0">
                    <a:pos x="T6" y="T7"/>
                  </a:cxn>
                  <a:cxn ang="0">
                    <a:pos x="T8" y="T9"/>
                  </a:cxn>
                  <a:cxn ang="0">
                    <a:pos x="T10" y="T11"/>
                  </a:cxn>
                </a:cxnLst>
                <a:rect l="0" t="0" r="r" b="b"/>
                <a:pathLst>
                  <a:path w="156" h="47">
                    <a:moveTo>
                      <a:pt x="78" y="14"/>
                    </a:moveTo>
                    <a:lnTo>
                      <a:pt x="59" y="0"/>
                    </a:lnTo>
                    <a:lnTo>
                      <a:pt x="0" y="47"/>
                    </a:lnTo>
                    <a:lnTo>
                      <a:pt x="156" y="47"/>
                    </a:lnTo>
                    <a:lnTo>
                      <a:pt x="97" y="0"/>
                    </a:lnTo>
                    <a:lnTo>
                      <a:pt x="78"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
              <p:cNvSpPr>
                <a:spLocks/>
              </p:cNvSpPr>
              <p:nvPr/>
            </p:nvSpPr>
            <p:spPr bwMode="auto">
              <a:xfrm>
                <a:off x="9500301" y="471005"/>
                <a:ext cx="247586" cy="101600"/>
              </a:xfrm>
              <a:custGeom>
                <a:avLst/>
                <a:gdLst>
                  <a:gd name="T0" fmla="*/ 78 w 156"/>
                  <a:gd name="T1" fmla="*/ 64 h 64"/>
                  <a:gd name="T2" fmla="*/ 156 w 156"/>
                  <a:gd name="T3" fmla="*/ 0 h 64"/>
                  <a:gd name="T4" fmla="*/ 0 w 156"/>
                  <a:gd name="T5" fmla="*/ 0 h 64"/>
                  <a:gd name="T6" fmla="*/ 78 w 156"/>
                  <a:gd name="T7" fmla="*/ 64 h 64"/>
                </a:gdLst>
                <a:ahLst/>
                <a:cxnLst>
                  <a:cxn ang="0">
                    <a:pos x="T0" y="T1"/>
                  </a:cxn>
                  <a:cxn ang="0">
                    <a:pos x="T2" y="T3"/>
                  </a:cxn>
                  <a:cxn ang="0">
                    <a:pos x="T4" y="T5"/>
                  </a:cxn>
                  <a:cxn ang="0">
                    <a:pos x="T6" y="T7"/>
                  </a:cxn>
                </a:cxnLst>
                <a:rect l="0" t="0" r="r" b="b"/>
                <a:pathLst>
                  <a:path w="156" h="64">
                    <a:moveTo>
                      <a:pt x="78" y="64"/>
                    </a:moveTo>
                    <a:lnTo>
                      <a:pt x="156" y="0"/>
                    </a:lnTo>
                    <a:lnTo>
                      <a:pt x="0" y="0"/>
                    </a:lnTo>
                    <a:lnTo>
                      <a:pt x="78"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 name="Group 22"/>
          <p:cNvGrpSpPr/>
          <p:nvPr/>
        </p:nvGrpSpPr>
        <p:grpSpPr>
          <a:xfrm>
            <a:off x="9557824" y="1628742"/>
            <a:ext cx="778435" cy="589983"/>
            <a:chOff x="9407614" y="1628741"/>
            <a:chExt cx="778435" cy="589983"/>
          </a:xfrm>
        </p:grpSpPr>
        <p:grpSp>
          <p:nvGrpSpPr>
            <p:cNvPr id="177" name="Group 176"/>
            <p:cNvGrpSpPr/>
            <p:nvPr/>
          </p:nvGrpSpPr>
          <p:grpSpPr>
            <a:xfrm>
              <a:off x="9407614" y="1628741"/>
              <a:ext cx="778435" cy="589983"/>
              <a:chOff x="8483601" y="394805"/>
              <a:chExt cx="360363" cy="273050"/>
            </a:xfrm>
            <a:solidFill>
              <a:schemeClr val="bg2"/>
            </a:solidFill>
          </p:grpSpPr>
          <p:sp>
            <p:nvSpPr>
              <p:cNvPr id="191" name="Freeform 9"/>
              <p:cNvSpPr>
                <a:spLocks/>
              </p:cNvSpPr>
              <p:nvPr/>
            </p:nvSpPr>
            <p:spPr bwMode="auto">
              <a:xfrm>
                <a:off x="8483601" y="394805"/>
                <a:ext cx="360363" cy="46038"/>
              </a:xfrm>
              <a:custGeom>
                <a:avLst/>
                <a:gdLst>
                  <a:gd name="T0" fmla="*/ 76 w 227"/>
                  <a:gd name="T1" fmla="*/ 17 h 29"/>
                  <a:gd name="T2" fmla="*/ 57 w 227"/>
                  <a:gd name="T3" fmla="*/ 0 h 29"/>
                  <a:gd name="T4" fmla="*/ 0 w 227"/>
                  <a:gd name="T5" fmla="*/ 0 h 29"/>
                  <a:gd name="T6" fmla="*/ 0 w 227"/>
                  <a:gd name="T7" fmla="*/ 22 h 29"/>
                  <a:gd name="T8" fmla="*/ 0 w 227"/>
                  <a:gd name="T9" fmla="*/ 29 h 29"/>
                  <a:gd name="T10" fmla="*/ 227 w 227"/>
                  <a:gd name="T11" fmla="*/ 29 h 29"/>
                  <a:gd name="T12" fmla="*/ 227 w 227"/>
                  <a:gd name="T13" fmla="*/ 17 h 29"/>
                  <a:gd name="T14" fmla="*/ 76 w 227"/>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9">
                    <a:moveTo>
                      <a:pt x="76" y="17"/>
                    </a:moveTo>
                    <a:lnTo>
                      <a:pt x="57" y="0"/>
                    </a:lnTo>
                    <a:lnTo>
                      <a:pt x="0" y="0"/>
                    </a:lnTo>
                    <a:lnTo>
                      <a:pt x="0" y="22"/>
                    </a:lnTo>
                    <a:lnTo>
                      <a:pt x="0" y="29"/>
                    </a:lnTo>
                    <a:lnTo>
                      <a:pt x="227" y="29"/>
                    </a:lnTo>
                    <a:lnTo>
                      <a:pt x="227" y="17"/>
                    </a:lnTo>
                    <a:lnTo>
                      <a:pt x="76"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0"/>
              <p:cNvSpPr>
                <a:spLocks noChangeArrowheads="1"/>
              </p:cNvSpPr>
              <p:nvPr/>
            </p:nvSpPr>
            <p:spPr bwMode="auto">
              <a:xfrm>
                <a:off x="8483601" y="455130"/>
                <a:ext cx="360363" cy="2127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0" name="Freeform 18"/>
            <p:cNvSpPr>
              <a:spLocks noEditPoints="1"/>
            </p:cNvSpPr>
            <p:nvPr/>
          </p:nvSpPr>
          <p:spPr bwMode="auto">
            <a:xfrm>
              <a:off x="9649132" y="1812727"/>
              <a:ext cx="295399" cy="341836"/>
            </a:xfrm>
            <a:custGeom>
              <a:avLst/>
              <a:gdLst>
                <a:gd name="T0" fmla="*/ 133 w 229"/>
                <a:gd name="T1" fmla="*/ 19 h 265"/>
                <a:gd name="T2" fmla="*/ 114 w 229"/>
                <a:gd name="T3" fmla="*/ 19 h 265"/>
                <a:gd name="T4" fmla="*/ 19 w 229"/>
                <a:gd name="T5" fmla="*/ 0 h 265"/>
                <a:gd name="T6" fmla="*/ 19 w 229"/>
                <a:gd name="T7" fmla="*/ 19 h 265"/>
                <a:gd name="T8" fmla="*/ 0 w 229"/>
                <a:gd name="T9" fmla="*/ 265 h 265"/>
                <a:gd name="T10" fmla="*/ 47 w 229"/>
                <a:gd name="T11" fmla="*/ 227 h 265"/>
                <a:gd name="T12" fmla="*/ 86 w 229"/>
                <a:gd name="T13" fmla="*/ 265 h 265"/>
                <a:gd name="T14" fmla="*/ 229 w 229"/>
                <a:gd name="T15" fmla="*/ 104 h 265"/>
                <a:gd name="T16" fmla="*/ 105 w 229"/>
                <a:gd name="T17" fmla="*/ 194 h 265"/>
                <a:gd name="T18" fmla="*/ 28 w 229"/>
                <a:gd name="T19" fmla="*/ 185 h 265"/>
                <a:gd name="T20" fmla="*/ 105 w 229"/>
                <a:gd name="T21" fmla="*/ 194 h 265"/>
                <a:gd name="T22" fmla="*/ 28 w 229"/>
                <a:gd name="T23" fmla="*/ 166 h 265"/>
                <a:gd name="T24" fmla="*/ 105 w 229"/>
                <a:gd name="T25" fmla="*/ 156 h 265"/>
                <a:gd name="T26" fmla="*/ 105 w 229"/>
                <a:gd name="T27" fmla="*/ 137 h 265"/>
                <a:gd name="T28" fmla="*/ 28 w 229"/>
                <a:gd name="T29" fmla="*/ 128 h 265"/>
                <a:gd name="T30" fmla="*/ 105 w 229"/>
                <a:gd name="T31" fmla="*/ 137 h 265"/>
                <a:gd name="T32" fmla="*/ 28 w 229"/>
                <a:gd name="T33" fmla="*/ 109 h 265"/>
                <a:gd name="T34" fmla="*/ 105 w 229"/>
                <a:gd name="T35" fmla="*/ 99 h 265"/>
                <a:gd name="T36" fmla="*/ 105 w 229"/>
                <a:gd name="T37" fmla="*/ 80 h 265"/>
                <a:gd name="T38" fmla="*/ 28 w 229"/>
                <a:gd name="T39" fmla="*/ 71 h 265"/>
                <a:gd name="T40" fmla="*/ 105 w 229"/>
                <a:gd name="T41" fmla="*/ 80 h 265"/>
                <a:gd name="T42" fmla="*/ 28 w 229"/>
                <a:gd name="T43" fmla="*/ 52 h 265"/>
                <a:gd name="T44" fmla="*/ 105 w 229"/>
                <a:gd name="T45" fmla="*/ 42 h 265"/>
                <a:gd name="T46" fmla="*/ 210 w 229"/>
                <a:gd name="T47" fmla="*/ 194 h 265"/>
                <a:gd name="T48" fmla="*/ 133 w 229"/>
                <a:gd name="T49" fmla="*/ 194 h 265"/>
                <a:gd name="T50" fmla="*/ 200 w 229"/>
                <a:gd name="T51" fmla="*/ 185 h 265"/>
                <a:gd name="T52" fmla="*/ 210 w 229"/>
                <a:gd name="T53" fmla="*/ 194 h 265"/>
                <a:gd name="T54" fmla="*/ 200 w 229"/>
                <a:gd name="T55" fmla="*/ 166 h 265"/>
                <a:gd name="T56" fmla="*/ 133 w 229"/>
                <a:gd name="T57" fmla="*/ 156 h 265"/>
                <a:gd name="T58" fmla="*/ 210 w 229"/>
                <a:gd name="T59" fmla="*/ 156 h 265"/>
                <a:gd name="T60" fmla="*/ 210 w 229"/>
                <a:gd name="T61" fmla="*/ 137 h 265"/>
                <a:gd name="T62" fmla="*/ 133 w 229"/>
                <a:gd name="T63" fmla="*/ 137 h 265"/>
                <a:gd name="T64" fmla="*/ 200 w 229"/>
                <a:gd name="T65" fmla="*/ 128 h 265"/>
                <a:gd name="T66" fmla="*/ 210 w 229"/>
                <a:gd name="T67" fmla="*/ 13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 h="265">
                  <a:moveTo>
                    <a:pt x="133" y="104"/>
                  </a:moveTo>
                  <a:lnTo>
                    <a:pt x="133" y="19"/>
                  </a:lnTo>
                  <a:lnTo>
                    <a:pt x="133" y="19"/>
                  </a:lnTo>
                  <a:lnTo>
                    <a:pt x="114" y="19"/>
                  </a:lnTo>
                  <a:lnTo>
                    <a:pt x="114" y="0"/>
                  </a:lnTo>
                  <a:lnTo>
                    <a:pt x="19" y="0"/>
                  </a:lnTo>
                  <a:lnTo>
                    <a:pt x="19" y="0"/>
                  </a:lnTo>
                  <a:lnTo>
                    <a:pt x="19" y="19"/>
                  </a:lnTo>
                  <a:lnTo>
                    <a:pt x="0" y="19"/>
                  </a:lnTo>
                  <a:lnTo>
                    <a:pt x="0" y="265"/>
                  </a:lnTo>
                  <a:lnTo>
                    <a:pt x="47" y="265"/>
                  </a:lnTo>
                  <a:lnTo>
                    <a:pt x="47" y="227"/>
                  </a:lnTo>
                  <a:lnTo>
                    <a:pt x="86" y="227"/>
                  </a:lnTo>
                  <a:lnTo>
                    <a:pt x="86" y="265"/>
                  </a:lnTo>
                  <a:lnTo>
                    <a:pt x="229" y="265"/>
                  </a:lnTo>
                  <a:lnTo>
                    <a:pt x="229" y="104"/>
                  </a:lnTo>
                  <a:lnTo>
                    <a:pt x="133" y="104"/>
                  </a:lnTo>
                  <a:close/>
                  <a:moveTo>
                    <a:pt x="105" y="194"/>
                  </a:moveTo>
                  <a:lnTo>
                    <a:pt x="28" y="194"/>
                  </a:lnTo>
                  <a:lnTo>
                    <a:pt x="28" y="185"/>
                  </a:lnTo>
                  <a:lnTo>
                    <a:pt x="105" y="185"/>
                  </a:lnTo>
                  <a:lnTo>
                    <a:pt x="105" y="194"/>
                  </a:lnTo>
                  <a:close/>
                  <a:moveTo>
                    <a:pt x="105" y="166"/>
                  </a:moveTo>
                  <a:lnTo>
                    <a:pt x="28" y="166"/>
                  </a:lnTo>
                  <a:lnTo>
                    <a:pt x="28" y="156"/>
                  </a:lnTo>
                  <a:lnTo>
                    <a:pt x="105" y="156"/>
                  </a:lnTo>
                  <a:lnTo>
                    <a:pt x="105" y="166"/>
                  </a:lnTo>
                  <a:close/>
                  <a:moveTo>
                    <a:pt x="105" y="137"/>
                  </a:moveTo>
                  <a:lnTo>
                    <a:pt x="28" y="137"/>
                  </a:lnTo>
                  <a:lnTo>
                    <a:pt x="28" y="128"/>
                  </a:lnTo>
                  <a:lnTo>
                    <a:pt x="105" y="128"/>
                  </a:lnTo>
                  <a:lnTo>
                    <a:pt x="105" y="137"/>
                  </a:lnTo>
                  <a:close/>
                  <a:moveTo>
                    <a:pt x="105" y="109"/>
                  </a:moveTo>
                  <a:lnTo>
                    <a:pt x="28" y="109"/>
                  </a:lnTo>
                  <a:lnTo>
                    <a:pt x="28" y="99"/>
                  </a:lnTo>
                  <a:lnTo>
                    <a:pt x="105" y="99"/>
                  </a:lnTo>
                  <a:lnTo>
                    <a:pt x="105" y="109"/>
                  </a:lnTo>
                  <a:close/>
                  <a:moveTo>
                    <a:pt x="105" y="80"/>
                  </a:moveTo>
                  <a:lnTo>
                    <a:pt x="28" y="80"/>
                  </a:lnTo>
                  <a:lnTo>
                    <a:pt x="28" y="71"/>
                  </a:lnTo>
                  <a:lnTo>
                    <a:pt x="105" y="71"/>
                  </a:lnTo>
                  <a:lnTo>
                    <a:pt x="105" y="80"/>
                  </a:lnTo>
                  <a:close/>
                  <a:moveTo>
                    <a:pt x="105" y="52"/>
                  </a:moveTo>
                  <a:lnTo>
                    <a:pt x="28" y="52"/>
                  </a:lnTo>
                  <a:lnTo>
                    <a:pt x="28" y="42"/>
                  </a:lnTo>
                  <a:lnTo>
                    <a:pt x="105" y="42"/>
                  </a:lnTo>
                  <a:lnTo>
                    <a:pt x="105" y="52"/>
                  </a:lnTo>
                  <a:close/>
                  <a:moveTo>
                    <a:pt x="210" y="194"/>
                  </a:moveTo>
                  <a:lnTo>
                    <a:pt x="200" y="194"/>
                  </a:lnTo>
                  <a:lnTo>
                    <a:pt x="133" y="194"/>
                  </a:lnTo>
                  <a:lnTo>
                    <a:pt x="133" y="185"/>
                  </a:lnTo>
                  <a:lnTo>
                    <a:pt x="200" y="185"/>
                  </a:lnTo>
                  <a:lnTo>
                    <a:pt x="210" y="185"/>
                  </a:lnTo>
                  <a:lnTo>
                    <a:pt x="210" y="194"/>
                  </a:lnTo>
                  <a:close/>
                  <a:moveTo>
                    <a:pt x="210" y="166"/>
                  </a:moveTo>
                  <a:lnTo>
                    <a:pt x="200" y="166"/>
                  </a:lnTo>
                  <a:lnTo>
                    <a:pt x="133" y="166"/>
                  </a:lnTo>
                  <a:lnTo>
                    <a:pt x="133" y="156"/>
                  </a:lnTo>
                  <a:lnTo>
                    <a:pt x="200" y="156"/>
                  </a:lnTo>
                  <a:lnTo>
                    <a:pt x="210" y="156"/>
                  </a:lnTo>
                  <a:lnTo>
                    <a:pt x="210" y="166"/>
                  </a:lnTo>
                  <a:close/>
                  <a:moveTo>
                    <a:pt x="210" y="137"/>
                  </a:moveTo>
                  <a:lnTo>
                    <a:pt x="200" y="137"/>
                  </a:lnTo>
                  <a:lnTo>
                    <a:pt x="133" y="137"/>
                  </a:lnTo>
                  <a:lnTo>
                    <a:pt x="133" y="128"/>
                  </a:lnTo>
                  <a:lnTo>
                    <a:pt x="200" y="128"/>
                  </a:lnTo>
                  <a:lnTo>
                    <a:pt x="210" y="128"/>
                  </a:lnTo>
                  <a:lnTo>
                    <a:pt x="210" y="137"/>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212" name="Freeform 8"/>
          <p:cNvSpPr>
            <a:spLocks noChangeAspect="1" noEditPoints="1"/>
          </p:cNvSpPr>
          <p:nvPr/>
        </p:nvSpPr>
        <p:spPr bwMode="auto">
          <a:xfrm>
            <a:off x="9844028" y="4254177"/>
            <a:ext cx="209729" cy="347799"/>
          </a:xfrm>
          <a:custGeom>
            <a:avLst/>
            <a:gdLst>
              <a:gd name="T0" fmla="*/ 0 w 48"/>
              <a:gd name="T1" fmla="*/ 0 h 80"/>
              <a:gd name="T2" fmla="*/ 0 w 48"/>
              <a:gd name="T3" fmla="*/ 80 h 80"/>
              <a:gd name="T4" fmla="*/ 48 w 48"/>
              <a:gd name="T5" fmla="*/ 80 h 80"/>
              <a:gd name="T6" fmla="*/ 48 w 48"/>
              <a:gd name="T7" fmla="*/ 0 h 80"/>
              <a:gd name="T8" fmla="*/ 0 w 48"/>
              <a:gd name="T9" fmla="*/ 0 h 80"/>
              <a:gd name="T10" fmla="*/ 24 w 48"/>
              <a:gd name="T11" fmla="*/ 76 h 80"/>
              <a:gd name="T12" fmla="*/ 22 w 48"/>
              <a:gd name="T13" fmla="*/ 74 h 80"/>
              <a:gd name="T14" fmla="*/ 24 w 48"/>
              <a:gd name="T15" fmla="*/ 72 h 80"/>
              <a:gd name="T16" fmla="*/ 26 w 48"/>
              <a:gd name="T17" fmla="*/ 74 h 80"/>
              <a:gd name="T18" fmla="*/ 24 w 48"/>
              <a:gd name="T19" fmla="*/ 76 h 80"/>
              <a:gd name="T20" fmla="*/ 44 w 48"/>
              <a:gd name="T21" fmla="*/ 68 h 80"/>
              <a:gd name="T22" fmla="*/ 4 w 48"/>
              <a:gd name="T23" fmla="*/ 68 h 80"/>
              <a:gd name="T24" fmla="*/ 4 w 48"/>
              <a:gd name="T25" fmla="*/ 4 h 80"/>
              <a:gd name="T26" fmla="*/ 44 w 48"/>
              <a:gd name="T27" fmla="*/ 4 h 80"/>
              <a:gd name="T28" fmla="*/ 44 w 48"/>
              <a:gd name="T29"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0">
                <a:moveTo>
                  <a:pt x="0" y="0"/>
                </a:moveTo>
                <a:cubicBezTo>
                  <a:pt x="0" y="80"/>
                  <a:pt x="0" y="80"/>
                  <a:pt x="0" y="80"/>
                </a:cubicBezTo>
                <a:cubicBezTo>
                  <a:pt x="48" y="80"/>
                  <a:pt x="48" y="80"/>
                  <a:pt x="48" y="80"/>
                </a:cubicBezTo>
                <a:cubicBezTo>
                  <a:pt x="48" y="0"/>
                  <a:pt x="48" y="0"/>
                  <a:pt x="48" y="0"/>
                </a:cubicBezTo>
                <a:lnTo>
                  <a:pt x="0" y="0"/>
                </a:lnTo>
                <a:close/>
                <a:moveTo>
                  <a:pt x="24" y="76"/>
                </a:moveTo>
                <a:cubicBezTo>
                  <a:pt x="23" y="76"/>
                  <a:pt x="22" y="75"/>
                  <a:pt x="22" y="74"/>
                </a:cubicBezTo>
                <a:cubicBezTo>
                  <a:pt x="22" y="73"/>
                  <a:pt x="23" y="72"/>
                  <a:pt x="24" y="72"/>
                </a:cubicBezTo>
                <a:cubicBezTo>
                  <a:pt x="25" y="72"/>
                  <a:pt x="26" y="73"/>
                  <a:pt x="26" y="74"/>
                </a:cubicBezTo>
                <a:cubicBezTo>
                  <a:pt x="26" y="75"/>
                  <a:pt x="25" y="76"/>
                  <a:pt x="24" y="76"/>
                </a:cubicBezTo>
                <a:close/>
                <a:moveTo>
                  <a:pt x="44" y="68"/>
                </a:moveTo>
                <a:cubicBezTo>
                  <a:pt x="4" y="68"/>
                  <a:pt x="4" y="68"/>
                  <a:pt x="4" y="68"/>
                </a:cubicBezTo>
                <a:cubicBezTo>
                  <a:pt x="4" y="4"/>
                  <a:pt x="4" y="4"/>
                  <a:pt x="4" y="4"/>
                </a:cubicBezTo>
                <a:cubicBezTo>
                  <a:pt x="44" y="4"/>
                  <a:pt x="44" y="4"/>
                  <a:pt x="44" y="4"/>
                </a:cubicBezTo>
                <a:lnTo>
                  <a:pt x="44" y="6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3" name="Freeform 6"/>
          <p:cNvSpPr>
            <a:spLocks noEditPoints="1"/>
          </p:cNvSpPr>
          <p:nvPr/>
        </p:nvSpPr>
        <p:spPr bwMode="auto">
          <a:xfrm>
            <a:off x="9669795" y="5537178"/>
            <a:ext cx="558192" cy="329510"/>
          </a:xfrm>
          <a:custGeom>
            <a:avLst/>
            <a:gdLst>
              <a:gd name="T0" fmla="*/ 108 w 128"/>
              <a:gd name="T1" fmla="*/ 56 h 76"/>
              <a:gd name="T2" fmla="*/ 108 w 128"/>
              <a:gd name="T3" fmla="*/ 0 h 76"/>
              <a:gd name="T4" fmla="*/ 20 w 128"/>
              <a:gd name="T5" fmla="*/ 0 h 76"/>
              <a:gd name="T6" fmla="*/ 20 w 128"/>
              <a:gd name="T7" fmla="*/ 56 h 76"/>
              <a:gd name="T8" fmla="*/ 0 w 128"/>
              <a:gd name="T9" fmla="*/ 76 h 76"/>
              <a:gd name="T10" fmla="*/ 52 w 128"/>
              <a:gd name="T11" fmla="*/ 76 h 76"/>
              <a:gd name="T12" fmla="*/ 56 w 128"/>
              <a:gd name="T13" fmla="*/ 72 h 76"/>
              <a:gd name="T14" fmla="*/ 72 w 128"/>
              <a:gd name="T15" fmla="*/ 72 h 76"/>
              <a:gd name="T16" fmla="*/ 76 w 128"/>
              <a:gd name="T17" fmla="*/ 76 h 76"/>
              <a:gd name="T18" fmla="*/ 128 w 128"/>
              <a:gd name="T19" fmla="*/ 76 h 76"/>
              <a:gd name="T20" fmla="*/ 108 w 128"/>
              <a:gd name="T21" fmla="*/ 56 h 76"/>
              <a:gd name="T22" fmla="*/ 36 w 128"/>
              <a:gd name="T23" fmla="*/ 64 h 76"/>
              <a:gd name="T24" fmla="*/ 40 w 128"/>
              <a:gd name="T25" fmla="*/ 60 h 76"/>
              <a:gd name="T26" fmla="*/ 88 w 128"/>
              <a:gd name="T27" fmla="*/ 60 h 76"/>
              <a:gd name="T28" fmla="*/ 92 w 128"/>
              <a:gd name="T29" fmla="*/ 64 h 76"/>
              <a:gd name="T30" fmla="*/ 36 w 128"/>
              <a:gd name="T31" fmla="*/ 64 h 76"/>
              <a:gd name="T32" fmla="*/ 104 w 128"/>
              <a:gd name="T33" fmla="*/ 52 h 76"/>
              <a:gd name="T34" fmla="*/ 24 w 128"/>
              <a:gd name="T35" fmla="*/ 52 h 76"/>
              <a:gd name="T36" fmla="*/ 24 w 128"/>
              <a:gd name="T37" fmla="*/ 4 h 76"/>
              <a:gd name="T38" fmla="*/ 104 w 128"/>
              <a:gd name="T39" fmla="*/ 4 h 76"/>
              <a:gd name="T40" fmla="*/ 104 w 128"/>
              <a:gd name="T41" fmla="*/ 5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76">
                <a:moveTo>
                  <a:pt x="108" y="56"/>
                </a:moveTo>
                <a:cubicBezTo>
                  <a:pt x="108" y="0"/>
                  <a:pt x="108" y="0"/>
                  <a:pt x="108" y="0"/>
                </a:cubicBezTo>
                <a:cubicBezTo>
                  <a:pt x="20" y="0"/>
                  <a:pt x="20" y="0"/>
                  <a:pt x="20" y="0"/>
                </a:cubicBezTo>
                <a:cubicBezTo>
                  <a:pt x="20" y="56"/>
                  <a:pt x="20" y="56"/>
                  <a:pt x="20" y="56"/>
                </a:cubicBezTo>
                <a:cubicBezTo>
                  <a:pt x="0" y="76"/>
                  <a:pt x="0" y="76"/>
                  <a:pt x="0" y="76"/>
                </a:cubicBezTo>
                <a:cubicBezTo>
                  <a:pt x="52" y="76"/>
                  <a:pt x="52" y="76"/>
                  <a:pt x="52" y="76"/>
                </a:cubicBezTo>
                <a:cubicBezTo>
                  <a:pt x="56" y="72"/>
                  <a:pt x="56" y="72"/>
                  <a:pt x="56" y="72"/>
                </a:cubicBezTo>
                <a:cubicBezTo>
                  <a:pt x="72" y="72"/>
                  <a:pt x="72" y="72"/>
                  <a:pt x="72" y="72"/>
                </a:cubicBezTo>
                <a:cubicBezTo>
                  <a:pt x="76" y="76"/>
                  <a:pt x="76" y="76"/>
                  <a:pt x="76" y="76"/>
                </a:cubicBezTo>
                <a:cubicBezTo>
                  <a:pt x="128" y="76"/>
                  <a:pt x="128" y="76"/>
                  <a:pt x="128" y="76"/>
                </a:cubicBezTo>
                <a:lnTo>
                  <a:pt x="108" y="56"/>
                </a:lnTo>
                <a:close/>
                <a:moveTo>
                  <a:pt x="36" y="64"/>
                </a:moveTo>
                <a:cubicBezTo>
                  <a:pt x="36" y="64"/>
                  <a:pt x="40" y="60"/>
                  <a:pt x="40" y="60"/>
                </a:cubicBezTo>
                <a:cubicBezTo>
                  <a:pt x="88" y="60"/>
                  <a:pt x="88" y="60"/>
                  <a:pt x="88" y="60"/>
                </a:cubicBezTo>
                <a:cubicBezTo>
                  <a:pt x="92" y="64"/>
                  <a:pt x="92" y="64"/>
                  <a:pt x="92" y="64"/>
                </a:cubicBezTo>
                <a:cubicBezTo>
                  <a:pt x="92" y="64"/>
                  <a:pt x="37" y="64"/>
                  <a:pt x="36" y="64"/>
                </a:cubicBezTo>
                <a:close/>
                <a:moveTo>
                  <a:pt x="104" y="52"/>
                </a:moveTo>
                <a:cubicBezTo>
                  <a:pt x="24" y="52"/>
                  <a:pt x="24" y="52"/>
                  <a:pt x="24" y="52"/>
                </a:cubicBezTo>
                <a:cubicBezTo>
                  <a:pt x="24" y="4"/>
                  <a:pt x="24" y="4"/>
                  <a:pt x="24" y="4"/>
                </a:cubicBezTo>
                <a:cubicBezTo>
                  <a:pt x="104" y="4"/>
                  <a:pt x="104" y="4"/>
                  <a:pt x="104" y="4"/>
                </a:cubicBezTo>
                <a:lnTo>
                  <a:pt x="104" y="5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214" name="Picture 213" descr="microsoft-word-logo.jpg"/>
          <p:cNvPicPr>
            <a:picLocks noChangeAspect="1"/>
          </p:cNvPicPr>
          <p:nvPr/>
        </p:nvPicPr>
        <p:blipFill rotWithShape="1">
          <a:blip r:embed="rId19" cstate="print">
            <a:extLst>
              <a:ext uri="{28A0092B-C50C-407E-A947-70E740481C1C}">
                <a14:useLocalDpi xmlns:a14="http://schemas.microsoft.com/office/drawing/2010/main" val="0"/>
              </a:ext>
            </a:extLst>
          </a:blip>
          <a:srcRect l="29689" t="20005" r="27286" b="24292"/>
          <a:stretch/>
        </p:blipFill>
        <p:spPr>
          <a:xfrm>
            <a:off x="6539546" y="3026424"/>
            <a:ext cx="686612" cy="636541"/>
          </a:xfrm>
          <a:prstGeom prst="rect">
            <a:avLst/>
          </a:prstGeom>
        </p:spPr>
      </p:pic>
      <p:pic>
        <p:nvPicPr>
          <p:cNvPr id="215" name="Picture 214" descr="newlogo-company.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37400" y="3085025"/>
            <a:ext cx="1253144" cy="800620"/>
          </a:xfrm>
          <a:prstGeom prst="rect">
            <a:avLst/>
          </a:prstGeom>
        </p:spPr>
      </p:pic>
      <p:pic>
        <p:nvPicPr>
          <p:cNvPr id="5" name="Picture 4"/>
          <p:cNvPicPr>
            <a:picLocks noChangeAspect="1"/>
          </p:cNvPicPr>
          <p:nvPr/>
        </p:nvPicPr>
        <p:blipFill rotWithShape="1">
          <a:blip r:embed="rId21">
            <a:duotone>
              <a:schemeClr val="bg2">
                <a:shade val="45000"/>
                <a:satMod val="135000"/>
              </a:schemeClr>
              <a:prstClr val="white"/>
            </a:duotone>
          </a:blip>
          <a:srcRect l="18312" r="21070"/>
          <a:stretch/>
        </p:blipFill>
        <p:spPr>
          <a:xfrm>
            <a:off x="11189576" y="2814604"/>
            <a:ext cx="382429" cy="630888"/>
          </a:xfrm>
          <a:prstGeom prst="rect">
            <a:avLst/>
          </a:prstGeom>
        </p:spPr>
      </p:pic>
      <p:sp>
        <p:nvSpPr>
          <p:cNvPr id="4" name="TextBox 3"/>
          <p:cNvSpPr txBox="1"/>
          <p:nvPr/>
        </p:nvSpPr>
        <p:spPr>
          <a:xfrm>
            <a:off x="11024712" y="3436442"/>
            <a:ext cx="743513" cy="338554"/>
          </a:xfrm>
          <a:prstGeom prst="rect">
            <a:avLst/>
          </a:prstGeom>
          <a:noFill/>
        </p:spPr>
        <p:txBody>
          <a:bodyPr wrap="none" rtlCol="0">
            <a:spAutoFit/>
          </a:bodyPr>
          <a:lstStyle/>
          <a:p>
            <a:r>
              <a:rPr lang="en-US" sz="1600" dirty="0">
                <a:solidFill>
                  <a:srgbClr val="5F5F5F"/>
                </a:solidFill>
                <a:latin typeface="Arial" pitchFamily="34" charset="0"/>
                <a:ea typeface="ＭＳ Ｐゴシック" charset="0"/>
                <a:cs typeface="Arial" pitchFamily="34" charset="0"/>
              </a:rPr>
              <a:t>Media</a:t>
            </a:r>
          </a:p>
        </p:txBody>
      </p:sp>
      <p:sp>
        <p:nvSpPr>
          <p:cNvPr id="91" name="Text Box 96"/>
          <p:cNvSpPr txBox="1">
            <a:spLocks noChangeArrowheads="1"/>
          </p:cNvSpPr>
          <p:nvPr/>
        </p:nvSpPr>
        <p:spPr bwMode="auto">
          <a:xfrm>
            <a:off x="10698788" y="5810563"/>
            <a:ext cx="1384779" cy="492443"/>
          </a:xfrm>
          <a:prstGeom prst="rect">
            <a:avLst/>
          </a:prstGeom>
          <a:solidFill>
            <a:srgbClr val="FFFFFF">
              <a:alpha val="6117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square" lIns="0" tIns="0" rIns="0" bIns="0">
            <a:spAutoFit/>
          </a:bodyPr>
          <a:lstStyle>
            <a:defPPr>
              <a:defRPr lang="en-US"/>
            </a:defPPr>
            <a:lvl1pPr algn="ctr">
              <a:defRPr sz="1600">
                <a:solidFill>
                  <a:srgbClr val="5F5F5F"/>
                </a:solidFill>
                <a:latin typeface="Arial" pitchFamily="34" charset="0"/>
                <a:ea typeface="ＭＳ Ｐゴシック" charset="0"/>
                <a:cs typeface="Arial" pitchFamily="34"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dirty="0"/>
              <a:t>Security Services</a:t>
            </a:r>
          </a:p>
        </p:txBody>
      </p:sp>
      <p:pic>
        <p:nvPicPr>
          <p:cNvPr id="6" name="Picture 5"/>
          <p:cNvPicPr>
            <a:picLocks noChangeAspect="1"/>
          </p:cNvPicPr>
          <p:nvPr/>
        </p:nvPicPr>
        <p:blipFill rotWithShape="1">
          <a:blip r:embed="rId22"/>
          <a:srcRect l="20944" t="4408" r="20918" b="4066"/>
          <a:stretch/>
        </p:blipFill>
        <p:spPr>
          <a:xfrm>
            <a:off x="11005493" y="5188177"/>
            <a:ext cx="771369" cy="607180"/>
          </a:xfrm>
          <a:prstGeom prst="rect">
            <a:avLst/>
          </a:prstGeom>
        </p:spPr>
      </p:pic>
    </p:spTree>
    <p:extLst>
      <p:ext uri="{BB962C8B-B14F-4D97-AF65-F5344CB8AC3E}">
        <p14:creationId xmlns:p14="http://schemas.microsoft.com/office/powerpoint/2010/main" val="3729258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71" y="584335"/>
            <a:ext cx="11277599" cy="842025"/>
          </a:xfrm>
        </p:spPr>
        <p:txBody>
          <a:bodyPr/>
          <a:lstStyle/>
          <a:p>
            <a:r>
              <a:rPr lang="en-US" dirty="0"/>
              <a:t>Security is #1 concern</a:t>
            </a:r>
          </a:p>
        </p:txBody>
      </p:sp>
      <p:pic>
        <p:nvPicPr>
          <p:cNvPr id="3" name="Picture 2"/>
          <p:cNvPicPr>
            <a:picLocks noChangeAspect="1"/>
          </p:cNvPicPr>
          <p:nvPr/>
        </p:nvPicPr>
        <p:blipFill>
          <a:blip r:embed="rId2"/>
          <a:stretch>
            <a:fillRect/>
          </a:stretch>
        </p:blipFill>
        <p:spPr>
          <a:xfrm>
            <a:off x="261528" y="2196464"/>
            <a:ext cx="11668942" cy="3228976"/>
          </a:xfrm>
          <a:prstGeom prst="rect">
            <a:avLst/>
          </a:prstGeom>
        </p:spPr>
      </p:pic>
    </p:spTree>
    <p:extLst>
      <p:ext uri="{BB962C8B-B14F-4D97-AF65-F5344CB8AC3E}">
        <p14:creationId xmlns:p14="http://schemas.microsoft.com/office/powerpoint/2010/main" val="307547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76" y="571748"/>
            <a:ext cx="11312729" cy="755607"/>
          </a:xfrm>
        </p:spPr>
        <p:txBody>
          <a:bodyPr/>
          <a:lstStyle/>
          <a:p>
            <a:r>
              <a:rPr lang="en-US" dirty="0"/>
              <a:t>Citrix Advantages – Security &amp; Compliance</a:t>
            </a:r>
          </a:p>
        </p:txBody>
      </p:sp>
      <p:sp>
        <p:nvSpPr>
          <p:cNvPr id="3" name="Content Placeholder 2"/>
          <p:cNvSpPr>
            <a:spLocks noGrp="1"/>
          </p:cNvSpPr>
          <p:nvPr>
            <p:ph sz="quarter" idx="20"/>
          </p:nvPr>
        </p:nvSpPr>
        <p:spPr>
          <a:xfrm>
            <a:off x="448176" y="1715799"/>
            <a:ext cx="6372172" cy="4381574"/>
          </a:xfrm>
        </p:spPr>
        <p:txBody>
          <a:bodyPr/>
          <a:lstStyle/>
          <a:p>
            <a:pPr>
              <a:defRPr/>
            </a:pPr>
            <a:r>
              <a:rPr lang="en-US" sz="2800" b="1" dirty="0">
                <a:solidFill>
                  <a:schemeClr val="accent1"/>
                </a:solidFill>
              </a:rPr>
              <a:t>Data stays in the datacenter</a:t>
            </a:r>
            <a:r>
              <a:rPr lang="en-US" sz="2800" dirty="0">
                <a:solidFill>
                  <a:schemeClr val="accent1"/>
                </a:solidFill>
              </a:rPr>
              <a:t> </a:t>
            </a:r>
            <a:r>
              <a:rPr lang="en-US" sz="2800" dirty="0"/>
              <a:t>and not on the device</a:t>
            </a:r>
          </a:p>
          <a:p>
            <a:pPr marL="0" indent="0">
              <a:spcBef>
                <a:spcPts val="0"/>
              </a:spcBef>
              <a:buNone/>
              <a:defRPr/>
            </a:pPr>
            <a:endParaRPr lang="en-US" sz="2800" dirty="0">
              <a:solidFill>
                <a:schemeClr val="tx2"/>
              </a:solidFill>
            </a:endParaRPr>
          </a:p>
          <a:p>
            <a:pPr>
              <a:spcBef>
                <a:spcPts val="0"/>
              </a:spcBef>
              <a:defRPr/>
            </a:pPr>
            <a:r>
              <a:rPr lang="en-US" sz="2800" b="1" dirty="0">
                <a:solidFill>
                  <a:schemeClr val="accent1"/>
                </a:solidFill>
              </a:rPr>
              <a:t>Dynamic security restrictions </a:t>
            </a:r>
            <a:r>
              <a:rPr lang="en-US" sz="2800" dirty="0"/>
              <a:t>based on device, location, time, user or resource to enforce corporate security standards</a:t>
            </a:r>
          </a:p>
          <a:p>
            <a:pPr>
              <a:spcBef>
                <a:spcPts val="0"/>
              </a:spcBef>
              <a:defRPr/>
            </a:pPr>
            <a:endParaRPr lang="en-US" sz="2800" dirty="0">
              <a:solidFill>
                <a:srgbClr val="4D4F53"/>
              </a:solidFill>
            </a:endParaRPr>
          </a:p>
          <a:p>
            <a:pPr>
              <a:spcBef>
                <a:spcPts val="0"/>
              </a:spcBef>
              <a:defRPr/>
            </a:pPr>
            <a:r>
              <a:rPr lang="en-US" sz="2800" b="1" dirty="0">
                <a:solidFill>
                  <a:schemeClr val="accent1"/>
                </a:solidFill>
              </a:rPr>
              <a:t>Encryption</a:t>
            </a:r>
            <a:r>
              <a:rPr lang="en-US" sz="2800" dirty="0">
                <a:solidFill>
                  <a:schemeClr val="accent1"/>
                </a:solidFill>
              </a:rPr>
              <a:t> </a:t>
            </a:r>
            <a:r>
              <a:rPr lang="en-US" sz="2800" dirty="0"/>
              <a:t>of all network traffic meeting the highest security standards</a:t>
            </a:r>
          </a:p>
          <a:p>
            <a:pPr marL="0" indent="0">
              <a:buNone/>
            </a:pPr>
            <a:endParaRPr lang="en-US" dirty="0">
              <a:solidFill>
                <a:srgbClr val="414141"/>
              </a:solidFill>
            </a:endParaRPr>
          </a:p>
        </p:txBody>
      </p:sp>
      <p:sp>
        <p:nvSpPr>
          <p:cNvPr id="5" name="Content Placeholder 4"/>
          <p:cNvSpPr>
            <a:spLocks noGrp="1"/>
          </p:cNvSpPr>
          <p:nvPr>
            <p:ph sz="quarter" idx="21"/>
          </p:nvPr>
        </p:nvSpPr>
        <p:spPr>
          <a:xfrm>
            <a:off x="7960659" y="2593744"/>
            <a:ext cx="3539267" cy="2180917"/>
          </a:xfrm>
        </p:spPr>
        <p:txBody>
          <a:bodyPr/>
          <a:lstStyle/>
          <a:p>
            <a:pPr marL="0" indent="0">
              <a:buNone/>
            </a:pPr>
            <a:r>
              <a:rPr lang="en-US" sz="2800" dirty="0"/>
              <a:t>Global market leader in application delivery with most experience in keeping healthcare customer data secure</a:t>
            </a:r>
          </a:p>
        </p:txBody>
      </p:sp>
    </p:spTree>
    <p:extLst>
      <p:ext uri="{BB962C8B-B14F-4D97-AF65-F5344CB8AC3E}">
        <p14:creationId xmlns:p14="http://schemas.microsoft.com/office/powerpoint/2010/main" val="72367831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IT Efficiency &amp; Flexibility</a:t>
            </a:r>
            <a:br>
              <a:rPr lang="en-US" dirty="0"/>
            </a:br>
            <a:br>
              <a:rPr lang="en-US" dirty="0"/>
            </a:br>
            <a:endParaRPr lang="en-US" i="1" dirty="0"/>
          </a:p>
        </p:txBody>
      </p:sp>
      <p:pic>
        <p:nvPicPr>
          <p:cNvPr id="4"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9048" r="19048"/>
          <a:stretch>
            <a:fillRect/>
          </a:stretch>
        </p:blipFill>
        <p:spPr/>
      </p:pic>
    </p:spTree>
    <p:extLst>
      <p:ext uri="{BB962C8B-B14F-4D97-AF65-F5344CB8AC3E}">
        <p14:creationId xmlns:p14="http://schemas.microsoft.com/office/powerpoint/2010/main" val="56334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Driving Savings, Security and Growth</a:t>
            </a:r>
          </a:p>
        </p:txBody>
      </p:sp>
      <p:sp>
        <p:nvSpPr>
          <p:cNvPr id="4" name="Text Placeholder 3"/>
          <p:cNvSpPr>
            <a:spLocks noGrp="1"/>
          </p:cNvSpPr>
          <p:nvPr>
            <p:ph type="body" sz="quarter" idx="4294967295"/>
          </p:nvPr>
        </p:nvSpPr>
        <p:spPr>
          <a:xfrm>
            <a:off x="411598" y="1033147"/>
            <a:ext cx="11365191" cy="606476"/>
          </a:xfrm>
          <a:prstGeom prst="rect">
            <a:avLst/>
          </a:prstGeom>
        </p:spPr>
        <p:txBody>
          <a:bodyPr/>
          <a:lstStyle/>
          <a:p>
            <a:pPr marL="0" indent="0">
              <a:buNone/>
            </a:pPr>
            <a:r>
              <a:rPr lang="en-US" dirty="0"/>
              <a:t>Adapt to the realities of value-based payment models</a:t>
            </a:r>
          </a:p>
        </p:txBody>
      </p:sp>
      <p:sp>
        <p:nvSpPr>
          <p:cNvPr id="5" name="Content Placeholder 4"/>
          <p:cNvSpPr>
            <a:spLocks noGrp="1"/>
          </p:cNvSpPr>
          <p:nvPr>
            <p:ph sz="quarter" idx="4294967295"/>
          </p:nvPr>
        </p:nvSpPr>
        <p:spPr>
          <a:xfrm>
            <a:off x="411371" y="1892983"/>
            <a:ext cx="3660141" cy="4251324"/>
          </a:xfrm>
          <a:prstGeom prst="rect">
            <a:avLst/>
          </a:prstGeom>
        </p:spPr>
        <p:txBody>
          <a:bodyPr/>
          <a:lstStyle/>
          <a:p>
            <a:pPr marL="0" indent="0" algn="ctr">
              <a:buNone/>
            </a:pPr>
            <a:r>
              <a:rPr lang="en-US" sz="2667" b="1" dirty="0">
                <a:solidFill>
                  <a:schemeClr val="accent1"/>
                </a:solidFill>
              </a:rPr>
              <a:t>Savings</a:t>
            </a:r>
            <a:endParaRPr lang="en-US" b="1" dirty="0">
              <a:solidFill>
                <a:schemeClr val="accent1"/>
              </a:solidFill>
            </a:endParaRPr>
          </a:p>
          <a:p>
            <a:pPr marL="0" indent="0">
              <a:buClr>
                <a:srgbClr val="A6A6A6"/>
              </a:buClr>
              <a:buNone/>
            </a:pPr>
            <a:r>
              <a:rPr lang="en-US" dirty="0">
                <a:latin typeface="Arial" charset="0"/>
              </a:rPr>
              <a:t>Realize the same app delivery value of EMR for other applications</a:t>
            </a:r>
          </a:p>
          <a:p>
            <a:pPr marL="0" indent="0">
              <a:buClr>
                <a:srgbClr val="A6A6A6"/>
              </a:buClr>
              <a:buNone/>
            </a:pPr>
            <a:r>
              <a:rPr lang="en-US" dirty="0">
                <a:latin typeface="Arial" charset="0"/>
              </a:rPr>
              <a:t>Further consolidate and centralize infrastructure</a:t>
            </a:r>
          </a:p>
          <a:p>
            <a:pPr marL="0" indent="0">
              <a:buClr>
                <a:srgbClr val="A6A6A6"/>
              </a:buClr>
              <a:buNone/>
            </a:pPr>
            <a:r>
              <a:rPr lang="en-US" dirty="0">
                <a:latin typeface="Arial" charset="0"/>
              </a:rPr>
              <a:t>Reduce cost of desktop and app upgrades &amp; rollouts</a:t>
            </a:r>
          </a:p>
          <a:p>
            <a:endParaRPr lang="en-US" dirty="0"/>
          </a:p>
        </p:txBody>
      </p:sp>
      <p:sp>
        <p:nvSpPr>
          <p:cNvPr id="6" name="Content Placeholder 5"/>
          <p:cNvSpPr>
            <a:spLocks noGrp="1"/>
          </p:cNvSpPr>
          <p:nvPr>
            <p:ph sz="quarter" idx="4294967295"/>
          </p:nvPr>
        </p:nvSpPr>
        <p:spPr>
          <a:xfrm>
            <a:off x="4256674" y="1892983"/>
            <a:ext cx="3660141" cy="4251324"/>
          </a:xfrm>
          <a:prstGeom prst="rect">
            <a:avLst/>
          </a:prstGeom>
        </p:spPr>
        <p:txBody>
          <a:bodyPr/>
          <a:lstStyle/>
          <a:p>
            <a:pPr marL="0" indent="0" algn="ctr">
              <a:buNone/>
            </a:pPr>
            <a:r>
              <a:rPr lang="en-US" sz="2667" b="1" dirty="0">
                <a:solidFill>
                  <a:schemeClr val="accent1"/>
                </a:solidFill>
              </a:rPr>
              <a:t>Security</a:t>
            </a:r>
            <a:endParaRPr lang="en-US" b="1" dirty="0">
              <a:solidFill>
                <a:schemeClr val="accent1"/>
              </a:solidFill>
            </a:endParaRPr>
          </a:p>
          <a:p>
            <a:pPr marL="0" indent="0">
              <a:buClr>
                <a:srgbClr val="A6A6A6"/>
              </a:buClr>
              <a:buNone/>
            </a:pPr>
            <a:r>
              <a:rPr lang="en-US" dirty="0">
                <a:latin typeface="Arial" charset="0"/>
              </a:rPr>
              <a:t>Decrease risk of data breaches</a:t>
            </a:r>
          </a:p>
          <a:p>
            <a:pPr marL="0" indent="0">
              <a:buClr>
                <a:srgbClr val="A6A6A6"/>
              </a:buClr>
              <a:buNone/>
            </a:pPr>
            <a:r>
              <a:rPr lang="en-US" dirty="0">
                <a:latin typeface="Arial" charset="0"/>
              </a:rPr>
              <a:t>Facilitate compliance</a:t>
            </a:r>
          </a:p>
          <a:p>
            <a:pPr marL="0" indent="0">
              <a:buClr>
                <a:srgbClr val="A6A6A6"/>
              </a:buClr>
              <a:buNone/>
            </a:pPr>
            <a:r>
              <a:rPr lang="en-US" dirty="0">
                <a:latin typeface="Arial" charset="0"/>
              </a:rPr>
              <a:t>Provide freedom to embrace mobile devices securely</a:t>
            </a:r>
          </a:p>
          <a:p>
            <a:pPr marL="0" indent="0">
              <a:buClr>
                <a:srgbClr val="A6A6A6"/>
              </a:buClr>
            </a:pPr>
            <a:endParaRPr lang="en-US" dirty="0">
              <a:latin typeface="Arial" charset="0"/>
            </a:endParaRPr>
          </a:p>
          <a:p>
            <a:endParaRPr lang="en-US" dirty="0"/>
          </a:p>
        </p:txBody>
      </p:sp>
      <p:sp>
        <p:nvSpPr>
          <p:cNvPr id="7" name="Content Placeholder 6"/>
          <p:cNvSpPr>
            <a:spLocks noGrp="1"/>
          </p:cNvSpPr>
          <p:nvPr>
            <p:ph sz="quarter" idx="4294967295"/>
          </p:nvPr>
        </p:nvSpPr>
        <p:spPr>
          <a:xfrm>
            <a:off x="8113733" y="1892983"/>
            <a:ext cx="3875067" cy="4251324"/>
          </a:xfrm>
          <a:prstGeom prst="rect">
            <a:avLst/>
          </a:prstGeom>
        </p:spPr>
        <p:txBody>
          <a:bodyPr/>
          <a:lstStyle/>
          <a:p>
            <a:pPr marL="0" indent="0" algn="ctr">
              <a:buNone/>
            </a:pPr>
            <a:r>
              <a:rPr lang="en-US" sz="2667" b="1" dirty="0">
                <a:solidFill>
                  <a:schemeClr val="accent1"/>
                </a:solidFill>
              </a:rPr>
              <a:t>Growth</a:t>
            </a:r>
            <a:endParaRPr lang="en-US" b="1" dirty="0">
              <a:solidFill>
                <a:schemeClr val="accent1"/>
              </a:solidFill>
            </a:endParaRPr>
          </a:p>
          <a:p>
            <a:pPr marL="0" indent="0">
              <a:buClr>
                <a:srgbClr val="A6A6A6"/>
              </a:buClr>
              <a:buNone/>
            </a:pPr>
            <a:r>
              <a:rPr lang="en-US" dirty="0">
                <a:latin typeface="Arial" charset="0"/>
              </a:rPr>
              <a:t>More timely physician consults </a:t>
            </a:r>
          </a:p>
          <a:p>
            <a:pPr marL="0" indent="0">
              <a:buClr>
                <a:srgbClr val="A6A6A6"/>
              </a:buClr>
              <a:buNone/>
            </a:pPr>
            <a:r>
              <a:rPr lang="en-US" dirty="0">
                <a:latin typeface="Arial" charset="0"/>
              </a:rPr>
              <a:t>Maximize reimbursements</a:t>
            </a:r>
          </a:p>
          <a:p>
            <a:pPr marL="0" indent="0">
              <a:buClr>
                <a:srgbClr val="A6A6A6"/>
              </a:buClr>
              <a:buNone/>
            </a:pPr>
            <a:r>
              <a:rPr lang="en-US" dirty="0">
                <a:latin typeface="Arial" charset="0"/>
              </a:rPr>
              <a:t>Enable new acquisitions, affiliations and offerings</a:t>
            </a:r>
          </a:p>
        </p:txBody>
      </p:sp>
    </p:spTree>
    <p:extLst>
      <p:ext uri="{BB962C8B-B14F-4D97-AF65-F5344CB8AC3E}">
        <p14:creationId xmlns:p14="http://schemas.microsoft.com/office/powerpoint/2010/main" val="173114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anim calcmode="lin" valueType="num">
                                      <p:cBhvr>
                                        <p:cTn id="3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anim calcmode="lin" valueType="num">
                                      <p:cBhvr>
                                        <p:cTn id="4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6"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anim calcmode="lin" valueType="num">
                                      <p:cBhvr>
                                        <p:cTn id="5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2"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fade">
                                      <p:cBhvr>
                                        <p:cTn id="57" dur="1000"/>
                                        <p:tgtEl>
                                          <p:spTgt spid="7">
                                            <p:txEl>
                                              <p:pRg st="0" end="0"/>
                                            </p:txEl>
                                          </p:spTgt>
                                        </p:tgtEl>
                                      </p:cBhvr>
                                    </p:animEffect>
                                    <p:anim calcmode="lin" valueType="num">
                                      <p:cBhvr>
                                        <p:cTn id="5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animEffect transition="in" filter="fade">
                                      <p:cBhvr>
                                        <p:cTn id="63" dur="500"/>
                                        <p:tgtEl>
                                          <p:spTgt spid="7">
                                            <p:txEl>
                                              <p:pRg st="1" end="1"/>
                                            </p:txEl>
                                          </p:spTgt>
                                        </p:tgtEl>
                                      </p:cBhvr>
                                    </p:animEffect>
                                    <p:anim calcmode="lin" valueType="num">
                                      <p:cBhvr>
                                        <p:cTn id="6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5"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66" fill="hold">
                            <p:stCondLst>
                              <p:cond delay="1500"/>
                            </p:stCondLst>
                            <p:childTnLst>
                              <p:par>
                                <p:cTn id="67" presetID="42" presetClass="entr" presetSubtype="0" fill="hold" grpId="0" nodeType="after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Effect transition="in" filter="fade">
                                      <p:cBhvr>
                                        <p:cTn id="69" dur="500"/>
                                        <p:tgtEl>
                                          <p:spTgt spid="7">
                                            <p:txEl>
                                              <p:pRg st="2" end="2"/>
                                            </p:txEl>
                                          </p:spTgt>
                                        </p:tgtEl>
                                      </p:cBhvr>
                                    </p:animEffect>
                                    <p:anim calcmode="lin" valueType="num">
                                      <p:cBhvr>
                                        <p:cTn id="7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1"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grpId="0" nodeType="afterEffect">
                                  <p:stCondLst>
                                    <p:cond delay="0"/>
                                  </p:stCondLst>
                                  <p:childTnLst>
                                    <p:set>
                                      <p:cBhvr>
                                        <p:cTn id="74" dur="1" fill="hold">
                                          <p:stCondLst>
                                            <p:cond delay="0"/>
                                          </p:stCondLst>
                                        </p:cTn>
                                        <p:tgtEl>
                                          <p:spTgt spid="7">
                                            <p:txEl>
                                              <p:pRg st="3" end="3"/>
                                            </p:txEl>
                                          </p:spTgt>
                                        </p:tgtEl>
                                        <p:attrNameLst>
                                          <p:attrName>style.visibility</p:attrName>
                                        </p:attrNameLst>
                                      </p:cBhvr>
                                      <p:to>
                                        <p:strVal val="visible"/>
                                      </p:to>
                                    </p:set>
                                    <p:animEffect transition="in" filter="fade">
                                      <p:cBhvr>
                                        <p:cTn id="75" dur="500"/>
                                        <p:tgtEl>
                                          <p:spTgt spid="7">
                                            <p:txEl>
                                              <p:pRg st="3" end="3"/>
                                            </p:txEl>
                                          </p:spTgt>
                                        </p:tgtEl>
                                      </p:cBhvr>
                                    </p:animEffect>
                                    <p:anim calcmode="lin" valueType="num">
                                      <p:cBhvr>
                                        <p:cTn id="7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77"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916" y="571501"/>
            <a:ext cx="10544460" cy="725672"/>
          </a:xfrm>
        </p:spPr>
        <p:txBody>
          <a:bodyPr/>
          <a:lstStyle/>
          <a:p>
            <a:r>
              <a:rPr lang="en-US" spc="-30" dirty="0">
                <a:solidFill>
                  <a:srgbClr val="000000"/>
                </a:solidFill>
              </a:rPr>
              <a:t>Helping you say </a:t>
            </a:r>
            <a:r>
              <a:rPr lang="en-US" spc="-30" dirty="0">
                <a:solidFill>
                  <a:schemeClr val="accent2"/>
                </a:solidFill>
              </a:rPr>
              <a:t>YES </a:t>
            </a:r>
            <a:r>
              <a:rPr lang="en-US" spc="-30" dirty="0">
                <a:solidFill>
                  <a:srgbClr val="000000"/>
                </a:solidFill>
              </a:rPr>
              <a:t>to the future of work</a:t>
            </a:r>
            <a:endParaRPr lang="en-US" dirty="0"/>
          </a:p>
        </p:txBody>
      </p:sp>
      <p:grpSp>
        <p:nvGrpSpPr>
          <p:cNvPr id="16" name="Group 15"/>
          <p:cNvGrpSpPr/>
          <p:nvPr/>
        </p:nvGrpSpPr>
        <p:grpSpPr>
          <a:xfrm>
            <a:off x="256050" y="2202978"/>
            <a:ext cx="2067843" cy="3433596"/>
            <a:chOff x="256050" y="2202978"/>
            <a:chExt cx="2067843" cy="3433596"/>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5937" y="2202978"/>
              <a:ext cx="1673352" cy="1673352"/>
            </a:xfrm>
            <a:prstGeom prst="ellipse">
              <a:avLst/>
            </a:prstGeom>
            <a:ln w="3175">
              <a:solidFill>
                <a:schemeClr val="accent6"/>
              </a:solidFill>
            </a:ln>
          </p:spPr>
        </p:pic>
        <p:sp>
          <p:nvSpPr>
            <p:cNvPr id="138" name="Rectangle 137"/>
            <p:cNvSpPr/>
            <p:nvPr/>
          </p:nvSpPr>
          <p:spPr>
            <a:xfrm>
              <a:off x="509219" y="4097128"/>
              <a:ext cx="1566788" cy="570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b="1" dirty="0">
                  <a:solidFill>
                    <a:schemeClr val="accent6">
                      <a:lumMod val="50000"/>
                    </a:schemeClr>
                  </a:solidFill>
                </a:rPr>
                <a:t>Business </a:t>
              </a:r>
              <a:br>
                <a:rPr lang="en-US" b="1" dirty="0">
                  <a:solidFill>
                    <a:schemeClr val="accent6">
                      <a:lumMod val="50000"/>
                    </a:schemeClr>
                  </a:solidFill>
                </a:rPr>
              </a:br>
              <a:r>
                <a:rPr lang="en-US" b="1" dirty="0">
                  <a:solidFill>
                    <a:schemeClr val="accent6">
                      <a:lumMod val="50000"/>
                    </a:schemeClr>
                  </a:solidFill>
                </a:rPr>
                <a:t>agility</a:t>
              </a:r>
            </a:p>
          </p:txBody>
        </p:sp>
        <p:sp>
          <p:nvSpPr>
            <p:cNvPr id="297" name="Rectangle 296"/>
            <p:cNvSpPr/>
            <p:nvPr/>
          </p:nvSpPr>
          <p:spPr>
            <a:xfrm>
              <a:off x="256050" y="4802811"/>
              <a:ext cx="2067843" cy="8337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30000"/>
                </a:lnSpc>
                <a:spcAft>
                  <a:spcPts val="300"/>
                </a:spcAft>
              </a:pPr>
              <a:r>
                <a:rPr lang="en-US" sz="1200" dirty="0">
                  <a:solidFill>
                    <a:schemeClr val="accent6"/>
                  </a:solidFill>
                </a:rPr>
                <a:t>Market expansion &amp; acquisitions </a:t>
              </a:r>
              <a:br>
                <a:rPr lang="en-US" sz="1200" dirty="0">
                  <a:solidFill>
                    <a:schemeClr val="accent6"/>
                  </a:solidFill>
                </a:rPr>
              </a:br>
              <a:r>
                <a:rPr lang="en-US" sz="1200" dirty="0">
                  <a:solidFill>
                    <a:schemeClr val="accent6"/>
                  </a:solidFill>
                </a:rPr>
                <a:t>New business relationships Continuity of operations</a:t>
              </a:r>
            </a:p>
          </p:txBody>
        </p:sp>
      </p:grpSp>
      <p:sp>
        <p:nvSpPr>
          <p:cNvPr id="293" name="Rectangle 292"/>
          <p:cNvSpPr/>
          <p:nvPr/>
        </p:nvSpPr>
        <p:spPr>
          <a:xfrm>
            <a:off x="2912877" y="4097128"/>
            <a:ext cx="1566788" cy="570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b="1" dirty="0">
                <a:solidFill>
                  <a:schemeClr val="accent6">
                    <a:lumMod val="50000"/>
                  </a:schemeClr>
                </a:solidFill>
              </a:rPr>
              <a:t>Patient </a:t>
            </a:r>
          </a:p>
          <a:p>
            <a:pPr algn="ctr">
              <a:lnSpc>
                <a:spcPct val="85000"/>
              </a:lnSpc>
              <a:spcAft>
                <a:spcPts val="300"/>
              </a:spcAft>
            </a:pPr>
            <a:r>
              <a:rPr lang="en-US" b="1" dirty="0">
                <a:solidFill>
                  <a:schemeClr val="accent6">
                    <a:lumMod val="50000"/>
                  </a:schemeClr>
                </a:solidFill>
              </a:rPr>
              <a:t>loyalty</a:t>
            </a:r>
          </a:p>
        </p:txBody>
      </p:sp>
      <p:sp>
        <p:nvSpPr>
          <p:cNvPr id="301" name="Rectangle 300"/>
          <p:cNvSpPr/>
          <p:nvPr/>
        </p:nvSpPr>
        <p:spPr>
          <a:xfrm>
            <a:off x="2912877" y="4802811"/>
            <a:ext cx="1566788" cy="67804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30000"/>
              </a:lnSpc>
              <a:spcAft>
                <a:spcPts val="300"/>
              </a:spcAft>
            </a:pPr>
            <a:r>
              <a:rPr lang="en-US" sz="1200" dirty="0">
                <a:solidFill>
                  <a:schemeClr val="accent6"/>
                </a:solidFill>
              </a:rPr>
              <a:t>Personalized service Improved satisfaction Seamless across channel</a:t>
            </a:r>
          </a:p>
        </p:txBody>
      </p:sp>
      <p:grpSp>
        <p:nvGrpSpPr>
          <p:cNvPr id="18" name="Group 17"/>
          <p:cNvGrpSpPr/>
          <p:nvPr/>
        </p:nvGrpSpPr>
        <p:grpSpPr>
          <a:xfrm>
            <a:off x="5080141" y="2202978"/>
            <a:ext cx="2107718" cy="3448586"/>
            <a:chOff x="5080141" y="2202978"/>
            <a:chExt cx="2107718" cy="3448586"/>
          </a:xfrm>
        </p:grpSpPr>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63253" y="2202978"/>
              <a:ext cx="1673352" cy="1673352"/>
            </a:xfrm>
            <a:prstGeom prst="ellipse">
              <a:avLst/>
            </a:prstGeom>
            <a:ln>
              <a:solidFill>
                <a:schemeClr val="accent6"/>
              </a:solidFill>
            </a:ln>
          </p:spPr>
        </p:pic>
        <p:sp>
          <p:nvSpPr>
            <p:cNvPr id="294" name="Rectangle 293"/>
            <p:cNvSpPr/>
            <p:nvPr/>
          </p:nvSpPr>
          <p:spPr>
            <a:xfrm>
              <a:off x="5316535" y="4097128"/>
              <a:ext cx="1566788" cy="570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b="1" dirty="0">
                  <a:solidFill>
                    <a:schemeClr val="accent6">
                      <a:lumMod val="50000"/>
                    </a:schemeClr>
                  </a:solidFill>
                </a:rPr>
                <a:t>Clinician</a:t>
              </a:r>
              <a:br>
                <a:rPr lang="en-US" b="1" dirty="0">
                  <a:solidFill>
                    <a:schemeClr val="accent6">
                      <a:lumMod val="50000"/>
                    </a:schemeClr>
                  </a:solidFill>
                </a:rPr>
              </a:br>
              <a:r>
                <a:rPr lang="en-US" b="1" dirty="0">
                  <a:solidFill>
                    <a:schemeClr val="accent6">
                      <a:lumMod val="50000"/>
                    </a:schemeClr>
                  </a:solidFill>
                </a:rPr>
                <a:t>productivity</a:t>
              </a:r>
            </a:p>
          </p:txBody>
        </p:sp>
        <p:sp>
          <p:nvSpPr>
            <p:cNvPr id="303" name="Rectangle 302"/>
            <p:cNvSpPr/>
            <p:nvPr/>
          </p:nvSpPr>
          <p:spPr>
            <a:xfrm>
              <a:off x="5080141" y="4802811"/>
              <a:ext cx="2107718" cy="84875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30000"/>
                </a:lnSpc>
                <a:spcAft>
                  <a:spcPts val="300"/>
                </a:spcAft>
              </a:pPr>
              <a:r>
                <a:rPr lang="en-US" sz="1200" dirty="0">
                  <a:solidFill>
                    <a:schemeClr val="accent6"/>
                  </a:solidFill>
                </a:rPr>
                <a:t>Employee engagement High performing virtual teams </a:t>
              </a:r>
              <a:br>
                <a:rPr lang="en-US" sz="1200" dirty="0">
                  <a:solidFill>
                    <a:schemeClr val="accent6"/>
                  </a:solidFill>
                </a:rPr>
              </a:br>
              <a:r>
                <a:rPr lang="en-US" sz="1200" dirty="0">
                  <a:solidFill>
                    <a:schemeClr val="accent6"/>
                  </a:solidFill>
                </a:rPr>
                <a:t>Flexible, collaborative spaces</a:t>
              </a: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67116" y="2202978"/>
            <a:ext cx="1673352" cy="1673352"/>
          </a:xfrm>
          <a:prstGeom prst="ellipse">
            <a:avLst/>
          </a:prstGeom>
          <a:ln>
            <a:solidFill>
              <a:schemeClr val="accent6"/>
            </a:solidFill>
          </a:ln>
        </p:spPr>
      </p:pic>
      <p:sp>
        <p:nvSpPr>
          <p:cNvPr id="295" name="Rectangle 294"/>
          <p:cNvSpPr/>
          <p:nvPr/>
        </p:nvSpPr>
        <p:spPr>
          <a:xfrm>
            <a:off x="7720193" y="4097127"/>
            <a:ext cx="1566788" cy="570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b="1" dirty="0">
                <a:solidFill>
                  <a:schemeClr val="accent6">
                    <a:lumMod val="50000"/>
                  </a:schemeClr>
                </a:solidFill>
              </a:rPr>
              <a:t>Security &amp; compliance</a:t>
            </a:r>
          </a:p>
        </p:txBody>
      </p:sp>
      <p:sp>
        <p:nvSpPr>
          <p:cNvPr id="304" name="Rectangle 303"/>
          <p:cNvSpPr/>
          <p:nvPr/>
        </p:nvSpPr>
        <p:spPr>
          <a:xfrm>
            <a:off x="7612105" y="4802811"/>
            <a:ext cx="1899648" cy="8787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30000"/>
              </a:lnSpc>
              <a:spcAft>
                <a:spcPts val="300"/>
              </a:spcAft>
            </a:pPr>
            <a:r>
              <a:rPr lang="en-US" sz="1200" dirty="0">
                <a:solidFill>
                  <a:schemeClr val="accent6"/>
                </a:solidFill>
              </a:rPr>
              <a:t>Simpler security operations </a:t>
            </a:r>
            <a:br>
              <a:rPr lang="en-US" sz="1200" dirty="0">
                <a:solidFill>
                  <a:schemeClr val="accent6"/>
                </a:solidFill>
              </a:rPr>
            </a:br>
            <a:r>
              <a:rPr lang="en-US" sz="1200" dirty="0">
                <a:solidFill>
                  <a:schemeClr val="accent6"/>
                </a:solidFill>
              </a:rPr>
              <a:t>Remediation &amp; response Compliance management</a:t>
            </a:r>
          </a:p>
        </p:txBody>
      </p:sp>
      <p:grpSp>
        <p:nvGrpSpPr>
          <p:cNvPr id="20" name="Group 19"/>
          <p:cNvGrpSpPr/>
          <p:nvPr/>
        </p:nvGrpSpPr>
        <p:grpSpPr>
          <a:xfrm>
            <a:off x="9727929" y="2202978"/>
            <a:ext cx="2015993" cy="3680934"/>
            <a:chOff x="9727929" y="2202978"/>
            <a:chExt cx="2015993" cy="3680934"/>
          </a:xfrm>
        </p:grpSpPr>
        <p:pic>
          <p:nvPicPr>
            <p:cNvPr id="10" name="Picture 9"/>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070570" y="2202978"/>
              <a:ext cx="1673352" cy="1673352"/>
            </a:xfrm>
            <a:prstGeom prst="ellipse">
              <a:avLst/>
            </a:prstGeom>
            <a:ln>
              <a:solidFill>
                <a:schemeClr val="accent6"/>
              </a:solidFill>
            </a:ln>
          </p:spPr>
        </p:pic>
        <p:sp>
          <p:nvSpPr>
            <p:cNvPr id="296" name="Rectangle 295"/>
            <p:cNvSpPr/>
            <p:nvPr/>
          </p:nvSpPr>
          <p:spPr>
            <a:xfrm>
              <a:off x="10123852" y="4097127"/>
              <a:ext cx="1566788" cy="570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b="1" dirty="0">
                  <a:solidFill>
                    <a:schemeClr val="accent6">
                      <a:lumMod val="50000"/>
                    </a:schemeClr>
                  </a:solidFill>
                </a:rPr>
                <a:t>Cost &amp; </a:t>
              </a:r>
              <a:br>
                <a:rPr lang="en-US" b="1" dirty="0">
                  <a:solidFill>
                    <a:schemeClr val="accent6">
                      <a:lumMod val="50000"/>
                    </a:schemeClr>
                  </a:solidFill>
                </a:rPr>
              </a:br>
              <a:r>
                <a:rPr lang="en-US" b="1" dirty="0">
                  <a:solidFill>
                    <a:schemeClr val="accent6">
                      <a:lumMod val="50000"/>
                    </a:schemeClr>
                  </a:solidFill>
                </a:rPr>
                <a:t>efficiency</a:t>
              </a:r>
            </a:p>
          </p:txBody>
        </p:sp>
        <p:sp>
          <p:nvSpPr>
            <p:cNvPr id="305" name="Rectangle 304"/>
            <p:cNvSpPr/>
            <p:nvPr/>
          </p:nvSpPr>
          <p:spPr>
            <a:xfrm>
              <a:off x="9727929" y="4802811"/>
              <a:ext cx="1962711" cy="10811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30000"/>
                </a:lnSpc>
                <a:spcAft>
                  <a:spcPts val="300"/>
                </a:spcAft>
              </a:pPr>
              <a:r>
                <a:rPr lang="en-US" sz="1200" dirty="0">
                  <a:solidFill>
                    <a:schemeClr val="accent6"/>
                  </a:solidFill>
                </a:rPr>
                <a:t>Cloud scale and economics</a:t>
              </a:r>
            </a:p>
            <a:p>
              <a:pPr algn="ctr">
                <a:lnSpc>
                  <a:spcPct val="130000"/>
                </a:lnSpc>
                <a:spcAft>
                  <a:spcPts val="300"/>
                </a:spcAft>
              </a:pPr>
              <a:r>
                <a:rPr lang="en-US" sz="1200" dirty="0">
                  <a:solidFill>
                    <a:schemeClr val="accent6"/>
                  </a:solidFill>
                </a:rPr>
                <a:t>Unified control &amp; management Data center modernization</a:t>
              </a:r>
            </a:p>
          </p:txBody>
        </p:sp>
      </p:grpSp>
      <p:pic>
        <p:nvPicPr>
          <p:cNvPr id="26" name="Picture 25"/>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858982" y="2202978"/>
            <a:ext cx="1673352" cy="1673352"/>
          </a:xfrm>
          <a:prstGeom prst="ellipse">
            <a:avLst/>
          </a:prstGeom>
          <a:ln>
            <a:solidFill>
              <a:schemeClr val="accent6"/>
            </a:solidFill>
          </a:ln>
        </p:spPr>
      </p:pic>
    </p:spTree>
    <p:extLst>
      <p:ext uri="{BB962C8B-B14F-4D97-AF65-F5344CB8AC3E}">
        <p14:creationId xmlns:p14="http://schemas.microsoft.com/office/powerpoint/2010/main" val="22055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94944"/>
            <a:ext cx="6054331" cy="712145"/>
          </a:xfrm>
        </p:spPr>
        <p:txBody>
          <a:bodyPr anchor="t" anchorCtr="0">
            <a:noAutofit/>
          </a:bodyPr>
          <a:lstStyle/>
          <a:p>
            <a:r>
              <a:rPr lang="en-US" dirty="0">
                <a:solidFill>
                  <a:schemeClr val="tx1"/>
                </a:solidFill>
              </a:rPr>
              <a:t>Secure delivery of apps &amp; data </a:t>
            </a: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a:ext>
            </a:extLst>
          </a:blip>
          <a:srcRect/>
          <a:stretch/>
        </p:blipFill>
        <p:spPr/>
      </p:pic>
      <p:sp>
        <p:nvSpPr>
          <p:cNvPr id="30" name="Text Placeholder 2"/>
          <p:cNvSpPr txBox="1">
            <a:spLocks/>
          </p:cNvSpPr>
          <p:nvPr/>
        </p:nvSpPr>
        <p:spPr>
          <a:xfrm>
            <a:off x="387627" y="1998356"/>
            <a:ext cx="5389333" cy="3770354"/>
          </a:xfrm>
          <a:prstGeom prst="rect">
            <a:avLst/>
          </a:prstGeom>
        </p:spPr>
        <p:txBody>
          <a:bodyPr/>
          <a:lstStyle>
            <a:lvl1pPr marL="171450" indent="-171450" algn="l" defTabSz="914400" rtl="0" eaLnBrk="1" latinLnBrk="0" hangingPunct="1">
              <a:lnSpc>
                <a:spcPct val="90000"/>
              </a:lnSpc>
              <a:spcBef>
                <a:spcPts val="1400"/>
              </a:spcBef>
              <a:buFont typeface="Arial" panose="020B0604020202020204" pitchFamily="34" charset="0"/>
              <a:buChar char="•"/>
              <a:defRPr sz="2200" kern="100" spc="50" baseline="0">
                <a:solidFill>
                  <a:schemeClr val="bg1"/>
                </a:solidFill>
                <a:latin typeface="+mn-lt"/>
                <a:ea typeface="+mn-ea"/>
                <a:cs typeface="+mn-cs"/>
              </a:defRPr>
            </a:lvl1pPr>
            <a:lvl2pPr marL="341313" indent="-169863" algn="l" defTabSz="914400" rtl="0" eaLnBrk="1" latinLnBrk="0" hangingPunct="1">
              <a:lnSpc>
                <a:spcPct val="90000"/>
              </a:lnSpc>
              <a:spcBef>
                <a:spcPts val="600"/>
              </a:spcBef>
              <a:spcAft>
                <a:spcPts val="200"/>
              </a:spcAft>
              <a:buFont typeface="Arial" panose="020B0604020202020204" pitchFamily="34" charset="0"/>
              <a:buChar char="•"/>
              <a:defRPr sz="1800" kern="1200" spc="-30" baseline="0">
                <a:solidFill>
                  <a:schemeClr val="tx2"/>
                </a:solidFill>
                <a:latin typeface="+mn-lt"/>
                <a:ea typeface="+mn-ea"/>
                <a:cs typeface="+mn-cs"/>
              </a:defRPr>
            </a:lvl2pPr>
            <a:lvl3pPr marL="512763" indent="-171450" algn="l" defTabSz="914400" rtl="0" eaLnBrk="1" latinLnBrk="0" hangingPunct="1">
              <a:lnSpc>
                <a:spcPct val="85000"/>
              </a:lnSpc>
              <a:spcBef>
                <a:spcPts val="600"/>
              </a:spcBef>
              <a:spcAft>
                <a:spcPts val="200"/>
              </a:spcAft>
              <a:buFont typeface="Arial" panose="020B0604020202020204" pitchFamily="34" charset="0"/>
              <a:buChar char="•"/>
              <a:defRPr sz="1400" kern="100" spc="-30" baseline="0">
                <a:solidFill>
                  <a:schemeClr val="tx2"/>
                </a:solidFill>
                <a:latin typeface="+mn-lt"/>
                <a:ea typeface="+mn-ea"/>
                <a:cs typeface="+mn-cs"/>
              </a:defRPr>
            </a:lvl3pPr>
            <a:lvl4pPr marL="0" indent="0" algn="l" defTabSz="914400" rtl="0" eaLnBrk="1" latinLnBrk="0" hangingPunct="1">
              <a:lnSpc>
                <a:spcPct val="90000"/>
              </a:lnSpc>
              <a:spcBef>
                <a:spcPts val="1400"/>
              </a:spcBef>
              <a:buFont typeface="Tahoma" panose="020B0604030504040204" pitchFamily="34" charset="0"/>
              <a:buChar char="​"/>
              <a:defRPr sz="2200" kern="100" spc="-50" baseline="0">
                <a:solidFill>
                  <a:schemeClr val="bg1"/>
                </a:solidFill>
                <a:latin typeface="+mn-lt"/>
                <a:ea typeface="+mn-ea"/>
                <a:cs typeface="+mn-cs"/>
              </a:defRPr>
            </a:lvl4pPr>
            <a:lvl5pPr marL="0" indent="0" algn="l" defTabSz="914400" rtl="0" eaLnBrk="1" latinLnBrk="0" hangingPunct="1">
              <a:lnSpc>
                <a:spcPct val="79000"/>
              </a:lnSpc>
              <a:spcBef>
                <a:spcPts val="200"/>
              </a:spcBef>
              <a:spcAft>
                <a:spcPts val="800"/>
              </a:spcAft>
              <a:buFont typeface="Tahoma" panose="020B0604030504040204" pitchFamily="34" charset="0"/>
              <a:buChar char="​"/>
              <a:defRPr sz="1400" b="1" kern="100" spc="30" baseline="0">
                <a:solidFill>
                  <a:schemeClr val="bg1"/>
                </a:solidFill>
                <a:latin typeface="+mj-lt"/>
                <a:ea typeface="+mn-ea"/>
                <a:cs typeface="+mn-cs"/>
              </a:defRPr>
            </a:lvl5pPr>
            <a:lvl6pPr marL="0" indent="0" algn="l" defTabSz="914400" rtl="0" eaLnBrk="1" latinLnBrk="0" hangingPunct="1">
              <a:lnSpc>
                <a:spcPct val="110000"/>
              </a:lnSpc>
              <a:spcBef>
                <a:spcPts val="600"/>
              </a:spcBef>
              <a:spcAft>
                <a:spcPts val="800"/>
              </a:spcAft>
              <a:buFont typeface="Tahoma" panose="020B0604030504040204" pitchFamily="34" charset="0"/>
              <a:buChar char="​"/>
              <a:defRPr sz="1400" kern="1200" spc="30" baseline="0">
                <a:solidFill>
                  <a:schemeClr val="bg1"/>
                </a:solidFill>
                <a:latin typeface="+mn-lt"/>
                <a:ea typeface="+mn-ea"/>
                <a:cs typeface="+mn-cs"/>
              </a:defRPr>
            </a:lvl6pPr>
            <a:lvl7pPr marL="171450" indent="-171450" algn="l" defTabSz="914400" rtl="0" eaLnBrk="1" latinLnBrk="0" hangingPunct="1">
              <a:lnSpc>
                <a:spcPct val="90000"/>
              </a:lnSpc>
              <a:spcBef>
                <a:spcPts val="0"/>
              </a:spcBef>
              <a:spcAft>
                <a:spcPts val="600"/>
              </a:spcAft>
              <a:buFont typeface="Arial" panose="020B0604020202020204" pitchFamily="34" charset="0"/>
              <a:buChar char="•"/>
              <a:defRPr sz="1400" kern="1200" spc="-50" baseline="0">
                <a:solidFill>
                  <a:schemeClr val="tx2"/>
                </a:solidFill>
                <a:latin typeface="+mn-lt"/>
                <a:ea typeface="+mn-ea"/>
                <a:cs typeface="+mn-cs"/>
              </a:defRPr>
            </a:lvl7pPr>
            <a:lvl8pPr marL="111125" indent="-111125" algn="l" defTabSz="914400" rtl="0" eaLnBrk="1" latinLnBrk="0" hangingPunct="1">
              <a:lnSpc>
                <a:spcPct val="120000"/>
              </a:lnSpc>
              <a:spcBef>
                <a:spcPts val="600"/>
              </a:spcBef>
              <a:spcAft>
                <a:spcPts val="600"/>
              </a:spcAft>
              <a:buFont typeface="Calibri Light" panose="020F0302020204030204" pitchFamily="34" charset="0"/>
              <a:buChar char="“"/>
              <a:defRPr sz="2000" kern="1200">
                <a:solidFill>
                  <a:schemeClr val="bg1"/>
                </a:solidFill>
                <a:latin typeface="+mn-lt"/>
                <a:ea typeface="+mn-ea"/>
                <a:cs typeface="+mn-cs"/>
              </a:defRPr>
            </a:lvl8pPr>
            <a:lvl9pPr marL="114300" indent="0" algn="l" defTabSz="914400" rtl="0" eaLnBrk="1" latinLnBrk="0" hangingPunct="1">
              <a:lnSpc>
                <a:spcPct val="85000"/>
              </a:lnSpc>
              <a:spcBef>
                <a:spcPts val="200"/>
              </a:spcBef>
              <a:spcAft>
                <a:spcPts val="1000"/>
              </a:spcAft>
              <a:buFont typeface="Tahoma" panose="020B0604030504040204" pitchFamily="34" charset="0"/>
              <a:buChar char="​"/>
              <a:defRPr sz="1200" b="1" kern="1200">
                <a:solidFill>
                  <a:schemeClr val="bg1"/>
                </a:solidFill>
                <a:latin typeface="+mj-lt"/>
                <a:ea typeface="+mn-ea"/>
                <a:cs typeface="+mn-cs"/>
              </a:defRPr>
            </a:lvl9pPr>
          </a:lstStyle>
          <a:p>
            <a:pPr marL="0" indent="0">
              <a:lnSpc>
                <a:spcPct val="85000"/>
              </a:lnSpc>
              <a:spcBef>
                <a:spcPts val="0"/>
              </a:spcBef>
              <a:buFont typeface="Arial" panose="020B0604020202020204" pitchFamily="34" charset="0"/>
              <a:buNone/>
            </a:pPr>
            <a:r>
              <a:rPr lang="en-US" sz="3200" b="1" dirty="0">
                <a:solidFill>
                  <a:schemeClr val="tx1"/>
                </a:solidFill>
                <a:latin typeface="+mj-lt"/>
                <a:ea typeface="Calibri" charset="0"/>
                <a:cs typeface="Calibri" charset="0"/>
              </a:rPr>
              <a:t>Xen</a:t>
            </a:r>
            <a:r>
              <a:rPr lang="en-US" sz="3200" dirty="0">
                <a:solidFill>
                  <a:schemeClr val="tx1"/>
                </a:solidFill>
                <a:latin typeface="+mj-lt"/>
                <a:ea typeface="Calibri" charset="0"/>
                <a:cs typeface="Calibri" charset="0"/>
              </a:rPr>
              <a:t>App</a:t>
            </a:r>
          </a:p>
          <a:p>
            <a:pPr marL="0" indent="0">
              <a:lnSpc>
                <a:spcPct val="85000"/>
              </a:lnSpc>
              <a:spcBef>
                <a:spcPts val="0"/>
              </a:spcBef>
              <a:buFont typeface="Arial" panose="020B0604020202020204" pitchFamily="34" charset="0"/>
              <a:buNone/>
            </a:pPr>
            <a:r>
              <a:rPr lang="en-US" sz="3200" b="1" dirty="0">
                <a:solidFill>
                  <a:schemeClr val="tx1"/>
                </a:solidFill>
                <a:latin typeface="+mj-lt"/>
                <a:ea typeface="Calibri" charset="0"/>
                <a:cs typeface="Calibri" charset="0"/>
              </a:rPr>
              <a:t>Xen</a:t>
            </a:r>
            <a:r>
              <a:rPr lang="en-US" sz="3200" dirty="0">
                <a:solidFill>
                  <a:schemeClr val="tx1"/>
                </a:solidFill>
                <a:latin typeface="+mj-lt"/>
                <a:ea typeface="Calibri" charset="0"/>
                <a:cs typeface="Calibri" charset="0"/>
              </a:rPr>
              <a:t>Desktop</a:t>
            </a:r>
          </a:p>
          <a:p>
            <a:pPr marL="0" indent="0">
              <a:lnSpc>
                <a:spcPct val="85000"/>
              </a:lnSpc>
              <a:spcBef>
                <a:spcPts val="0"/>
              </a:spcBef>
              <a:spcAft>
                <a:spcPts val="1200"/>
              </a:spcAft>
              <a:buFont typeface="Arial" panose="020B0604020202020204" pitchFamily="34" charset="0"/>
              <a:buNone/>
            </a:pPr>
            <a:r>
              <a:rPr lang="en-US" sz="2400" dirty="0">
                <a:solidFill>
                  <a:schemeClr val="accent1"/>
                </a:solidFill>
                <a:latin typeface="+mj-lt"/>
                <a:ea typeface="Calibri" charset="0"/>
                <a:cs typeface="Calibri" charset="0"/>
              </a:rPr>
              <a:t>App virtualization &amp; VDI</a:t>
            </a:r>
          </a:p>
          <a:p>
            <a:pPr marL="0" indent="0">
              <a:lnSpc>
                <a:spcPct val="85000"/>
              </a:lnSpc>
              <a:spcBef>
                <a:spcPts val="0"/>
              </a:spcBef>
              <a:buNone/>
            </a:pPr>
            <a:r>
              <a:rPr lang="en-US" sz="3200" b="1" dirty="0">
                <a:solidFill>
                  <a:schemeClr val="tx1"/>
                </a:solidFill>
                <a:ea typeface="Calibri" charset="0"/>
                <a:cs typeface="Calibri" charset="0"/>
              </a:rPr>
              <a:t>Xen</a:t>
            </a:r>
            <a:r>
              <a:rPr lang="en-US" sz="3200" dirty="0">
                <a:solidFill>
                  <a:schemeClr val="tx1"/>
                </a:solidFill>
                <a:ea typeface="Calibri" charset="0"/>
                <a:cs typeface="Calibri" charset="0"/>
              </a:rPr>
              <a:t>Mobile</a:t>
            </a:r>
          </a:p>
          <a:p>
            <a:pPr marL="0" indent="0">
              <a:lnSpc>
                <a:spcPct val="85000"/>
              </a:lnSpc>
              <a:spcBef>
                <a:spcPts val="0"/>
              </a:spcBef>
              <a:spcAft>
                <a:spcPts val="1200"/>
              </a:spcAft>
              <a:buNone/>
            </a:pPr>
            <a:r>
              <a:rPr lang="en-US" sz="2400" dirty="0">
                <a:solidFill>
                  <a:schemeClr val="accent1"/>
                </a:solidFill>
                <a:ea typeface="Calibri" charset="0"/>
                <a:cs typeface="Calibri" charset="0"/>
              </a:rPr>
              <a:t>Enterprise mobility management</a:t>
            </a:r>
          </a:p>
          <a:p>
            <a:pPr marL="0" indent="0">
              <a:lnSpc>
                <a:spcPct val="85000"/>
              </a:lnSpc>
              <a:spcBef>
                <a:spcPts val="0"/>
              </a:spcBef>
              <a:buNone/>
            </a:pPr>
            <a:r>
              <a:rPr lang="en-US" sz="3200" b="1" dirty="0">
                <a:solidFill>
                  <a:schemeClr val="tx1"/>
                </a:solidFill>
                <a:ea typeface="Calibri" charset="0"/>
                <a:cs typeface="Calibri" charset="0"/>
              </a:rPr>
              <a:t>Share</a:t>
            </a:r>
            <a:r>
              <a:rPr lang="en-US" sz="3200" dirty="0">
                <a:solidFill>
                  <a:schemeClr val="tx1"/>
                </a:solidFill>
                <a:ea typeface="Calibri" charset="0"/>
                <a:cs typeface="Calibri" charset="0"/>
              </a:rPr>
              <a:t>File</a:t>
            </a:r>
          </a:p>
          <a:p>
            <a:pPr marL="0" indent="0">
              <a:lnSpc>
                <a:spcPct val="85000"/>
              </a:lnSpc>
              <a:spcBef>
                <a:spcPts val="0"/>
              </a:spcBef>
              <a:spcAft>
                <a:spcPts val="1200"/>
              </a:spcAft>
              <a:buNone/>
            </a:pPr>
            <a:r>
              <a:rPr lang="en-US" sz="2400" dirty="0">
                <a:solidFill>
                  <a:schemeClr val="accent1"/>
                </a:solidFill>
                <a:ea typeface="Calibri" charset="0"/>
                <a:cs typeface="Calibri" charset="0"/>
              </a:rPr>
              <a:t>Enterprise file sync &amp; sharing</a:t>
            </a:r>
          </a:p>
          <a:p>
            <a:pPr marL="0" indent="0">
              <a:lnSpc>
                <a:spcPct val="85000"/>
              </a:lnSpc>
              <a:spcBef>
                <a:spcPts val="0"/>
              </a:spcBef>
              <a:buNone/>
            </a:pPr>
            <a:r>
              <a:rPr lang="en-US" sz="3200" b="1" dirty="0">
                <a:solidFill>
                  <a:schemeClr val="tx1"/>
                </a:solidFill>
                <a:ea typeface="Calibri" charset="0"/>
                <a:cs typeface="Calibri" charset="0"/>
              </a:rPr>
              <a:t>Net</a:t>
            </a:r>
            <a:r>
              <a:rPr lang="en-US" sz="3200" dirty="0">
                <a:solidFill>
                  <a:schemeClr val="tx1"/>
                </a:solidFill>
                <a:ea typeface="Calibri" charset="0"/>
                <a:cs typeface="Calibri" charset="0"/>
              </a:rPr>
              <a:t>Scaler</a:t>
            </a:r>
          </a:p>
          <a:p>
            <a:pPr marL="0" indent="0">
              <a:lnSpc>
                <a:spcPct val="85000"/>
              </a:lnSpc>
              <a:spcBef>
                <a:spcPts val="0"/>
              </a:spcBef>
              <a:spcAft>
                <a:spcPts val="1200"/>
              </a:spcAft>
              <a:buNone/>
            </a:pPr>
            <a:r>
              <a:rPr lang="en-US" sz="2400" dirty="0">
                <a:solidFill>
                  <a:schemeClr val="accent1"/>
                </a:solidFill>
                <a:ea typeface="Calibri" charset="0"/>
                <a:cs typeface="Calibri" charset="0"/>
              </a:rPr>
              <a:t>App delivery networking &amp; SD-WAN</a:t>
            </a:r>
          </a:p>
          <a:p>
            <a:pPr marL="0" indent="0">
              <a:lnSpc>
                <a:spcPct val="85000"/>
              </a:lnSpc>
              <a:spcBef>
                <a:spcPts val="0"/>
              </a:spcBef>
              <a:spcAft>
                <a:spcPts val="1200"/>
              </a:spcAft>
              <a:buFont typeface="Arial" panose="020B0604020202020204" pitchFamily="34" charset="0"/>
              <a:buNone/>
            </a:pPr>
            <a:endParaRPr lang="en-US" sz="2400" b="1" dirty="0">
              <a:solidFill>
                <a:schemeClr val="accent1"/>
              </a:solidFill>
              <a:latin typeface="+mj-lt"/>
              <a:ea typeface="Calibri" charset="0"/>
              <a:cs typeface="Calibri" charset="0"/>
            </a:endParaRPr>
          </a:p>
        </p:txBody>
      </p:sp>
      <p:sp>
        <p:nvSpPr>
          <p:cNvPr id="5" name="Text Placeholder 28"/>
          <p:cNvSpPr txBox="1">
            <a:spLocks/>
          </p:cNvSpPr>
          <p:nvPr/>
        </p:nvSpPr>
        <p:spPr>
          <a:xfrm>
            <a:off x="387628" y="1185701"/>
            <a:ext cx="5791201" cy="383265"/>
          </a:xfrm>
          <a:prstGeom prst="rect">
            <a:avLst/>
          </a:prstGeom>
        </p:spPr>
        <p:txBody>
          <a:bodyPr/>
          <a:lstStyle>
            <a:lvl1pPr marL="171450" indent="-171450" algn="l" defTabSz="914400" rtl="0" eaLnBrk="1" latinLnBrk="0" hangingPunct="1">
              <a:lnSpc>
                <a:spcPct val="90000"/>
              </a:lnSpc>
              <a:spcBef>
                <a:spcPts val="1400"/>
              </a:spcBef>
              <a:buFont typeface="Arial" panose="020B0604020202020204" pitchFamily="34" charset="0"/>
              <a:buChar char="•"/>
              <a:defRPr sz="2200" kern="100" spc="50" baseline="0">
                <a:solidFill>
                  <a:schemeClr val="tx1"/>
                </a:solidFill>
                <a:latin typeface="+mj-lt"/>
                <a:ea typeface="+mn-ea"/>
                <a:cs typeface="+mn-cs"/>
              </a:defRPr>
            </a:lvl1pPr>
            <a:lvl2pPr marL="341313" indent="-169863" algn="l" defTabSz="914400" rtl="0" eaLnBrk="1" latinLnBrk="0" hangingPunct="1">
              <a:lnSpc>
                <a:spcPct val="90000"/>
              </a:lnSpc>
              <a:spcBef>
                <a:spcPts val="600"/>
              </a:spcBef>
              <a:spcAft>
                <a:spcPts val="200"/>
              </a:spcAft>
              <a:buFont typeface="Arial" panose="020B0604020202020204" pitchFamily="34" charset="0"/>
              <a:buChar char="•"/>
              <a:defRPr sz="1800" kern="1200" spc="-30" baseline="0">
                <a:solidFill>
                  <a:schemeClr val="accent6"/>
                </a:solidFill>
                <a:latin typeface="+mj-lt"/>
                <a:ea typeface="+mn-ea"/>
                <a:cs typeface="+mn-cs"/>
              </a:defRPr>
            </a:lvl2pPr>
            <a:lvl3pPr marL="512763" indent="-171450" algn="l" defTabSz="914400" rtl="0" eaLnBrk="1" latinLnBrk="0" hangingPunct="1">
              <a:lnSpc>
                <a:spcPct val="85000"/>
              </a:lnSpc>
              <a:spcBef>
                <a:spcPts val="600"/>
              </a:spcBef>
              <a:spcAft>
                <a:spcPts val="200"/>
              </a:spcAft>
              <a:buFont typeface="Arial" panose="020B0604020202020204" pitchFamily="34" charset="0"/>
              <a:buChar char="•"/>
              <a:defRPr sz="1600" kern="100" spc="-30" baseline="0">
                <a:solidFill>
                  <a:schemeClr val="accent6"/>
                </a:solidFill>
                <a:latin typeface="+mj-lt"/>
                <a:ea typeface="+mn-ea"/>
                <a:cs typeface="+mn-cs"/>
              </a:defRPr>
            </a:lvl3pPr>
            <a:lvl4pPr marL="0" indent="0" algn="l" defTabSz="914400" rtl="0" eaLnBrk="1" latinLnBrk="0" hangingPunct="1">
              <a:lnSpc>
                <a:spcPct val="90000"/>
              </a:lnSpc>
              <a:spcBef>
                <a:spcPts val="1400"/>
              </a:spcBef>
              <a:buFont typeface="Tahoma" panose="020B0604030504040204" pitchFamily="34" charset="0"/>
              <a:buChar char="​"/>
              <a:defRPr sz="2200" kern="100" spc="-50" baseline="0">
                <a:solidFill>
                  <a:schemeClr val="accent1"/>
                </a:solidFill>
                <a:latin typeface="+mj-lt"/>
                <a:ea typeface="+mn-ea"/>
                <a:cs typeface="+mn-cs"/>
              </a:defRPr>
            </a:lvl4pPr>
            <a:lvl5pPr marL="0" indent="0" algn="l" defTabSz="914400" rtl="0" eaLnBrk="1" latinLnBrk="0" hangingPunct="1">
              <a:lnSpc>
                <a:spcPct val="79000"/>
              </a:lnSpc>
              <a:spcBef>
                <a:spcPts val="200"/>
              </a:spcBef>
              <a:spcAft>
                <a:spcPts val="800"/>
              </a:spcAft>
              <a:buFont typeface="Tahoma" panose="020B0604030504040204" pitchFamily="34" charset="0"/>
              <a:buChar char="​"/>
              <a:defRPr sz="1400" b="1" kern="100" spc="30" baseline="0">
                <a:solidFill>
                  <a:schemeClr val="tx1"/>
                </a:solidFill>
                <a:latin typeface="+mj-lt"/>
                <a:ea typeface="+mn-ea"/>
                <a:cs typeface="+mn-cs"/>
              </a:defRPr>
            </a:lvl5pPr>
            <a:lvl6pPr marL="0" indent="0" algn="l" defTabSz="914400" rtl="0" eaLnBrk="1" latinLnBrk="0" hangingPunct="1">
              <a:lnSpc>
                <a:spcPct val="110000"/>
              </a:lnSpc>
              <a:spcBef>
                <a:spcPts val="600"/>
              </a:spcBef>
              <a:spcAft>
                <a:spcPts val="800"/>
              </a:spcAft>
              <a:buFont typeface="Tahoma" panose="020B0604030504040204" pitchFamily="34" charset="0"/>
              <a:buChar char="​"/>
              <a:defRPr sz="1400" kern="1200" spc="30" baseline="0">
                <a:solidFill>
                  <a:schemeClr val="tx1"/>
                </a:solidFill>
                <a:latin typeface="+mn-lt"/>
                <a:ea typeface="+mn-ea"/>
                <a:cs typeface="+mn-cs"/>
              </a:defRPr>
            </a:lvl6pPr>
            <a:lvl7pPr marL="171450" indent="-171450" algn="l" defTabSz="914400" rtl="0" eaLnBrk="1" latinLnBrk="0" hangingPunct="1">
              <a:lnSpc>
                <a:spcPct val="90000"/>
              </a:lnSpc>
              <a:spcBef>
                <a:spcPts val="0"/>
              </a:spcBef>
              <a:spcAft>
                <a:spcPts val="600"/>
              </a:spcAft>
              <a:buFont typeface="Arial" panose="020B0604020202020204" pitchFamily="34" charset="0"/>
              <a:buChar char="•"/>
              <a:defRPr sz="1400" kern="1200" spc="-50" baseline="0">
                <a:solidFill>
                  <a:schemeClr val="accent6"/>
                </a:solidFill>
                <a:latin typeface="+mn-lt"/>
                <a:ea typeface="+mn-ea"/>
                <a:cs typeface="+mn-cs"/>
              </a:defRPr>
            </a:lvl7pPr>
            <a:lvl8pPr marL="111125" indent="-111125" algn="l" defTabSz="914400" rtl="0" eaLnBrk="1" latinLnBrk="0" hangingPunct="1">
              <a:lnSpc>
                <a:spcPct val="120000"/>
              </a:lnSpc>
              <a:spcBef>
                <a:spcPts val="600"/>
              </a:spcBef>
              <a:spcAft>
                <a:spcPts val="600"/>
              </a:spcAft>
              <a:buFont typeface="Calibri Light" panose="020F0302020204030204" pitchFamily="34" charset="0"/>
              <a:buChar char="“"/>
              <a:defRPr sz="2000" kern="1200">
                <a:solidFill>
                  <a:schemeClr val="tx1"/>
                </a:solidFill>
                <a:latin typeface="+mn-lt"/>
                <a:ea typeface="+mn-ea"/>
                <a:cs typeface="+mn-cs"/>
              </a:defRPr>
            </a:lvl8pPr>
            <a:lvl9pPr marL="114300" indent="0" algn="l" defTabSz="914400" rtl="0" eaLnBrk="1" latinLnBrk="0" hangingPunct="1">
              <a:lnSpc>
                <a:spcPct val="85000"/>
              </a:lnSpc>
              <a:spcBef>
                <a:spcPts val="200"/>
              </a:spcBef>
              <a:spcAft>
                <a:spcPts val="1000"/>
              </a:spcAft>
              <a:buFont typeface="Tahoma" panose="020B0604030504040204" pitchFamily="34" charset="0"/>
              <a:buChar char="​"/>
              <a:defRPr sz="1200" b="1" kern="1200">
                <a:solidFill>
                  <a:schemeClr val="tx1"/>
                </a:solidFill>
                <a:latin typeface="+mj-lt"/>
                <a:ea typeface="+mn-ea"/>
                <a:cs typeface="+mn-cs"/>
              </a:defRPr>
            </a:lvl9pPr>
          </a:lstStyle>
          <a:p>
            <a:pPr marL="0" indent="0">
              <a:buNone/>
            </a:pPr>
            <a:r>
              <a:rPr lang="en-US" sz="1800" dirty="0">
                <a:solidFill>
                  <a:schemeClr val="tx1">
                    <a:lumMod val="50000"/>
                    <a:lumOff val="50000"/>
                  </a:schemeClr>
                </a:solidFill>
              </a:rPr>
              <a:t>Any Device, Any Location, Any Network, Any Cloud</a:t>
            </a:r>
          </a:p>
        </p:txBody>
      </p:sp>
    </p:spTree>
    <p:extLst>
      <p:ext uri="{BB962C8B-B14F-4D97-AF65-F5344CB8AC3E}">
        <p14:creationId xmlns:p14="http://schemas.microsoft.com/office/powerpoint/2010/main" val="29434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28"/>
          <p:cNvSpPr>
            <a:spLocks noEditPoints="1"/>
          </p:cNvSpPr>
          <p:nvPr/>
        </p:nvSpPr>
        <p:spPr bwMode="auto">
          <a:xfrm flipH="1">
            <a:off x="4488551" y="2546419"/>
            <a:ext cx="1290327" cy="601196"/>
          </a:xfrm>
          <a:custGeom>
            <a:avLst/>
            <a:gdLst>
              <a:gd name="T0" fmla="*/ 561 w 580"/>
              <a:gd name="T1" fmla="*/ 101 h 270"/>
              <a:gd name="T2" fmla="*/ 580 w 580"/>
              <a:gd name="T3" fmla="*/ 90 h 270"/>
              <a:gd name="T4" fmla="*/ 530 w 580"/>
              <a:gd name="T5" fmla="*/ 76 h 270"/>
              <a:gd name="T6" fmla="*/ 307 w 580"/>
              <a:gd name="T7" fmla="*/ 11 h 270"/>
              <a:gd name="T8" fmla="*/ 56 w 580"/>
              <a:gd name="T9" fmla="*/ 113 h 270"/>
              <a:gd name="T10" fmla="*/ 14 w 580"/>
              <a:gd name="T11" fmla="*/ 182 h 270"/>
              <a:gd name="T12" fmla="*/ 2 w 580"/>
              <a:gd name="T13" fmla="*/ 213 h 270"/>
              <a:gd name="T14" fmla="*/ 196 w 580"/>
              <a:gd name="T15" fmla="*/ 257 h 270"/>
              <a:gd name="T16" fmla="*/ 580 w 580"/>
              <a:gd name="T17" fmla="*/ 124 h 270"/>
              <a:gd name="T18" fmla="*/ 580 w 580"/>
              <a:gd name="T19" fmla="*/ 124 h 270"/>
              <a:gd name="T20" fmla="*/ 561 w 580"/>
              <a:gd name="T21" fmla="*/ 113 h 270"/>
              <a:gd name="T22" fmla="*/ 558 w 580"/>
              <a:gd name="T23" fmla="*/ 100 h 270"/>
              <a:gd name="T24" fmla="*/ 560 w 580"/>
              <a:gd name="T25" fmla="*/ 109 h 270"/>
              <a:gd name="T26" fmla="*/ 556 w 580"/>
              <a:gd name="T27" fmla="*/ 109 h 270"/>
              <a:gd name="T28" fmla="*/ 543 w 580"/>
              <a:gd name="T29" fmla="*/ 99 h 270"/>
              <a:gd name="T30" fmla="*/ 555 w 580"/>
              <a:gd name="T31" fmla="*/ 114 h 270"/>
              <a:gd name="T32" fmla="*/ 543 w 580"/>
              <a:gd name="T33" fmla="*/ 99 h 270"/>
              <a:gd name="T34" fmla="*/ 415 w 580"/>
              <a:gd name="T35" fmla="*/ 80 h 270"/>
              <a:gd name="T36" fmla="*/ 421 w 580"/>
              <a:gd name="T37" fmla="*/ 109 h 270"/>
              <a:gd name="T38" fmla="*/ 409 w 580"/>
              <a:gd name="T39" fmla="*/ 109 h 270"/>
              <a:gd name="T40" fmla="*/ 307 w 580"/>
              <a:gd name="T41" fmla="*/ 74 h 270"/>
              <a:gd name="T42" fmla="*/ 403 w 580"/>
              <a:gd name="T43" fmla="*/ 84 h 270"/>
              <a:gd name="T44" fmla="*/ 259 w 580"/>
              <a:gd name="T45" fmla="*/ 135 h 270"/>
              <a:gd name="T46" fmla="*/ 182 w 580"/>
              <a:gd name="T47" fmla="*/ 143 h 270"/>
              <a:gd name="T48" fmla="*/ 53 w 580"/>
              <a:gd name="T49" fmla="*/ 121 h 270"/>
              <a:gd name="T50" fmla="*/ 235 w 580"/>
              <a:gd name="T51" fmla="*/ 25 h 270"/>
              <a:gd name="T52" fmla="*/ 153 w 580"/>
              <a:gd name="T53" fmla="*/ 113 h 270"/>
              <a:gd name="T54" fmla="*/ 53 w 580"/>
              <a:gd name="T55" fmla="*/ 121 h 270"/>
              <a:gd name="T56" fmla="*/ 78 w 580"/>
              <a:gd name="T57" fmla="*/ 180 h 270"/>
              <a:gd name="T58" fmla="*/ 134 w 580"/>
              <a:gd name="T59" fmla="*/ 150 h 270"/>
              <a:gd name="T60" fmla="*/ 392 w 580"/>
              <a:gd name="T61" fmla="*/ 192 h 270"/>
              <a:gd name="T62" fmla="*/ 277 w 580"/>
              <a:gd name="T63" fmla="*/ 206 h 270"/>
              <a:gd name="T64" fmla="*/ 392 w 580"/>
              <a:gd name="T65" fmla="*/ 192 h 270"/>
              <a:gd name="T66" fmla="*/ 330 w 580"/>
              <a:gd name="T67" fmla="*/ 161 h 270"/>
              <a:gd name="T68" fmla="*/ 269 w 580"/>
              <a:gd name="T69" fmla="*/ 171 h 270"/>
              <a:gd name="T70" fmla="*/ 143 w 580"/>
              <a:gd name="T71" fmla="*/ 186 h 270"/>
              <a:gd name="T72" fmla="*/ 155 w 580"/>
              <a:gd name="T73" fmla="*/ 168 h 270"/>
              <a:gd name="T74" fmla="*/ 316 w 580"/>
              <a:gd name="T75" fmla="*/ 147 h 270"/>
              <a:gd name="T76" fmla="*/ 412 w 580"/>
              <a:gd name="T77" fmla="*/ 135 h 270"/>
              <a:gd name="T78" fmla="*/ 472 w 580"/>
              <a:gd name="T79" fmla="*/ 129 h 270"/>
              <a:gd name="T80" fmla="*/ 523 w 580"/>
              <a:gd name="T81" fmla="*/ 145 h 270"/>
              <a:gd name="T82" fmla="*/ 536 w 580"/>
              <a:gd name="T83" fmla="*/ 135 h 270"/>
              <a:gd name="T84" fmla="*/ 523 w 580"/>
              <a:gd name="T85" fmla="*/ 145 h 270"/>
              <a:gd name="T86" fmla="*/ 527 w 580"/>
              <a:gd name="T87" fmla="*/ 127 h 270"/>
              <a:gd name="T88" fmla="*/ 479 w 580"/>
              <a:gd name="T89" fmla="*/ 133 h 270"/>
              <a:gd name="T90" fmla="*/ 497 w 580"/>
              <a:gd name="T91" fmla="*/ 125 h 270"/>
              <a:gd name="T92" fmla="*/ 540 w 580"/>
              <a:gd name="T93" fmla="*/ 120 h 270"/>
              <a:gd name="T94" fmla="*/ 540 w 580"/>
              <a:gd name="T95" fmla="*/ 115 h 270"/>
              <a:gd name="T96" fmla="*/ 425 w 580"/>
              <a:gd name="T97" fmla="*/ 86 h 270"/>
              <a:gd name="T98" fmla="*/ 540 w 580"/>
              <a:gd name="T99" fmla="*/ 115 h 270"/>
              <a:gd name="T100" fmla="*/ 545 w 580"/>
              <a:gd name="T101" fmla="*/ 137 h 270"/>
              <a:gd name="T102" fmla="*/ 556 w 580"/>
              <a:gd name="T103" fmla="*/ 129 h 270"/>
              <a:gd name="T104" fmla="*/ 562 w 580"/>
              <a:gd name="T105" fmla="*/ 121 h 270"/>
              <a:gd name="T106" fmla="*/ 543 w 580"/>
              <a:gd name="T107" fmla="*/ 120 h 270"/>
              <a:gd name="T108" fmla="*/ 562 w 580"/>
              <a:gd name="T109" fmla="*/ 121 h 270"/>
              <a:gd name="T110" fmla="*/ 569 w 580"/>
              <a:gd name="T111" fmla="*/ 118 h 270"/>
              <a:gd name="T112" fmla="*/ 579 w 580"/>
              <a:gd name="T113" fmla="*/ 116 h 270"/>
              <a:gd name="T114" fmla="*/ 573 w 580"/>
              <a:gd name="T115" fmla="*/ 11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0" h="270">
                <a:moveTo>
                  <a:pt x="561" y="113"/>
                </a:moveTo>
                <a:cubicBezTo>
                  <a:pt x="561" y="101"/>
                  <a:pt x="561" y="101"/>
                  <a:pt x="561" y="101"/>
                </a:cubicBezTo>
                <a:cubicBezTo>
                  <a:pt x="568" y="102"/>
                  <a:pt x="578" y="103"/>
                  <a:pt x="580" y="103"/>
                </a:cubicBezTo>
                <a:cubicBezTo>
                  <a:pt x="580" y="90"/>
                  <a:pt x="580" y="90"/>
                  <a:pt x="580" y="90"/>
                </a:cubicBezTo>
                <a:cubicBezTo>
                  <a:pt x="530" y="76"/>
                  <a:pt x="530" y="76"/>
                  <a:pt x="530" y="76"/>
                </a:cubicBezTo>
                <a:cubicBezTo>
                  <a:pt x="530" y="76"/>
                  <a:pt x="530" y="76"/>
                  <a:pt x="530" y="76"/>
                </a:cubicBezTo>
                <a:cubicBezTo>
                  <a:pt x="530" y="76"/>
                  <a:pt x="530" y="76"/>
                  <a:pt x="530" y="76"/>
                </a:cubicBezTo>
                <a:cubicBezTo>
                  <a:pt x="307" y="11"/>
                  <a:pt x="307" y="11"/>
                  <a:pt x="307" y="11"/>
                </a:cubicBezTo>
                <a:cubicBezTo>
                  <a:pt x="282" y="3"/>
                  <a:pt x="210" y="0"/>
                  <a:pt x="169" y="20"/>
                </a:cubicBezTo>
                <a:cubicBezTo>
                  <a:pt x="121" y="42"/>
                  <a:pt x="80" y="77"/>
                  <a:pt x="56" y="113"/>
                </a:cubicBezTo>
                <a:cubicBezTo>
                  <a:pt x="41" y="135"/>
                  <a:pt x="25" y="161"/>
                  <a:pt x="14" y="182"/>
                </a:cubicBezTo>
                <a:cubicBezTo>
                  <a:pt x="14" y="182"/>
                  <a:pt x="14" y="182"/>
                  <a:pt x="14" y="182"/>
                </a:cubicBezTo>
                <a:cubicBezTo>
                  <a:pt x="14" y="182"/>
                  <a:pt x="14" y="182"/>
                  <a:pt x="14" y="182"/>
                </a:cubicBezTo>
                <a:cubicBezTo>
                  <a:pt x="8" y="196"/>
                  <a:pt x="3" y="207"/>
                  <a:pt x="2" y="213"/>
                </a:cubicBezTo>
                <a:cubicBezTo>
                  <a:pt x="0" y="228"/>
                  <a:pt x="11" y="253"/>
                  <a:pt x="33" y="260"/>
                </a:cubicBezTo>
                <a:cubicBezTo>
                  <a:pt x="56" y="267"/>
                  <a:pt x="110" y="270"/>
                  <a:pt x="196" y="257"/>
                </a:cubicBezTo>
                <a:cubicBezTo>
                  <a:pt x="251" y="249"/>
                  <a:pt x="580" y="126"/>
                  <a:pt x="580" y="126"/>
                </a:cubicBezTo>
                <a:cubicBezTo>
                  <a:pt x="580" y="124"/>
                  <a:pt x="580" y="124"/>
                  <a:pt x="580" y="124"/>
                </a:cubicBezTo>
                <a:cubicBezTo>
                  <a:pt x="580" y="124"/>
                  <a:pt x="580" y="124"/>
                  <a:pt x="580" y="124"/>
                </a:cubicBezTo>
                <a:cubicBezTo>
                  <a:pt x="580" y="124"/>
                  <a:pt x="580" y="124"/>
                  <a:pt x="580" y="124"/>
                </a:cubicBezTo>
                <a:cubicBezTo>
                  <a:pt x="580" y="112"/>
                  <a:pt x="580" y="112"/>
                  <a:pt x="580" y="112"/>
                </a:cubicBezTo>
                <a:cubicBezTo>
                  <a:pt x="570" y="113"/>
                  <a:pt x="570" y="113"/>
                  <a:pt x="561" y="113"/>
                </a:cubicBezTo>
                <a:close/>
                <a:moveTo>
                  <a:pt x="556" y="106"/>
                </a:moveTo>
                <a:cubicBezTo>
                  <a:pt x="556" y="103"/>
                  <a:pt x="557" y="100"/>
                  <a:pt x="558" y="100"/>
                </a:cubicBezTo>
                <a:cubicBezTo>
                  <a:pt x="559" y="100"/>
                  <a:pt x="560" y="103"/>
                  <a:pt x="560" y="106"/>
                </a:cubicBezTo>
                <a:cubicBezTo>
                  <a:pt x="560" y="109"/>
                  <a:pt x="560" y="109"/>
                  <a:pt x="560" y="109"/>
                </a:cubicBezTo>
                <a:cubicBezTo>
                  <a:pt x="560" y="112"/>
                  <a:pt x="559" y="114"/>
                  <a:pt x="558" y="114"/>
                </a:cubicBezTo>
                <a:cubicBezTo>
                  <a:pt x="557" y="114"/>
                  <a:pt x="556" y="112"/>
                  <a:pt x="556" y="109"/>
                </a:cubicBezTo>
                <a:lnTo>
                  <a:pt x="556" y="106"/>
                </a:lnTo>
                <a:close/>
                <a:moveTo>
                  <a:pt x="543" y="99"/>
                </a:moveTo>
                <a:cubicBezTo>
                  <a:pt x="549" y="100"/>
                  <a:pt x="550" y="100"/>
                  <a:pt x="555" y="100"/>
                </a:cubicBezTo>
                <a:cubicBezTo>
                  <a:pt x="555" y="114"/>
                  <a:pt x="555" y="114"/>
                  <a:pt x="555" y="114"/>
                </a:cubicBezTo>
                <a:cubicBezTo>
                  <a:pt x="550" y="114"/>
                  <a:pt x="549" y="114"/>
                  <a:pt x="543" y="115"/>
                </a:cubicBezTo>
                <a:lnTo>
                  <a:pt x="543" y="99"/>
                </a:lnTo>
                <a:close/>
                <a:moveTo>
                  <a:pt x="409" y="99"/>
                </a:moveTo>
                <a:cubicBezTo>
                  <a:pt x="409" y="89"/>
                  <a:pt x="412" y="80"/>
                  <a:pt x="415" y="80"/>
                </a:cubicBezTo>
                <a:cubicBezTo>
                  <a:pt x="418" y="80"/>
                  <a:pt x="421" y="89"/>
                  <a:pt x="421" y="99"/>
                </a:cubicBezTo>
                <a:cubicBezTo>
                  <a:pt x="421" y="109"/>
                  <a:pt x="421" y="109"/>
                  <a:pt x="421" y="109"/>
                </a:cubicBezTo>
                <a:cubicBezTo>
                  <a:pt x="421" y="120"/>
                  <a:pt x="418" y="128"/>
                  <a:pt x="415" y="128"/>
                </a:cubicBezTo>
                <a:cubicBezTo>
                  <a:pt x="412" y="128"/>
                  <a:pt x="409" y="120"/>
                  <a:pt x="409" y="109"/>
                </a:cubicBezTo>
                <a:lnTo>
                  <a:pt x="409" y="99"/>
                </a:lnTo>
                <a:close/>
                <a:moveTo>
                  <a:pt x="307" y="74"/>
                </a:moveTo>
                <a:cubicBezTo>
                  <a:pt x="309" y="74"/>
                  <a:pt x="310" y="74"/>
                  <a:pt x="311" y="74"/>
                </a:cubicBezTo>
                <a:cubicBezTo>
                  <a:pt x="321" y="75"/>
                  <a:pt x="359" y="79"/>
                  <a:pt x="403" y="84"/>
                </a:cubicBezTo>
                <a:cubicBezTo>
                  <a:pt x="403" y="125"/>
                  <a:pt x="403" y="125"/>
                  <a:pt x="403" y="125"/>
                </a:cubicBezTo>
                <a:cubicBezTo>
                  <a:pt x="344" y="129"/>
                  <a:pt x="286" y="133"/>
                  <a:pt x="259" y="135"/>
                </a:cubicBezTo>
                <a:cubicBezTo>
                  <a:pt x="241" y="136"/>
                  <a:pt x="199" y="143"/>
                  <a:pt x="184" y="146"/>
                </a:cubicBezTo>
                <a:cubicBezTo>
                  <a:pt x="181" y="146"/>
                  <a:pt x="180" y="145"/>
                  <a:pt x="182" y="143"/>
                </a:cubicBezTo>
                <a:cubicBezTo>
                  <a:pt x="222" y="107"/>
                  <a:pt x="273" y="75"/>
                  <a:pt x="307" y="74"/>
                </a:cubicBezTo>
                <a:close/>
                <a:moveTo>
                  <a:pt x="53" y="121"/>
                </a:moveTo>
                <a:cubicBezTo>
                  <a:pt x="85" y="73"/>
                  <a:pt x="131" y="41"/>
                  <a:pt x="168" y="22"/>
                </a:cubicBezTo>
                <a:cubicBezTo>
                  <a:pt x="194" y="17"/>
                  <a:pt x="229" y="21"/>
                  <a:pt x="235" y="25"/>
                </a:cubicBezTo>
                <a:cubicBezTo>
                  <a:pt x="243" y="31"/>
                  <a:pt x="244" y="37"/>
                  <a:pt x="239" y="41"/>
                </a:cubicBezTo>
                <a:cubicBezTo>
                  <a:pt x="232" y="46"/>
                  <a:pt x="166" y="107"/>
                  <a:pt x="153" y="113"/>
                </a:cubicBezTo>
                <a:cubicBezTo>
                  <a:pt x="139" y="119"/>
                  <a:pt x="100" y="128"/>
                  <a:pt x="81" y="127"/>
                </a:cubicBezTo>
                <a:cubicBezTo>
                  <a:pt x="61" y="126"/>
                  <a:pt x="55" y="124"/>
                  <a:pt x="53" y="121"/>
                </a:cubicBezTo>
                <a:close/>
                <a:moveTo>
                  <a:pt x="106" y="186"/>
                </a:moveTo>
                <a:cubicBezTo>
                  <a:pt x="78" y="180"/>
                  <a:pt x="78" y="180"/>
                  <a:pt x="78" y="180"/>
                </a:cubicBezTo>
                <a:cubicBezTo>
                  <a:pt x="78" y="180"/>
                  <a:pt x="90" y="163"/>
                  <a:pt x="95" y="158"/>
                </a:cubicBezTo>
                <a:cubicBezTo>
                  <a:pt x="100" y="153"/>
                  <a:pt x="118" y="150"/>
                  <a:pt x="134" y="150"/>
                </a:cubicBezTo>
                <a:lnTo>
                  <a:pt x="106" y="186"/>
                </a:lnTo>
                <a:close/>
                <a:moveTo>
                  <a:pt x="392" y="192"/>
                </a:moveTo>
                <a:cubicBezTo>
                  <a:pt x="392" y="192"/>
                  <a:pt x="300" y="225"/>
                  <a:pt x="247" y="241"/>
                </a:cubicBezTo>
                <a:cubicBezTo>
                  <a:pt x="252" y="233"/>
                  <a:pt x="272" y="208"/>
                  <a:pt x="277" y="206"/>
                </a:cubicBezTo>
                <a:cubicBezTo>
                  <a:pt x="316" y="197"/>
                  <a:pt x="355" y="188"/>
                  <a:pt x="393" y="177"/>
                </a:cubicBezTo>
                <a:lnTo>
                  <a:pt x="392" y="192"/>
                </a:lnTo>
                <a:close/>
                <a:moveTo>
                  <a:pt x="470" y="137"/>
                </a:moveTo>
                <a:cubicBezTo>
                  <a:pt x="467" y="137"/>
                  <a:pt x="377" y="153"/>
                  <a:pt x="330" y="161"/>
                </a:cubicBezTo>
                <a:cubicBezTo>
                  <a:pt x="322" y="163"/>
                  <a:pt x="309" y="165"/>
                  <a:pt x="303" y="166"/>
                </a:cubicBezTo>
                <a:cubicBezTo>
                  <a:pt x="289" y="169"/>
                  <a:pt x="283" y="170"/>
                  <a:pt x="269" y="171"/>
                </a:cubicBezTo>
                <a:cubicBezTo>
                  <a:pt x="264" y="171"/>
                  <a:pt x="252" y="173"/>
                  <a:pt x="243" y="174"/>
                </a:cubicBezTo>
                <a:cubicBezTo>
                  <a:pt x="214" y="178"/>
                  <a:pt x="146" y="186"/>
                  <a:pt x="143" y="186"/>
                </a:cubicBezTo>
                <a:cubicBezTo>
                  <a:pt x="141" y="186"/>
                  <a:pt x="140" y="185"/>
                  <a:pt x="140" y="185"/>
                </a:cubicBezTo>
                <a:cubicBezTo>
                  <a:pt x="141" y="183"/>
                  <a:pt x="153" y="168"/>
                  <a:pt x="155" y="168"/>
                </a:cubicBezTo>
                <a:cubicBezTo>
                  <a:pt x="159" y="167"/>
                  <a:pt x="242" y="156"/>
                  <a:pt x="281" y="151"/>
                </a:cubicBezTo>
                <a:cubicBezTo>
                  <a:pt x="293" y="150"/>
                  <a:pt x="309" y="148"/>
                  <a:pt x="316" y="147"/>
                </a:cubicBezTo>
                <a:cubicBezTo>
                  <a:pt x="324" y="146"/>
                  <a:pt x="346" y="143"/>
                  <a:pt x="367" y="141"/>
                </a:cubicBezTo>
                <a:cubicBezTo>
                  <a:pt x="387" y="138"/>
                  <a:pt x="408" y="136"/>
                  <a:pt x="412" y="135"/>
                </a:cubicBezTo>
                <a:cubicBezTo>
                  <a:pt x="445" y="131"/>
                  <a:pt x="466" y="129"/>
                  <a:pt x="471" y="129"/>
                </a:cubicBezTo>
                <a:cubicBezTo>
                  <a:pt x="471" y="129"/>
                  <a:pt x="472" y="129"/>
                  <a:pt x="472" y="129"/>
                </a:cubicBezTo>
                <a:cubicBezTo>
                  <a:pt x="473" y="131"/>
                  <a:pt x="471" y="136"/>
                  <a:pt x="470" y="137"/>
                </a:cubicBezTo>
                <a:close/>
                <a:moveTo>
                  <a:pt x="523" y="145"/>
                </a:moveTo>
                <a:cubicBezTo>
                  <a:pt x="523" y="139"/>
                  <a:pt x="523" y="139"/>
                  <a:pt x="523" y="139"/>
                </a:cubicBezTo>
                <a:cubicBezTo>
                  <a:pt x="536" y="135"/>
                  <a:pt x="536" y="135"/>
                  <a:pt x="536" y="135"/>
                </a:cubicBezTo>
                <a:cubicBezTo>
                  <a:pt x="536" y="141"/>
                  <a:pt x="536" y="141"/>
                  <a:pt x="536" y="141"/>
                </a:cubicBezTo>
                <a:lnTo>
                  <a:pt x="523" y="145"/>
                </a:lnTo>
                <a:close/>
                <a:moveTo>
                  <a:pt x="540" y="124"/>
                </a:moveTo>
                <a:cubicBezTo>
                  <a:pt x="534" y="125"/>
                  <a:pt x="530" y="126"/>
                  <a:pt x="527" y="127"/>
                </a:cubicBezTo>
                <a:cubicBezTo>
                  <a:pt x="520" y="128"/>
                  <a:pt x="516" y="128"/>
                  <a:pt x="506" y="130"/>
                </a:cubicBezTo>
                <a:cubicBezTo>
                  <a:pt x="480" y="135"/>
                  <a:pt x="479" y="135"/>
                  <a:pt x="479" y="133"/>
                </a:cubicBezTo>
                <a:cubicBezTo>
                  <a:pt x="479" y="133"/>
                  <a:pt x="478" y="131"/>
                  <a:pt x="478" y="131"/>
                </a:cubicBezTo>
                <a:cubicBezTo>
                  <a:pt x="477" y="128"/>
                  <a:pt x="479" y="128"/>
                  <a:pt x="497" y="125"/>
                </a:cubicBezTo>
                <a:cubicBezTo>
                  <a:pt x="507" y="124"/>
                  <a:pt x="517" y="123"/>
                  <a:pt x="521" y="122"/>
                </a:cubicBezTo>
                <a:cubicBezTo>
                  <a:pt x="527" y="122"/>
                  <a:pt x="533" y="121"/>
                  <a:pt x="540" y="120"/>
                </a:cubicBezTo>
                <a:lnTo>
                  <a:pt x="540" y="124"/>
                </a:lnTo>
                <a:close/>
                <a:moveTo>
                  <a:pt x="540" y="115"/>
                </a:moveTo>
                <a:cubicBezTo>
                  <a:pt x="510" y="117"/>
                  <a:pt x="471" y="120"/>
                  <a:pt x="425" y="123"/>
                </a:cubicBezTo>
                <a:cubicBezTo>
                  <a:pt x="425" y="86"/>
                  <a:pt x="425" y="86"/>
                  <a:pt x="425" y="86"/>
                </a:cubicBezTo>
                <a:cubicBezTo>
                  <a:pt x="469" y="91"/>
                  <a:pt x="509" y="95"/>
                  <a:pt x="540" y="99"/>
                </a:cubicBezTo>
                <a:lnTo>
                  <a:pt x="540" y="115"/>
                </a:lnTo>
                <a:close/>
                <a:moveTo>
                  <a:pt x="555" y="133"/>
                </a:moveTo>
                <a:cubicBezTo>
                  <a:pt x="545" y="137"/>
                  <a:pt x="545" y="137"/>
                  <a:pt x="545" y="137"/>
                </a:cubicBezTo>
                <a:cubicBezTo>
                  <a:pt x="544" y="132"/>
                  <a:pt x="544" y="132"/>
                  <a:pt x="544" y="132"/>
                </a:cubicBezTo>
                <a:cubicBezTo>
                  <a:pt x="556" y="129"/>
                  <a:pt x="556" y="129"/>
                  <a:pt x="556" y="129"/>
                </a:cubicBezTo>
                <a:lnTo>
                  <a:pt x="555" y="133"/>
                </a:lnTo>
                <a:close/>
                <a:moveTo>
                  <a:pt x="562" y="121"/>
                </a:moveTo>
                <a:cubicBezTo>
                  <a:pt x="556" y="122"/>
                  <a:pt x="549" y="123"/>
                  <a:pt x="543" y="124"/>
                </a:cubicBezTo>
                <a:cubicBezTo>
                  <a:pt x="543" y="120"/>
                  <a:pt x="543" y="120"/>
                  <a:pt x="543" y="120"/>
                </a:cubicBezTo>
                <a:cubicBezTo>
                  <a:pt x="550" y="119"/>
                  <a:pt x="558" y="118"/>
                  <a:pt x="565" y="118"/>
                </a:cubicBezTo>
                <a:cubicBezTo>
                  <a:pt x="567" y="117"/>
                  <a:pt x="565" y="120"/>
                  <a:pt x="562" y="121"/>
                </a:cubicBezTo>
                <a:close/>
                <a:moveTo>
                  <a:pt x="573" y="119"/>
                </a:moveTo>
                <a:cubicBezTo>
                  <a:pt x="568" y="119"/>
                  <a:pt x="568" y="119"/>
                  <a:pt x="569" y="118"/>
                </a:cubicBezTo>
                <a:cubicBezTo>
                  <a:pt x="569" y="117"/>
                  <a:pt x="571" y="116"/>
                  <a:pt x="574" y="116"/>
                </a:cubicBezTo>
                <a:cubicBezTo>
                  <a:pt x="575" y="116"/>
                  <a:pt x="576" y="116"/>
                  <a:pt x="579" y="116"/>
                </a:cubicBezTo>
                <a:cubicBezTo>
                  <a:pt x="579" y="117"/>
                  <a:pt x="579" y="117"/>
                  <a:pt x="579" y="118"/>
                </a:cubicBezTo>
                <a:cubicBezTo>
                  <a:pt x="578" y="118"/>
                  <a:pt x="575" y="119"/>
                  <a:pt x="573" y="119"/>
                </a:cubicBezTo>
                <a:close/>
              </a:path>
            </a:pathLst>
          </a:custGeom>
          <a:solidFill>
            <a:schemeClr val="tx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Freeform 28"/>
          <p:cNvSpPr>
            <a:spLocks noEditPoints="1"/>
          </p:cNvSpPr>
          <p:nvPr/>
        </p:nvSpPr>
        <p:spPr bwMode="auto">
          <a:xfrm flipH="1">
            <a:off x="9994463" y="2607379"/>
            <a:ext cx="1290327" cy="601196"/>
          </a:xfrm>
          <a:custGeom>
            <a:avLst/>
            <a:gdLst>
              <a:gd name="T0" fmla="*/ 561 w 580"/>
              <a:gd name="T1" fmla="*/ 101 h 270"/>
              <a:gd name="T2" fmla="*/ 580 w 580"/>
              <a:gd name="T3" fmla="*/ 90 h 270"/>
              <a:gd name="T4" fmla="*/ 530 w 580"/>
              <a:gd name="T5" fmla="*/ 76 h 270"/>
              <a:gd name="T6" fmla="*/ 307 w 580"/>
              <a:gd name="T7" fmla="*/ 11 h 270"/>
              <a:gd name="T8" fmla="*/ 56 w 580"/>
              <a:gd name="T9" fmla="*/ 113 h 270"/>
              <a:gd name="T10" fmla="*/ 14 w 580"/>
              <a:gd name="T11" fmla="*/ 182 h 270"/>
              <a:gd name="T12" fmla="*/ 2 w 580"/>
              <a:gd name="T13" fmla="*/ 213 h 270"/>
              <a:gd name="T14" fmla="*/ 196 w 580"/>
              <a:gd name="T15" fmla="*/ 257 h 270"/>
              <a:gd name="T16" fmla="*/ 580 w 580"/>
              <a:gd name="T17" fmla="*/ 124 h 270"/>
              <a:gd name="T18" fmla="*/ 580 w 580"/>
              <a:gd name="T19" fmla="*/ 124 h 270"/>
              <a:gd name="T20" fmla="*/ 561 w 580"/>
              <a:gd name="T21" fmla="*/ 113 h 270"/>
              <a:gd name="T22" fmla="*/ 558 w 580"/>
              <a:gd name="T23" fmla="*/ 100 h 270"/>
              <a:gd name="T24" fmla="*/ 560 w 580"/>
              <a:gd name="T25" fmla="*/ 109 h 270"/>
              <a:gd name="T26" fmla="*/ 556 w 580"/>
              <a:gd name="T27" fmla="*/ 109 h 270"/>
              <a:gd name="T28" fmla="*/ 543 w 580"/>
              <a:gd name="T29" fmla="*/ 99 h 270"/>
              <a:gd name="T30" fmla="*/ 555 w 580"/>
              <a:gd name="T31" fmla="*/ 114 h 270"/>
              <a:gd name="T32" fmla="*/ 543 w 580"/>
              <a:gd name="T33" fmla="*/ 99 h 270"/>
              <a:gd name="T34" fmla="*/ 415 w 580"/>
              <a:gd name="T35" fmla="*/ 80 h 270"/>
              <a:gd name="T36" fmla="*/ 421 w 580"/>
              <a:gd name="T37" fmla="*/ 109 h 270"/>
              <a:gd name="T38" fmla="*/ 409 w 580"/>
              <a:gd name="T39" fmla="*/ 109 h 270"/>
              <a:gd name="T40" fmla="*/ 307 w 580"/>
              <a:gd name="T41" fmla="*/ 74 h 270"/>
              <a:gd name="T42" fmla="*/ 403 w 580"/>
              <a:gd name="T43" fmla="*/ 84 h 270"/>
              <a:gd name="T44" fmla="*/ 259 w 580"/>
              <a:gd name="T45" fmla="*/ 135 h 270"/>
              <a:gd name="T46" fmla="*/ 182 w 580"/>
              <a:gd name="T47" fmla="*/ 143 h 270"/>
              <a:gd name="T48" fmla="*/ 53 w 580"/>
              <a:gd name="T49" fmla="*/ 121 h 270"/>
              <a:gd name="T50" fmla="*/ 235 w 580"/>
              <a:gd name="T51" fmla="*/ 25 h 270"/>
              <a:gd name="T52" fmla="*/ 153 w 580"/>
              <a:gd name="T53" fmla="*/ 113 h 270"/>
              <a:gd name="T54" fmla="*/ 53 w 580"/>
              <a:gd name="T55" fmla="*/ 121 h 270"/>
              <a:gd name="T56" fmla="*/ 78 w 580"/>
              <a:gd name="T57" fmla="*/ 180 h 270"/>
              <a:gd name="T58" fmla="*/ 134 w 580"/>
              <a:gd name="T59" fmla="*/ 150 h 270"/>
              <a:gd name="T60" fmla="*/ 392 w 580"/>
              <a:gd name="T61" fmla="*/ 192 h 270"/>
              <a:gd name="T62" fmla="*/ 277 w 580"/>
              <a:gd name="T63" fmla="*/ 206 h 270"/>
              <a:gd name="T64" fmla="*/ 392 w 580"/>
              <a:gd name="T65" fmla="*/ 192 h 270"/>
              <a:gd name="T66" fmla="*/ 330 w 580"/>
              <a:gd name="T67" fmla="*/ 161 h 270"/>
              <a:gd name="T68" fmla="*/ 269 w 580"/>
              <a:gd name="T69" fmla="*/ 171 h 270"/>
              <a:gd name="T70" fmla="*/ 143 w 580"/>
              <a:gd name="T71" fmla="*/ 186 h 270"/>
              <a:gd name="T72" fmla="*/ 155 w 580"/>
              <a:gd name="T73" fmla="*/ 168 h 270"/>
              <a:gd name="T74" fmla="*/ 316 w 580"/>
              <a:gd name="T75" fmla="*/ 147 h 270"/>
              <a:gd name="T76" fmla="*/ 412 w 580"/>
              <a:gd name="T77" fmla="*/ 135 h 270"/>
              <a:gd name="T78" fmla="*/ 472 w 580"/>
              <a:gd name="T79" fmla="*/ 129 h 270"/>
              <a:gd name="T80" fmla="*/ 523 w 580"/>
              <a:gd name="T81" fmla="*/ 145 h 270"/>
              <a:gd name="T82" fmla="*/ 536 w 580"/>
              <a:gd name="T83" fmla="*/ 135 h 270"/>
              <a:gd name="T84" fmla="*/ 523 w 580"/>
              <a:gd name="T85" fmla="*/ 145 h 270"/>
              <a:gd name="T86" fmla="*/ 527 w 580"/>
              <a:gd name="T87" fmla="*/ 127 h 270"/>
              <a:gd name="T88" fmla="*/ 479 w 580"/>
              <a:gd name="T89" fmla="*/ 133 h 270"/>
              <a:gd name="T90" fmla="*/ 497 w 580"/>
              <a:gd name="T91" fmla="*/ 125 h 270"/>
              <a:gd name="T92" fmla="*/ 540 w 580"/>
              <a:gd name="T93" fmla="*/ 120 h 270"/>
              <a:gd name="T94" fmla="*/ 540 w 580"/>
              <a:gd name="T95" fmla="*/ 115 h 270"/>
              <a:gd name="T96" fmla="*/ 425 w 580"/>
              <a:gd name="T97" fmla="*/ 86 h 270"/>
              <a:gd name="T98" fmla="*/ 540 w 580"/>
              <a:gd name="T99" fmla="*/ 115 h 270"/>
              <a:gd name="T100" fmla="*/ 545 w 580"/>
              <a:gd name="T101" fmla="*/ 137 h 270"/>
              <a:gd name="T102" fmla="*/ 556 w 580"/>
              <a:gd name="T103" fmla="*/ 129 h 270"/>
              <a:gd name="T104" fmla="*/ 562 w 580"/>
              <a:gd name="T105" fmla="*/ 121 h 270"/>
              <a:gd name="T106" fmla="*/ 543 w 580"/>
              <a:gd name="T107" fmla="*/ 120 h 270"/>
              <a:gd name="T108" fmla="*/ 562 w 580"/>
              <a:gd name="T109" fmla="*/ 121 h 270"/>
              <a:gd name="T110" fmla="*/ 569 w 580"/>
              <a:gd name="T111" fmla="*/ 118 h 270"/>
              <a:gd name="T112" fmla="*/ 579 w 580"/>
              <a:gd name="T113" fmla="*/ 116 h 270"/>
              <a:gd name="T114" fmla="*/ 573 w 580"/>
              <a:gd name="T115" fmla="*/ 11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0" h="270">
                <a:moveTo>
                  <a:pt x="561" y="113"/>
                </a:moveTo>
                <a:cubicBezTo>
                  <a:pt x="561" y="101"/>
                  <a:pt x="561" y="101"/>
                  <a:pt x="561" y="101"/>
                </a:cubicBezTo>
                <a:cubicBezTo>
                  <a:pt x="568" y="102"/>
                  <a:pt x="578" y="103"/>
                  <a:pt x="580" y="103"/>
                </a:cubicBezTo>
                <a:cubicBezTo>
                  <a:pt x="580" y="90"/>
                  <a:pt x="580" y="90"/>
                  <a:pt x="580" y="90"/>
                </a:cubicBezTo>
                <a:cubicBezTo>
                  <a:pt x="530" y="76"/>
                  <a:pt x="530" y="76"/>
                  <a:pt x="530" y="76"/>
                </a:cubicBezTo>
                <a:cubicBezTo>
                  <a:pt x="530" y="76"/>
                  <a:pt x="530" y="76"/>
                  <a:pt x="530" y="76"/>
                </a:cubicBezTo>
                <a:cubicBezTo>
                  <a:pt x="530" y="76"/>
                  <a:pt x="530" y="76"/>
                  <a:pt x="530" y="76"/>
                </a:cubicBezTo>
                <a:cubicBezTo>
                  <a:pt x="307" y="11"/>
                  <a:pt x="307" y="11"/>
                  <a:pt x="307" y="11"/>
                </a:cubicBezTo>
                <a:cubicBezTo>
                  <a:pt x="282" y="3"/>
                  <a:pt x="210" y="0"/>
                  <a:pt x="169" y="20"/>
                </a:cubicBezTo>
                <a:cubicBezTo>
                  <a:pt x="121" y="42"/>
                  <a:pt x="80" y="77"/>
                  <a:pt x="56" y="113"/>
                </a:cubicBezTo>
                <a:cubicBezTo>
                  <a:pt x="41" y="135"/>
                  <a:pt x="25" y="161"/>
                  <a:pt x="14" y="182"/>
                </a:cubicBezTo>
                <a:cubicBezTo>
                  <a:pt x="14" y="182"/>
                  <a:pt x="14" y="182"/>
                  <a:pt x="14" y="182"/>
                </a:cubicBezTo>
                <a:cubicBezTo>
                  <a:pt x="14" y="182"/>
                  <a:pt x="14" y="182"/>
                  <a:pt x="14" y="182"/>
                </a:cubicBezTo>
                <a:cubicBezTo>
                  <a:pt x="8" y="196"/>
                  <a:pt x="3" y="207"/>
                  <a:pt x="2" y="213"/>
                </a:cubicBezTo>
                <a:cubicBezTo>
                  <a:pt x="0" y="228"/>
                  <a:pt x="11" y="253"/>
                  <a:pt x="33" y="260"/>
                </a:cubicBezTo>
                <a:cubicBezTo>
                  <a:pt x="56" y="267"/>
                  <a:pt x="110" y="270"/>
                  <a:pt x="196" y="257"/>
                </a:cubicBezTo>
                <a:cubicBezTo>
                  <a:pt x="251" y="249"/>
                  <a:pt x="580" y="126"/>
                  <a:pt x="580" y="126"/>
                </a:cubicBezTo>
                <a:cubicBezTo>
                  <a:pt x="580" y="124"/>
                  <a:pt x="580" y="124"/>
                  <a:pt x="580" y="124"/>
                </a:cubicBezTo>
                <a:cubicBezTo>
                  <a:pt x="580" y="124"/>
                  <a:pt x="580" y="124"/>
                  <a:pt x="580" y="124"/>
                </a:cubicBezTo>
                <a:cubicBezTo>
                  <a:pt x="580" y="124"/>
                  <a:pt x="580" y="124"/>
                  <a:pt x="580" y="124"/>
                </a:cubicBezTo>
                <a:cubicBezTo>
                  <a:pt x="580" y="112"/>
                  <a:pt x="580" y="112"/>
                  <a:pt x="580" y="112"/>
                </a:cubicBezTo>
                <a:cubicBezTo>
                  <a:pt x="570" y="113"/>
                  <a:pt x="570" y="113"/>
                  <a:pt x="561" y="113"/>
                </a:cubicBezTo>
                <a:close/>
                <a:moveTo>
                  <a:pt x="556" y="106"/>
                </a:moveTo>
                <a:cubicBezTo>
                  <a:pt x="556" y="103"/>
                  <a:pt x="557" y="100"/>
                  <a:pt x="558" y="100"/>
                </a:cubicBezTo>
                <a:cubicBezTo>
                  <a:pt x="559" y="100"/>
                  <a:pt x="560" y="103"/>
                  <a:pt x="560" y="106"/>
                </a:cubicBezTo>
                <a:cubicBezTo>
                  <a:pt x="560" y="109"/>
                  <a:pt x="560" y="109"/>
                  <a:pt x="560" y="109"/>
                </a:cubicBezTo>
                <a:cubicBezTo>
                  <a:pt x="560" y="112"/>
                  <a:pt x="559" y="114"/>
                  <a:pt x="558" y="114"/>
                </a:cubicBezTo>
                <a:cubicBezTo>
                  <a:pt x="557" y="114"/>
                  <a:pt x="556" y="112"/>
                  <a:pt x="556" y="109"/>
                </a:cubicBezTo>
                <a:lnTo>
                  <a:pt x="556" y="106"/>
                </a:lnTo>
                <a:close/>
                <a:moveTo>
                  <a:pt x="543" y="99"/>
                </a:moveTo>
                <a:cubicBezTo>
                  <a:pt x="549" y="100"/>
                  <a:pt x="550" y="100"/>
                  <a:pt x="555" y="100"/>
                </a:cubicBezTo>
                <a:cubicBezTo>
                  <a:pt x="555" y="114"/>
                  <a:pt x="555" y="114"/>
                  <a:pt x="555" y="114"/>
                </a:cubicBezTo>
                <a:cubicBezTo>
                  <a:pt x="550" y="114"/>
                  <a:pt x="549" y="114"/>
                  <a:pt x="543" y="115"/>
                </a:cubicBezTo>
                <a:lnTo>
                  <a:pt x="543" y="99"/>
                </a:lnTo>
                <a:close/>
                <a:moveTo>
                  <a:pt x="409" y="99"/>
                </a:moveTo>
                <a:cubicBezTo>
                  <a:pt x="409" y="89"/>
                  <a:pt x="412" y="80"/>
                  <a:pt x="415" y="80"/>
                </a:cubicBezTo>
                <a:cubicBezTo>
                  <a:pt x="418" y="80"/>
                  <a:pt x="421" y="89"/>
                  <a:pt x="421" y="99"/>
                </a:cubicBezTo>
                <a:cubicBezTo>
                  <a:pt x="421" y="109"/>
                  <a:pt x="421" y="109"/>
                  <a:pt x="421" y="109"/>
                </a:cubicBezTo>
                <a:cubicBezTo>
                  <a:pt x="421" y="120"/>
                  <a:pt x="418" y="128"/>
                  <a:pt x="415" y="128"/>
                </a:cubicBezTo>
                <a:cubicBezTo>
                  <a:pt x="412" y="128"/>
                  <a:pt x="409" y="120"/>
                  <a:pt x="409" y="109"/>
                </a:cubicBezTo>
                <a:lnTo>
                  <a:pt x="409" y="99"/>
                </a:lnTo>
                <a:close/>
                <a:moveTo>
                  <a:pt x="307" y="74"/>
                </a:moveTo>
                <a:cubicBezTo>
                  <a:pt x="309" y="74"/>
                  <a:pt x="310" y="74"/>
                  <a:pt x="311" y="74"/>
                </a:cubicBezTo>
                <a:cubicBezTo>
                  <a:pt x="321" y="75"/>
                  <a:pt x="359" y="79"/>
                  <a:pt x="403" y="84"/>
                </a:cubicBezTo>
                <a:cubicBezTo>
                  <a:pt x="403" y="125"/>
                  <a:pt x="403" y="125"/>
                  <a:pt x="403" y="125"/>
                </a:cubicBezTo>
                <a:cubicBezTo>
                  <a:pt x="344" y="129"/>
                  <a:pt x="286" y="133"/>
                  <a:pt x="259" y="135"/>
                </a:cubicBezTo>
                <a:cubicBezTo>
                  <a:pt x="241" y="136"/>
                  <a:pt x="199" y="143"/>
                  <a:pt x="184" y="146"/>
                </a:cubicBezTo>
                <a:cubicBezTo>
                  <a:pt x="181" y="146"/>
                  <a:pt x="180" y="145"/>
                  <a:pt x="182" y="143"/>
                </a:cubicBezTo>
                <a:cubicBezTo>
                  <a:pt x="222" y="107"/>
                  <a:pt x="273" y="75"/>
                  <a:pt x="307" y="74"/>
                </a:cubicBezTo>
                <a:close/>
                <a:moveTo>
                  <a:pt x="53" y="121"/>
                </a:moveTo>
                <a:cubicBezTo>
                  <a:pt x="85" y="73"/>
                  <a:pt x="131" y="41"/>
                  <a:pt x="168" y="22"/>
                </a:cubicBezTo>
                <a:cubicBezTo>
                  <a:pt x="194" y="17"/>
                  <a:pt x="229" y="21"/>
                  <a:pt x="235" y="25"/>
                </a:cubicBezTo>
                <a:cubicBezTo>
                  <a:pt x="243" y="31"/>
                  <a:pt x="244" y="37"/>
                  <a:pt x="239" y="41"/>
                </a:cubicBezTo>
                <a:cubicBezTo>
                  <a:pt x="232" y="46"/>
                  <a:pt x="166" y="107"/>
                  <a:pt x="153" y="113"/>
                </a:cubicBezTo>
                <a:cubicBezTo>
                  <a:pt x="139" y="119"/>
                  <a:pt x="100" y="128"/>
                  <a:pt x="81" y="127"/>
                </a:cubicBezTo>
                <a:cubicBezTo>
                  <a:pt x="61" y="126"/>
                  <a:pt x="55" y="124"/>
                  <a:pt x="53" y="121"/>
                </a:cubicBezTo>
                <a:close/>
                <a:moveTo>
                  <a:pt x="106" y="186"/>
                </a:moveTo>
                <a:cubicBezTo>
                  <a:pt x="78" y="180"/>
                  <a:pt x="78" y="180"/>
                  <a:pt x="78" y="180"/>
                </a:cubicBezTo>
                <a:cubicBezTo>
                  <a:pt x="78" y="180"/>
                  <a:pt x="90" y="163"/>
                  <a:pt x="95" y="158"/>
                </a:cubicBezTo>
                <a:cubicBezTo>
                  <a:pt x="100" y="153"/>
                  <a:pt x="118" y="150"/>
                  <a:pt x="134" y="150"/>
                </a:cubicBezTo>
                <a:lnTo>
                  <a:pt x="106" y="186"/>
                </a:lnTo>
                <a:close/>
                <a:moveTo>
                  <a:pt x="392" y="192"/>
                </a:moveTo>
                <a:cubicBezTo>
                  <a:pt x="392" y="192"/>
                  <a:pt x="300" y="225"/>
                  <a:pt x="247" y="241"/>
                </a:cubicBezTo>
                <a:cubicBezTo>
                  <a:pt x="252" y="233"/>
                  <a:pt x="272" y="208"/>
                  <a:pt x="277" y="206"/>
                </a:cubicBezTo>
                <a:cubicBezTo>
                  <a:pt x="316" y="197"/>
                  <a:pt x="355" y="188"/>
                  <a:pt x="393" y="177"/>
                </a:cubicBezTo>
                <a:lnTo>
                  <a:pt x="392" y="192"/>
                </a:lnTo>
                <a:close/>
                <a:moveTo>
                  <a:pt x="470" y="137"/>
                </a:moveTo>
                <a:cubicBezTo>
                  <a:pt x="467" y="137"/>
                  <a:pt x="377" y="153"/>
                  <a:pt x="330" y="161"/>
                </a:cubicBezTo>
                <a:cubicBezTo>
                  <a:pt x="322" y="163"/>
                  <a:pt x="309" y="165"/>
                  <a:pt x="303" y="166"/>
                </a:cubicBezTo>
                <a:cubicBezTo>
                  <a:pt x="289" y="169"/>
                  <a:pt x="283" y="170"/>
                  <a:pt x="269" y="171"/>
                </a:cubicBezTo>
                <a:cubicBezTo>
                  <a:pt x="264" y="171"/>
                  <a:pt x="252" y="173"/>
                  <a:pt x="243" y="174"/>
                </a:cubicBezTo>
                <a:cubicBezTo>
                  <a:pt x="214" y="178"/>
                  <a:pt x="146" y="186"/>
                  <a:pt x="143" y="186"/>
                </a:cubicBezTo>
                <a:cubicBezTo>
                  <a:pt x="141" y="186"/>
                  <a:pt x="140" y="185"/>
                  <a:pt x="140" y="185"/>
                </a:cubicBezTo>
                <a:cubicBezTo>
                  <a:pt x="141" y="183"/>
                  <a:pt x="153" y="168"/>
                  <a:pt x="155" y="168"/>
                </a:cubicBezTo>
                <a:cubicBezTo>
                  <a:pt x="159" y="167"/>
                  <a:pt x="242" y="156"/>
                  <a:pt x="281" y="151"/>
                </a:cubicBezTo>
                <a:cubicBezTo>
                  <a:pt x="293" y="150"/>
                  <a:pt x="309" y="148"/>
                  <a:pt x="316" y="147"/>
                </a:cubicBezTo>
                <a:cubicBezTo>
                  <a:pt x="324" y="146"/>
                  <a:pt x="346" y="143"/>
                  <a:pt x="367" y="141"/>
                </a:cubicBezTo>
                <a:cubicBezTo>
                  <a:pt x="387" y="138"/>
                  <a:pt x="408" y="136"/>
                  <a:pt x="412" y="135"/>
                </a:cubicBezTo>
                <a:cubicBezTo>
                  <a:pt x="445" y="131"/>
                  <a:pt x="466" y="129"/>
                  <a:pt x="471" y="129"/>
                </a:cubicBezTo>
                <a:cubicBezTo>
                  <a:pt x="471" y="129"/>
                  <a:pt x="472" y="129"/>
                  <a:pt x="472" y="129"/>
                </a:cubicBezTo>
                <a:cubicBezTo>
                  <a:pt x="473" y="131"/>
                  <a:pt x="471" y="136"/>
                  <a:pt x="470" y="137"/>
                </a:cubicBezTo>
                <a:close/>
                <a:moveTo>
                  <a:pt x="523" y="145"/>
                </a:moveTo>
                <a:cubicBezTo>
                  <a:pt x="523" y="139"/>
                  <a:pt x="523" y="139"/>
                  <a:pt x="523" y="139"/>
                </a:cubicBezTo>
                <a:cubicBezTo>
                  <a:pt x="536" y="135"/>
                  <a:pt x="536" y="135"/>
                  <a:pt x="536" y="135"/>
                </a:cubicBezTo>
                <a:cubicBezTo>
                  <a:pt x="536" y="141"/>
                  <a:pt x="536" y="141"/>
                  <a:pt x="536" y="141"/>
                </a:cubicBezTo>
                <a:lnTo>
                  <a:pt x="523" y="145"/>
                </a:lnTo>
                <a:close/>
                <a:moveTo>
                  <a:pt x="540" y="124"/>
                </a:moveTo>
                <a:cubicBezTo>
                  <a:pt x="534" y="125"/>
                  <a:pt x="530" y="126"/>
                  <a:pt x="527" y="127"/>
                </a:cubicBezTo>
                <a:cubicBezTo>
                  <a:pt x="520" y="128"/>
                  <a:pt x="516" y="128"/>
                  <a:pt x="506" y="130"/>
                </a:cubicBezTo>
                <a:cubicBezTo>
                  <a:pt x="480" y="135"/>
                  <a:pt x="479" y="135"/>
                  <a:pt x="479" y="133"/>
                </a:cubicBezTo>
                <a:cubicBezTo>
                  <a:pt x="479" y="133"/>
                  <a:pt x="478" y="131"/>
                  <a:pt x="478" y="131"/>
                </a:cubicBezTo>
                <a:cubicBezTo>
                  <a:pt x="477" y="128"/>
                  <a:pt x="479" y="128"/>
                  <a:pt x="497" y="125"/>
                </a:cubicBezTo>
                <a:cubicBezTo>
                  <a:pt x="507" y="124"/>
                  <a:pt x="517" y="123"/>
                  <a:pt x="521" y="122"/>
                </a:cubicBezTo>
                <a:cubicBezTo>
                  <a:pt x="527" y="122"/>
                  <a:pt x="533" y="121"/>
                  <a:pt x="540" y="120"/>
                </a:cubicBezTo>
                <a:lnTo>
                  <a:pt x="540" y="124"/>
                </a:lnTo>
                <a:close/>
                <a:moveTo>
                  <a:pt x="540" y="115"/>
                </a:moveTo>
                <a:cubicBezTo>
                  <a:pt x="510" y="117"/>
                  <a:pt x="471" y="120"/>
                  <a:pt x="425" y="123"/>
                </a:cubicBezTo>
                <a:cubicBezTo>
                  <a:pt x="425" y="86"/>
                  <a:pt x="425" y="86"/>
                  <a:pt x="425" y="86"/>
                </a:cubicBezTo>
                <a:cubicBezTo>
                  <a:pt x="469" y="91"/>
                  <a:pt x="509" y="95"/>
                  <a:pt x="540" y="99"/>
                </a:cubicBezTo>
                <a:lnTo>
                  <a:pt x="540" y="115"/>
                </a:lnTo>
                <a:close/>
                <a:moveTo>
                  <a:pt x="555" y="133"/>
                </a:moveTo>
                <a:cubicBezTo>
                  <a:pt x="545" y="137"/>
                  <a:pt x="545" y="137"/>
                  <a:pt x="545" y="137"/>
                </a:cubicBezTo>
                <a:cubicBezTo>
                  <a:pt x="544" y="132"/>
                  <a:pt x="544" y="132"/>
                  <a:pt x="544" y="132"/>
                </a:cubicBezTo>
                <a:cubicBezTo>
                  <a:pt x="556" y="129"/>
                  <a:pt x="556" y="129"/>
                  <a:pt x="556" y="129"/>
                </a:cubicBezTo>
                <a:lnTo>
                  <a:pt x="555" y="133"/>
                </a:lnTo>
                <a:close/>
                <a:moveTo>
                  <a:pt x="562" y="121"/>
                </a:moveTo>
                <a:cubicBezTo>
                  <a:pt x="556" y="122"/>
                  <a:pt x="549" y="123"/>
                  <a:pt x="543" y="124"/>
                </a:cubicBezTo>
                <a:cubicBezTo>
                  <a:pt x="543" y="120"/>
                  <a:pt x="543" y="120"/>
                  <a:pt x="543" y="120"/>
                </a:cubicBezTo>
                <a:cubicBezTo>
                  <a:pt x="550" y="119"/>
                  <a:pt x="558" y="118"/>
                  <a:pt x="565" y="118"/>
                </a:cubicBezTo>
                <a:cubicBezTo>
                  <a:pt x="567" y="117"/>
                  <a:pt x="565" y="120"/>
                  <a:pt x="562" y="121"/>
                </a:cubicBezTo>
                <a:close/>
                <a:moveTo>
                  <a:pt x="573" y="119"/>
                </a:moveTo>
                <a:cubicBezTo>
                  <a:pt x="568" y="119"/>
                  <a:pt x="568" y="119"/>
                  <a:pt x="569" y="118"/>
                </a:cubicBezTo>
                <a:cubicBezTo>
                  <a:pt x="569" y="117"/>
                  <a:pt x="571" y="116"/>
                  <a:pt x="574" y="116"/>
                </a:cubicBezTo>
                <a:cubicBezTo>
                  <a:pt x="575" y="116"/>
                  <a:pt x="576" y="116"/>
                  <a:pt x="579" y="116"/>
                </a:cubicBezTo>
                <a:cubicBezTo>
                  <a:pt x="579" y="117"/>
                  <a:pt x="579" y="117"/>
                  <a:pt x="579" y="118"/>
                </a:cubicBezTo>
                <a:cubicBezTo>
                  <a:pt x="578" y="118"/>
                  <a:pt x="575" y="119"/>
                  <a:pt x="573" y="119"/>
                </a:cubicBezTo>
                <a:close/>
              </a:path>
            </a:pathLst>
          </a:custGeom>
          <a:solidFill>
            <a:schemeClr val="tx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4" name="Freeform 20"/>
          <p:cNvSpPr>
            <a:spLocks noChangeAspect="1" noEditPoints="1"/>
          </p:cNvSpPr>
          <p:nvPr/>
        </p:nvSpPr>
        <p:spPr bwMode="auto">
          <a:xfrm flipH="1">
            <a:off x="7466772" y="2246583"/>
            <a:ext cx="925523" cy="1042676"/>
          </a:xfrm>
          <a:custGeom>
            <a:avLst/>
            <a:gdLst>
              <a:gd name="T0" fmla="*/ 176 w 237"/>
              <a:gd name="T1" fmla="*/ 100 h 267"/>
              <a:gd name="T2" fmla="*/ 0 w 237"/>
              <a:gd name="T3" fmla="*/ 267 h 267"/>
              <a:gd name="T4" fmla="*/ 237 w 237"/>
              <a:gd name="T5" fmla="*/ 0 h 267"/>
              <a:gd name="T6" fmla="*/ 155 w 237"/>
              <a:gd name="T7" fmla="*/ 155 h 267"/>
              <a:gd name="T8" fmla="*/ 115 w 237"/>
              <a:gd name="T9" fmla="*/ 127 h 267"/>
              <a:gd name="T10" fmla="*/ 155 w 237"/>
              <a:gd name="T11" fmla="*/ 155 h 267"/>
              <a:gd name="T12" fmla="*/ 64 w 237"/>
              <a:gd name="T13" fmla="*/ 170 h 267"/>
              <a:gd name="T14" fmla="*/ 109 w 237"/>
              <a:gd name="T15" fmla="*/ 203 h 267"/>
              <a:gd name="T16" fmla="*/ 109 w 237"/>
              <a:gd name="T17" fmla="*/ 216 h 267"/>
              <a:gd name="T18" fmla="*/ 64 w 237"/>
              <a:gd name="T19" fmla="*/ 243 h 267"/>
              <a:gd name="T20" fmla="*/ 109 w 237"/>
              <a:gd name="T21" fmla="*/ 216 h 267"/>
              <a:gd name="T22" fmla="*/ 18 w 237"/>
              <a:gd name="T23" fmla="*/ 203 h 267"/>
              <a:gd name="T24" fmla="*/ 58 w 237"/>
              <a:gd name="T25" fmla="*/ 170 h 267"/>
              <a:gd name="T26" fmla="*/ 64 w 237"/>
              <a:gd name="T27" fmla="*/ 155 h 267"/>
              <a:gd name="T28" fmla="*/ 109 w 237"/>
              <a:gd name="T29" fmla="*/ 127 h 267"/>
              <a:gd name="T30" fmla="*/ 64 w 237"/>
              <a:gd name="T31" fmla="*/ 155 h 267"/>
              <a:gd name="T32" fmla="*/ 155 w 237"/>
              <a:gd name="T33" fmla="*/ 170 h 267"/>
              <a:gd name="T34" fmla="*/ 115 w 237"/>
              <a:gd name="T35" fmla="*/ 203 h 267"/>
              <a:gd name="T36" fmla="*/ 58 w 237"/>
              <a:gd name="T37" fmla="*/ 127 h 267"/>
              <a:gd name="T38" fmla="*/ 18 w 237"/>
              <a:gd name="T39" fmla="*/ 155 h 267"/>
              <a:gd name="T40" fmla="*/ 58 w 237"/>
              <a:gd name="T41" fmla="*/ 127 h 267"/>
              <a:gd name="T42" fmla="*/ 58 w 237"/>
              <a:gd name="T43" fmla="*/ 216 h 267"/>
              <a:gd name="T44" fmla="*/ 18 w 237"/>
              <a:gd name="T45" fmla="*/ 243 h 267"/>
              <a:gd name="T46" fmla="*/ 115 w 237"/>
              <a:gd name="T47" fmla="*/ 243 h 267"/>
              <a:gd name="T48" fmla="*/ 155 w 237"/>
              <a:gd name="T49" fmla="*/ 216 h 267"/>
              <a:gd name="T50" fmla="*/ 115 w 237"/>
              <a:gd name="T51" fmla="*/ 243 h 267"/>
              <a:gd name="T52" fmla="*/ 222 w 237"/>
              <a:gd name="T53" fmla="*/ 61 h 267"/>
              <a:gd name="T54" fmla="*/ 191 w 237"/>
              <a:gd name="T55" fmla="*/ 76 h 267"/>
              <a:gd name="T56" fmla="*/ 191 w 237"/>
              <a:gd name="T57" fmla="*/ 57 h 267"/>
              <a:gd name="T58" fmla="*/ 222 w 237"/>
              <a:gd name="T59" fmla="*/ 42 h 267"/>
              <a:gd name="T60" fmla="*/ 191 w 237"/>
              <a:gd name="T61" fmla="*/ 57 h 267"/>
              <a:gd name="T62" fmla="*/ 222 w 237"/>
              <a:gd name="T63" fmla="*/ 36 h 267"/>
              <a:gd name="T64" fmla="*/ 191 w 237"/>
              <a:gd name="T65" fmla="*/ 21 h 267"/>
              <a:gd name="T66" fmla="*/ 191 w 237"/>
              <a:gd name="T67" fmla="*/ 94 h 267"/>
              <a:gd name="T68" fmla="*/ 222 w 237"/>
              <a:gd name="T69" fmla="*/ 82 h 267"/>
              <a:gd name="T70" fmla="*/ 191 w 237"/>
              <a:gd name="T71" fmla="*/ 9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67">
                <a:moveTo>
                  <a:pt x="176" y="0"/>
                </a:moveTo>
                <a:lnTo>
                  <a:pt x="176" y="100"/>
                </a:lnTo>
                <a:lnTo>
                  <a:pt x="0" y="100"/>
                </a:lnTo>
                <a:lnTo>
                  <a:pt x="0" y="267"/>
                </a:lnTo>
                <a:lnTo>
                  <a:pt x="237" y="267"/>
                </a:lnTo>
                <a:lnTo>
                  <a:pt x="237" y="0"/>
                </a:lnTo>
                <a:lnTo>
                  <a:pt x="176" y="0"/>
                </a:lnTo>
                <a:close/>
                <a:moveTo>
                  <a:pt x="155" y="155"/>
                </a:moveTo>
                <a:lnTo>
                  <a:pt x="115" y="155"/>
                </a:lnTo>
                <a:lnTo>
                  <a:pt x="115" y="127"/>
                </a:lnTo>
                <a:lnTo>
                  <a:pt x="155" y="127"/>
                </a:lnTo>
                <a:lnTo>
                  <a:pt x="155" y="155"/>
                </a:lnTo>
                <a:close/>
                <a:moveTo>
                  <a:pt x="64" y="203"/>
                </a:moveTo>
                <a:lnTo>
                  <a:pt x="64" y="170"/>
                </a:lnTo>
                <a:lnTo>
                  <a:pt x="109" y="170"/>
                </a:lnTo>
                <a:lnTo>
                  <a:pt x="109" y="203"/>
                </a:lnTo>
                <a:lnTo>
                  <a:pt x="64" y="203"/>
                </a:lnTo>
                <a:close/>
                <a:moveTo>
                  <a:pt x="109" y="216"/>
                </a:moveTo>
                <a:lnTo>
                  <a:pt x="109" y="243"/>
                </a:lnTo>
                <a:lnTo>
                  <a:pt x="64" y="243"/>
                </a:lnTo>
                <a:lnTo>
                  <a:pt x="64" y="216"/>
                </a:lnTo>
                <a:lnTo>
                  <a:pt x="109" y="216"/>
                </a:lnTo>
                <a:close/>
                <a:moveTo>
                  <a:pt x="58" y="203"/>
                </a:moveTo>
                <a:lnTo>
                  <a:pt x="18" y="203"/>
                </a:lnTo>
                <a:lnTo>
                  <a:pt x="18" y="170"/>
                </a:lnTo>
                <a:lnTo>
                  <a:pt x="58" y="170"/>
                </a:lnTo>
                <a:lnTo>
                  <a:pt x="58" y="203"/>
                </a:lnTo>
                <a:close/>
                <a:moveTo>
                  <a:pt x="64" y="155"/>
                </a:moveTo>
                <a:lnTo>
                  <a:pt x="64" y="127"/>
                </a:lnTo>
                <a:lnTo>
                  <a:pt x="109" y="127"/>
                </a:lnTo>
                <a:lnTo>
                  <a:pt x="109" y="155"/>
                </a:lnTo>
                <a:lnTo>
                  <a:pt x="64" y="155"/>
                </a:lnTo>
                <a:close/>
                <a:moveTo>
                  <a:pt x="115" y="170"/>
                </a:moveTo>
                <a:lnTo>
                  <a:pt x="155" y="170"/>
                </a:lnTo>
                <a:lnTo>
                  <a:pt x="155" y="203"/>
                </a:lnTo>
                <a:lnTo>
                  <a:pt x="115" y="203"/>
                </a:lnTo>
                <a:lnTo>
                  <a:pt x="115" y="170"/>
                </a:lnTo>
                <a:close/>
                <a:moveTo>
                  <a:pt x="58" y="127"/>
                </a:moveTo>
                <a:lnTo>
                  <a:pt x="58" y="155"/>
                </a:lnTo>
                <a:lnTo>
                  <a:pt x="18" y="155"/>
                </a:lnTo>
                <a:lnTo>
                  <a:pt x="18" y="127"/>
                </a:lnTo>
                <a:lnTo>
                  <a:pt x="58" y="127"/>
                </a:lnTo>
                <a:close/>
                <a:moveTo>
                  <a:pt x="18" y="216"/>
                </a:moveTo>
                <a:lnTo>
                  <a:pt x="58" y="216"/>
                </a:lnTo>
                <a:lnTo>
                  <a:pt x="58" y="243"/>
                </a:lnTo>
                <a:lnTo>
                  <a:pt x="18" y="243"/>
                </a:lnTo>
                <a:lnTo>
                  <a:pt x="18" y="216"/>
                </a:lnTo>
                <a:close/>
                <a:moveTo>
                  <a:pt x="115" y="243"/>
                </a:moveTo>
                <a:lnTo>
                  <a:pt x="115" y="216"/>
                </a:lnTo>
                <a:lnTo>
                  <a:pt x="155" y="216"/>
                </a:lnTo>
                <a:lnTo>
                  <a:pt x="155" y="243"/>
                </a:lnTo>
                <a:lnTo>
                  <a:pt x="115" y="243"/>
                </a:lnTo>
                <a:close/>
                <a:moveTo>
                  <a:pt x="191" y="61"/>
                </a:moveTo>
                <a:lnTo>
                  <a:pt x="222" y="61"/>
                </a:lnTo>
                <a:lnTo>
                  <a:pt x="222" y="76"/>
                </a:lnTo>
                <a:lnTo>
                  <a:pt x="191" y="76"/>
                </a:lnTo>
                <a:lnTo>
                  <a:pt x="191" y="61"/>
                </a:lnTo>
                <a:close/>
                <a:moveTo>
                  <a:pt x="191" y="57"/>
                </a:moveTo>
                <a:lnTo>
                  <a:pt x="191" y="42"/>
                </a:lnTo>
                <a:lnTo>
                  <a:pt x="222" y="42"/>
                </a:lnTo>
                <a:lnTo>
                  <a:pt x="222" y="57"/>
                </a:lnTo>
                <a:lnTo>
                  <a:pt x="191" y="57"/>
                </a:lnTo>
                <a:close/>
                <a:moveTo>
                  <a:pt x="222" y="21"/>
                </a:moveTo>
                <a:lnTo>
                  <a:pt x="222" y="36"/>
                </a:lnTo>
                <a:lnTo>
                  <a:pt x="191" y="36"/>
                </a:lnTo>
                <a:lnTo>
                  <a:pt x="191" y="21"/>
                </a:lnTo>
                <a:lnTo>
                  <a:pt x="222" y="21"/>
                </a:lnTo>
                <a:close/>
                <a:moveTo>
                  <a:pt x="191" y="94"/>
                </a:moveTo>
                <a:lnTo>
                  <a:pt x="191" y="82"/>
                </a:lnTo>
                <a:lnTo>
                  <a:pt x="222" y="82"/>
                </a:lnTo>
                <a:lnTo>
                  <a:pt x="222" y="94"/>
                </a:lnTo>
                <a:lnTo>
                  <a:pt x="191" y="94"/>
                </a:lnTo>
                <a:close/>
              </a:path>
            </a:pathLst>
          </a:custGeom>
          <a:solidFill>
            <a:schemeClr val="tx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10" name="Group 5"/>
          <p:cNvGrpSpPr>
            <a:grpSpLocks noChangeAspect="1"/>
          </p:cNvGrpSpPr>
          <p:nvPr/>
        </p:nvGrpSpPr>
        <p:grpSpPr bwMode="auto">
          <a:xfrm>
            <a:off x="1213111" y="2164873"/>
            <a:ext cx="897475" cy="1257159"/>
            <a:chOff x="1590" y="353"/>
            <a:chExt cx="2580" cy="3614"/>
          </a:xfrm>
          <a:solidFill>
            <a:schemeClr val="accent1">
              <a:lumMod val="20000"/>
              <a:lumOff val="80000"/>
            </a:schemeClr>
          </a:solidFill>
        </p:grpSpPr>
        <p:sp>
          <p:nvSpPr>
            <p:cNvPr id="11" name="Oval 6"/>
            <p:cNvSpPr>
              <a:spLocks noChangeArrowheads="1"/>
            </p:cNvSpPr>
            <p:nvPr/>
          </p:nvSpPr>
          <p:spPr bwMode="auto">
            <a:xfrm>
              <a:off x="2286" y="353"/>
              <a:ext cx="1187" cy="1186"/>
            </a:xfrm>
            <a:prstGeom prst="ellipse">
              <a:avLst/>
            </a:prstGeom>
            <a:grp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1590" y="1567"/>
              <a:ext cx="2580" cy="2400"/>
            </a:xfrm>
            <a:custGeom>
              <a:avLst/>
              <a:gdLst>
                <a:gd name="T0" fmla="*/ 363 w 363"/>
                <a:gd name="T1" fmla="*/ 315 h 338"/>
                <a:gd name="T2" fmla="*/ 349 w 363"/>
                <a:gd name="T3" fmla="*/ 82 h 338"/>
                <a:gd name="T4" fmla="*/ 298 w 363"/>
                <a:gd name="T5" fmla="*/ 15 h 338"/>
                <a:gd name="T6" fmla="*/ 247 w 363"/>
                <a:gd name="T7" fmla="*/ 0 h 338"/>
                <a:gd name="T8" fmla="*/ 181 w 363"/>
                <a:gd name="T9" fmla="*/ 24 h 338"/>
                <a:gd name="T10" fmla="*/ 116 w 363"/>
                <a:gd name="T11" fmla="*/ 2 h 338"/>
                <a:gd name="T12" fmla="*/ 71 w 363"/>
                <a:gd name="T13" fmla="*/ 15 h 338"/>
                <a:gd name="T14" fmla="*/ 13 w 363"/>
                <a:gd name="T15" fmla="*/ 85 h 338"/>
                <a:gd name="T16" fmla="*/ 0 w 363"/>
                <a:gd name="T17" fmla="*/ 315 h 338"/>
                <a:gd name="T18" fmla="*/ 8 w 363"/>
                <a:gd name="T19" fmla="*/ 323 h 338"/>
                <a:gd name="T20" fmla="*/ 35 w 363"/>
                <a:gd name="T21" fmla="*/ 338 h 338"/>
                <a:gd name="T22" fmla="*/ 64 w 363"/>
                <a:gd name="T23" fmla="*/ 323 h 338"/>
                <a:gd name="T24" fmla="*/ 72 w 363"/>
                <a:gd name="T25" fmla="*/ 315 h 338"/>
                <a:gd name="T26" fmla="*/ 72 w 363"/>
                <a:gd name="T27" fmla="*/ 131 h 338"/>
                <a:gd name="T28" fmla="*/ 92 w 363"/>
                <a:gd name="T29" fmla="*/ 131 h 338"/>
                <a:gd name="T30" fmla="*/ 92 w 363"/>
                <a:gd name="T31" fmla="*/ 267 h 338"/>
                <a:gd name="T32" fmla="*/ 92 w 363"/>
                <a:gd name="T33" fmla="*/ 330 h 338"/>
                <a:gd name="T34" fmla="*/ 100 w 363"/>
                <a:gd name="T35" fmla="*/ 338 h 338"/>
                <a:gd name="T36" fmla="*/ 265 w 363"/>
                <a:gd name="T37" fmla="*/ 338 h 338"/>
                <a:gd name="T38" fmla="*/ 272 w 363"/>
                <a:gd name="T39" fmla="*/ 330 h 338"/>
                <a:gd name="T40" fmla="*/ 272 w 363"/>
                <a:gd name="T41" fmla="*/ 267 h 338"/>
                <a:gd name="T42" fmla="*/ 272 w 363"/>
                <a:gd name="T43" fmla="*/ 131 h 338"/>
                <a:gd name="T44" fmla="*/ 292 w 363"/>
                <a:gd name="T45" fmla="*/ 131 h 338"/>
                <a:gd name="T46" fmla="*/ 292 w 363"/>
                <a:gd name="T47" fmla="*/ 315 h 338"/>
                <a:gd name="T48" fmla="*/ 299 w 363"/>
                <a:gd name="T49" fmla="*/ 323 h 338"/>
                <a:gd name="T50" fmla="*/ 328 w 363"/>
                <a:gd name="T51" fmla="*/ 338 h 338"/>
                <a:gd name="T52" fmla="*/ 355 w 363"/>
                <a:gd name="T53" fmla="*/ 323 h 338"/>
                <a:gd name="T54" fmla="*/ 363 w 363"/>
                <a:gd name="T55" fmla="*/ 31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338">
                  <a:moveTo>
                    <a:pt x="363" y="315"/>
                  </a:moveTo>
                  <a:cubicBezTo>
                    <a:pt x="363" y="311"/>
                    <a:pt x="351" y="106"/>
                    <a:pt x="349" y="82"/>
                  </a:cubicBezTo>
                  <a:cubicBezTo>
                    <a:pt x="347" y="46"/>
                    <a:pt x="332" y="26"/>
                    <a:pt x="298" y="15"/>
                  </a:cubicBezTo>
                  <a:cubicBezTo>
                    <a:pt x="288" y="12"/>
                    <a:pt x="267" y="6"/>
                    <a:pt x="247" y="0"/>
                  </a:cubicBezTo>
                  <a:cubicBezTo>
                    <a:pt x="247" y="0"/>
                    <a:pt x="216" y="24"/>
                    <a:pt x="181" y="24"/>
                  </a:cubicBezTo>
                  <a:cubicBezTo>
                    <a:pt x="146" y="24"/>
                    <a:pt x="116" y="2"/>
                    <a:pt x="116" y="2"/>
                  </a:cubicBezTo>
                  <a:cubicBezTo>
                    <a:pt x="98" y="7"/>
                    <a:pt x="80" y="12"/>
                    <a:pt x="71" y="15"/>
                  </a:cubicBezTo>
                  <a:cubicBezTo>
                    <a:pt x="37" y="25"/>
                    <a:pt x="15" y="51"/>
                    <a:pt x="13" y="85"/>
                  </a:cubicBezTo>
                  <a:cubicBezTo>
                    <a:pt x="12" y="111"/>
                    <a:pt x="0" y="311"/>
                    <a:pt x="0" y="315"/>
                  </a:cubicBezTo>
                  <a:cubicBezTo>
                    <a:pt x="0" y="319"/>
                    <a:pt x="4" y="323"/>
                    <a:pt x="8" y="323"/>
                  </a:cubicBezTo>
                  <a:cubicBezTo>
                    <a:pt x="10" y="323"/>
                    <a:pt x="17" y="338"/>
                    <a:pt x="35" y="338"/>
                  </a:cubicBezTo>
                  <a:cubicBezTo>
                    <a:pt x="54" y="338"/>
                    <a:pt x="62" y="323"/>
                    <a:pt x="64" y="323"/>
                  </a:cubicBezTo>
                  <a:cubicBezTo>
                    <a:pt x="68" y="323"/>
                    <a:pt x="72" y="319"/>
                    <a:pt x="72" y="315"/>
                  </a:cubicBezTo>
                  <a:cubicBezTo>
                    <a:pt x="72" y="311"/>
                    <a:pt x="72" y="135"/>
                    <a:pt x="72" y="131"/>
                  </a:cubicBezTo>
                  <a:cubicBezTo>
                    <a:pt x="72" y="120"/>
                    <a:pt x="92" y="120"/>
                    <a:pt x="92" y="131"/>
                  </a:cubicBezTo>
                  <a:cubicBezTo>
                    <a:pt x="92" y="135"/>
                    <a:pt x="92" y="267"/>
                    <a:pt x="92" y="267"/>
                  </a:cubicBezTo>
                  <a:cubicBezTo>
                    <a:pt x="92" y="330"/>
                    <a:pt x="92" y="330"/>
                    <a:pt x="92" y="330"/>
                  </a:cubicBezTo>
                  <a:cubicBezTo>
                    <a:pt x="92" y="334"/>
                    <a:pt x="96" y="338"/>
                    <a:pt x="100" y="338"/>
                  </a:cubicBezTo>
                  <a:cubicBezTo>
                    <a:pt x="104" y="338"/>
                    <a:pt x="265" y="338"/>
                    <a:pt x="265" y="338"/>
                  </a:cubicBezTo>
                  <a:cubicBezTo>
                    <a:pt x="269" y="338"/>
                    <a:pt x="272" y="334"/>
                    <a:pt x="272" y="330"/>
                  </a:cubicBezTo>
                  <a:cubicBezTo>
                    <a:pt x="272" y="267"/>
                    <a:pt x="272" y="267"/>
                    <a:pt x="272" y="267"/>
                  </a:cubicBezTo>
                  <a:cubicBezTo>
                    <a:pt x="272" y="267"/>
                    <a:pt x="272" y="135"/>
                    <a:pt x="272" y="131"/>
                  </a:cubicBezTo>
                  <a:cubicBezTo>
                    <a:pt x="272" y="121"/>
                    <a:pt x="292" y="121"/>
                    <a:pt x="292" y="131"/>
                  </a:cubicBezTo>
                  <a:cubicBezTo>
                    <a:pt x="292" y="135"/>
                    <a:pt x="292" y="311"/>
                    <a:pt x="292" y="315"/>
                  </a:cubicBezTo>
                  <a:cubicBezTo>
                    <a:pt x="292" y="319"/>
                    <a:pt x="295" y="323"/>
                    <a:pt x="299" y="323"/>
                  </a:cubicBezTo>
                  <a:cubicBezTo>
                    <a:pt x="301" y="323"/>
                    <a:pt x="309" y="338"/>
                    <a:pt x="328" y="338"/>
                  </a:cubicBezTo>
                  <a:cubicBezTo>
                    <a:pt x="347" y="338"/>
                    <a:pt x="353" y="323"/>
                    <a:pt x="355" y="323"/>
                  </a:cubicBezTo>
                  <a:cubicBezTo>
                    <a:pt x="360" y="323"/>
                    <a:pt x="363" y="319"/>
                    <a:pt x="363" y="315"/>
                  </a:cubicBezTo>
                  <a:close/>
                </a:path>
              </a:pathLst>
            </a:custGeom>
            <a:grp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5"/>
          <p:cNvGrpSpPr>
            <a:grpSpLocks noChangeAspect="1"/>
          </p:cNvGrpSpPr>
          <p:nvPr/>
        </p:nvGrpSpPr>
        <p:grpSpPr bwMode="auto">
          <a:xfrm>
            <a:off x="3624625" y="2164873"/>
            <a:ext cx="897475" cy="1257159"/>
            <a:chOff x="1590" y="353"/>
            <a:chExt cx="2580" cy="3614"/>
          </a:xfrm>
          <a:solidFill>
            <a:schemeClr val="accent1">
              <a:lumMod val="20000"/>
              <a:lumOff val="80000"/>
            </a:schemeClr>
          </a:solidFill>
        </p:grpSpPr>
        <p:sp>
          <p:nvSpPr>
            <p:cNvPr id="19" name="Oval 6"/>
            <p:cNvSpPr>
              <a:spLocks noChangeArrowheads="1"/>
            </p:cNvSpPr>
            <p:nvPr/>
          </p:nvSpPr>
          <p:spPr bwMode="auto">
            <a:xfrm>
              <a:off x="2286" y="353"/>
              <a:ext cx="1187" cy="1186"/>
            </a:xfrm>
            <a:prstGeom prst="ellipse">
              <a:avLst/>
            </a:prstGeom>
            <a:grp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1590" y="1567"/>
              <a:ext cx="2580" cy="2400"/>
            </a:xfrm>
            <a:custGeom>
              <a:avLst/>
              <a:gdLst>
                <a:gd name="T0" fmla="*/ 363 w 363"/>
                <a:gd name="T1" fmla="*/ 315 h 338"/>
                <a:gd name="T2" fmla="*/ 349 w 363"/>
                <a:gd name="T3" fmla="*/ 82 h 338"/>
                <a:gd name="T4" fmla="*/ 298 w 363"/>
                <a:gd name="T5" fmla="*/ 15 h 338"/>
                <a:gd name="T6" fmla="*/ 247 w 363"/>
                <a:gd name="T7" fmla="*/ 0 h 338"/>
                <a:gd name="T8" fmla="*/ 181 w 363"/>
                <a:gd name="T9" fmla="*/ 24 h 338"/>
                <a:gd name="T10" fmla="*/ 116 w 363"/>
                <a:gd name="T11" fmla="*/ 2 h 338"/>
                <a:gd name="T12" fmla="*/ 71 w 363"/>
                <a:gd name="T13" fmla="*/ 15 h 338"/>
                <a:gd name="T14" fmla="*/ 13 w 363"/>
                <a:gd name="T15" fmla="*/ 85 h 338"/>
                <a:gd name="T16" fmla="*/ 0 w 363"/>
                <a:gd name="T17" fmla="*/ 315 h 338"/>
                <a:gd name="T18" fmla="*/ 8 w 363"/>
                <a:gd name="T19" fmla="*/ 323 h 338"/>
                <a:gd name="T20" fmla="*/ 35 w 363"/>
                <a:gd name="T21" fmla="*/ 338 h 338"/>
                <a:gd name="T22" fmla="*/ 64 w 363"/>
                <a:gd name="T23" fmla="*/ 323 h 338"/>
                <a:gd name="T24" fmla="*/ 72 w 363"/>
                <a:gd name="T25" fmla="*/ 315 h 338"/>
                <a:gd name="T26" fmla="*/ 72 w 363"/>
                <a:gd name="T27" fmla="*/ 131 h 338"/>
                <a:gd name="T28" fmla="*/ 92 w 363"/>
                <a:gd name="T29" fmla="*/ 131 h 338"/>
                <a:gd name="T30" fmla="*/ 92 w 363"/>
                <a:gd name="T31" fmla="*/ 267 h 338"/>
                <a:gd name="T32" fmla="*/ 92 w 363"/>
                <a:gd name="T33" fmla="*/ 330 h 338"/>
                <a:gd name="T34" fmla="*/ 100 w 363"/>
                <a:gd name="T35" fmla="*/ 338 h 338"/>
                <a:gd name="T36" fmla="*/ 265 w 363"/>
                <a:gd name="T37" fmla="*/ 338 h 338"/>
                <a:gd name="T38" fmla="*/ 272 w 363"/>
                <a:gd name="T39" fmla="*/ 330 h 338"/>
                <a:gd name="T40" fmla="*/ 272 w 363"/>
                <a:gd name="T41" fmla="*/ 267 h 338"/>
                <a:gd name="T42" fmla="*/ 272 w 363"/>
                <a:gd name="T43" fmla="*/ 131 h 338"/>
                <a:gd name="T44" fmla="*/ 292 w 363"/>
                <a:gd name="T45" fmla="*/ 131 h 338"/>
                <a:gd name="T46" fmla="*/ 292 w 363"/>
                <a:gd name="T47" fmla="*/ 315 h 338"/>
                <a:gd name="T48" fmla="*/ 299 w 363"/>
                <a:gd name="T49" fmla="*/ 323 h 338"/>
                <a:gd name="T50" fmla="*/ 328 w 363"/>
                <a:gd name="T51" fmla="*/ 338 h 338"/>
                <a:gd name="T52" fmla="*/ 355 w 363"/>
                <a:gd name="T53" fmla="*/ 323 h 338"/>
                <a:gd name="T54" fmla="*/ 363 w 363"/>
                <a:gd name="T55" fmla="*/ 31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338">
                  <a:moveTo>
                    <a:pt x="363" y="315"/>
                  </a:moveTo>
                  <a:cubicBezTo>
                    <a:pt x="363" y="311"/>
                    <a:pt x="351" y="106"/>
                    <a:pt x="349" y="82"/>
                  </a:cubicBezTo>
                  <a:cubicBezTo>
                    <a:pt x="347" y="46"/>
                    <a:pt x="332" y="26"/>
                    <a:pt x="298" y="15"/>
                  </a:cubicBezTo>
                  <a:cubicBezTo>
                    <a:pt x="288" y="12"/>
                    <a:pt x="267" y="6"/>
                    <a:pt x="247" y="0"/>
                  </a:cubicBezTo>
                  <a:cubicBezTo>
                    <a:pt x="247" y="0"/>
                    <a:pt x="216" y="24"/>
                    <a:pt x="181" y="24"/>
                  </a:cubicBezTo>
                  <a:cubicBezTo>
                    <a:pt x="146" y="24"/>
                    <a:pt x="116" y="2"/>
                    <a:pt x="116" y="2"/>
                  </a:cubicBezTo>
                  <a:cubicBezTo>
                    <a:pt x="98" y="7"/>
                    <a:pt x="80" y="12"/>
                    <a:pt x="71" y="15"/>
                  </a:cubicBezTo>
                  <a:cubicBezTo>
                    <a:pt x="37" y="25"/>
                    <a:pt x="15" y="51"/>
                    <a:pt x="13" y="85"/>
                  </a:cubicBezTo>
                  <a:cubicBezTo>
                    <a:pt x="12" y="111"/>
                    <a:pt x="0" y="311"/>
                    <a:pt x="0" y="315"/>
                  </a:cubicBezTo>
                  <a:cubicBezTo>
                    <a:pt x="0" y="319"/>
                    <a:pt x="4" y="323"/>
                    <a:pt x="8" y="323"/>
                  </a:cubicBezTo>
                  <a:cubicBezTo>
                    <a:pt x="10" y="323"/>
                    <a:pt x="17" y="338"/>
                    <a:pt x="35" y="338"/>
                  </a:cubicBezTo>
                  <a:cubicBezTo>
                    <a:pt x="54" y="338"/>
                    <a:pt x="62" y="323"/>
                    <a:pt x="64" y="323"/>
                  </a:cubicBezTo>
                  <a:cubicBezTo>
                    <a:pt x="68" y="323"/>
                    <a:pt x="72" y="319"/>
                    <a:pt x="72" y="315"/>
                  </a:cubicBezTo>
                  <a:cubicBezTo>
                    <a:pt x="72" y="311"/>
                    <a:pt x="72" y="135"/>
                    <a:pt x="72" y="131"/>
                  </a:cubicBezTo>
                  <a:cubicBezTo>
                    <a:pt x="72" y="120"/>
                    <a:pt x="92" y="120"/>
                    <a:pt x="92" y="131"/>
                  </a:cubicBezTo>
                  <a:cubicBezTo>
                    <a:pt x="92" y="135"/>
                    <a:pt x="92" y="267"/>
                    <a:pt x="92" y="267"/>
                  </a:cubicBezTo>
                  <a:cubicBezTo>
                    <a:pt x="92" y="330"/>
                    <a:pt x="92" y="330"/>
                    <a:pt x="92" y="330"/>
                  </a:cubicBezTo>
                  <a:cubicBezTo>
                    <a:pt x="92" y="334"/>
                    <a:pt x="96" y="338"/>
                    <a:pt x="100" y="338"/>
                  </a:cubicBezTo>
                  <a:cubicBezTo>
                    <a:pt x="104" y="338"/>
                    <a:pt x="265" y="338"/>
                    <a:pt x="265" y="338"/>
                  </a:cubicBezTo>
                  <a:cubicBezTo>
                    <a:pt x="269" y="338"/>
                    <a:pt x="272" y="334"/>
                    <a:pt x="272" y="330"/>
                  </a:cubicBezTo>
                  <a:cubicBezTo>
                    <a:pt x="272" y="267"/>
                    <a:pt x="272" y="267"/>
                    <a:pt x="272" y="267"/>
                  </a:cubicBezTo>
                  <a:cubicBezTo>
                    <a:pt x="272" y="267"/>
                    <a:pt x="272" y="135"/>
                    <a:pt x="272" y="131"/>
                  </a:cubicBezTo>
                  <a:cubicBezTo>
                    <a:pt x="272" y="121"/>
                    <a:pt x="292" y="121"/>
                    <a:pt x="292" y="131"/>
                  </a:cubicBezTo>
                  <a:cubicBezTo>
                    <a:pt x="292" y="135"/>
                    <a:pt x="292" y="311"/>
                    <a:pt x="292" y="315"/>
                  </a:cubicBezTo>
                  <a:cubicBezTo>
                    <a:pt x="292" y="319"/>
                    <a:pt x="295" y="323"/>
                    <a:pt x="299" y="323"/>
                  </a:cubicBezTo>
                  <a:cubicBezTo>
                    <a:pt x="301" y="323"/>
                    <a:pt x="309" y="338"/>
                    <a:pt x="328" y="338"/>
                  </a:cubicBezTo>
                  <a:cubicBezTo>
                    <a:pt x="347" y="338"/>
                    <a:pt x="353" y="323"/>
                    <a:pt x="355" y="323"/>
                  </a:cubicBezTo>
                  <a:cubicBezTo>
                    <a:pt x="360" y="323"/>
                    <a:pt x="363" y="319"/>
                    <a:pt x="363" y="315"/>
                  </a:cubicBezTo>
                  <a:close/>
                </a:path>
              </a:pathLst>
            </a:custGeom>
            <a:grp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5"/>
          <p:cNvGrpSpPr>
            <a:grpSpLocks noChangeAspect="1"/>
          </p:cNvGrpSpPr>
          <p:nvPr/>
        </p:nvGrpSpPr>
        <p:grpSpPr bwMode="auto">
          <a:xfrm>
            <a:off x="6412661" y="2225833"/>
            <a:ext cx="897475" cy="1257159"/>
            <a:chOff x="1590" y="353"/>
            <a:chExt cx="2580" cy="3614"/>
          </a:xfrm>
          <a:solidFill>
            <a:schemeClr val="tx1">
              <a:lumMod val="85000"/>
            </a:schemeClr>
          </a:solidFill>
        </p:grpSpPr>
        <p:sp>
          <p:nvSpPr>
            <p:cNvPr id="22" name="Oval 6"/>
            <p:cNvSpPr>
              <a:spLocks noChangeArrowheads="1"/>
            </p:cNvSpPr>
            <p:nvPr/>
          </p:nvSpPr>
          <p:spPr bwMode="auto">
            <a:xfrm>
              <a:off x="2286" y="353"/>
              <a:ext cx="1187" cy="1186"/>
            </a:xfrm>
            <a:prstGeom prst="ellipse">
              <a:avLst/>
            </a:prstGeom>
            <a:solidFill>
              <a:schemeClr val="accent1">
                <a:lumMod val="20000"/>
                <a:lumOff val="80000"/>
              </a:schemeClr>
            </a:solid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p:nvSpPr>
          <p:spPr bwMode="auto">
            <a:xfrm>
              <a:off x="1590" y="1567"/>
              <a:ext cx="2580" cy="2400"/>
            </a:xfrm>
            <a:custGeom>
              <a:avLst/>
              <a:gdLst>
                <a:gd name="T0" fmla="*/ 363 w 363"/>
                <a:gd name="T1" fmla="*/ 315 h 338"/>
                <a:gd name="T2" fmla="*/ 349 w 363"/>
                <a:gd name="T3" fmla="*/ 82 h 338"/>
                <a:gd name="T4" fmla="*/ 298 w 363"/>
                <a:gd name="T5" fmla="*/ 15 h 338"/>
                <a:gd name="T6" fmla="*/ 247 w 363"/>
                <a:gd name="T7" fmla="*/ 0 h 338"/>
                <a:gd name="T8" fmla="*/ 181 w 363"/>
                <a:gd name="T9" fmla="*/ 24 h 338"/>
                <a:gd name="T10" fmla="*/ 116 w 363"/>
                <a:gd name="T11" fmla="*/ 2 h 338"/>
                <a:gd name="T12" fmla="*/ 71 w 363"/>
                <a:gd name="T13" fmla="*/ 15 h 338"/>
                <a:gd name="T14" fmla="*/ 13 w 363"/>
                <a:gd name="T15" fmla="*/ 85 h 338"/>
                <a:gd name="T16" fmla="*/ 0 w 363"/>
                <a:gd name="T17" fmla="*/ 315 h 338"/>
                <a:gd name="T18" fmla="*/ 8 w 363"/>
                <a:gd name="T19" fmla="*/ 323 h 338"/>
                <a:gd name="T20" fmla="*/ 35 w 363"/>
                <a:gd name="T21" fmla="*/ 338 h 338"/>
                <a:gd name="T22" fmla="*/ 64 w 363"/>
                <a:gd name="T23" fmla="*/ 323 h 338"/>
                <a:gd name="T24" fmla="*/ 72 w 363"/>
                <a:gd name="T25" fmla="*/ 315 h 338"/>
                <a:gd name="T26" fmla="*/ 72 w 363"/>
                <a:gd name="T27" fmla="*/ 131 h 338"/>
                <a:gd name="T28" fmla="*/ 92 w 363"/>
                <a:gd name="T29" fmla="*/ 131 h 338"/>
                <a:gd name="T30" fmla="*/ 92 w 363"/>
                <a:gd name="T31" fmla="*/ 267 h 338"/>
                <a:gd name="T32" fmla="*/ 92 w 363"/>
                <a:gd name="T33" fmla="*/ 330 h 338"/>
                <a:gd name="T34" fmla="*/ 100 w 363"/>
                <a:gd name="T35" fmla="*/ 338 h 338"/>
                <a:gd name="T36" fmla="*/ 265 w 363"/>
                <a:gd name="T37" fmla="*/ 338 h 338"/>
                <a:gd name="T38" fmla="*/ 272 w 363"/>
                <a:gd name="T39" fmla="*/ 330 h 338"/>
                <a:gd name="T40" fmla="*/ 272 w 363"/>
                <a:gd name="T41" fmla="*/ 267 h 338"/>
                <a:gd name="T42" fmla="*/ 272 w 363"/>
                <a:gd name="T43" fmla="*/ 131 h 338"/>
                <a:gd name="T44" fmla="*/ 292 w 363"/>
                <a:gd name="T45" fmla="*/ 131 h 338"/>
                <a:gd name="T46" fmla="*/ 292 w 363"/>
                <a:gd name="T47" fmla="*/ 315 h 338"/>
                <a:gd name="T48" fmla="*/ 299 w 363"/>
                <a:gd name="T49" fmla="*/ 323 h 338"/>
                <a:gd name="T50" fmla="*/ 328 w 363"/>
                <a:gd name="T51" fmla="*/ 338 h 338"/>
                <a:gd name="T52" fmla="*/ 355 w 363"/>
                <a:gd name="T53" fmla="*/ 323 h 338"/>
                <a:gd name="T54" fmla="*/ 363 w 363"/>
                <a:gd name="T55" fmla="*/ 31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338">
                  <a:moveTo>
                    <a:pt x="363" y="315"/>
                  </a:moveTo>
                  <a:cubicBezTo>
                    <a:pt x="363" y="311"/>
                    <a:pt x="351" y="106"/>
                    <a:pt x="349" y="82"/>
                  </a:cubicBezTo>
                  <a:cubicBezTo>
                    <a:pt x="347" y="46"/>
                    <a:pt x="332" y="26"/>
                    <a:pt x="298" y="15"/>
                  </a:cubicBezTo>
                  <a:cubicBezTo>
                    <a:pt x="288" y="12"/>
                    <a:pt x="267" y="6"/>
                    <a:pt x="247" y="0"/>
                  </a:cubicBezTo>
                  <a:cubicBezTo>
                    <a:pt x="247" y="0"/>
                    <a:pt x="216" y="24"/>
                    <a:pt x="181" y="24"/>
                  </a:cubicBezTo>
                  <a:cubicBezTo>
                    <a:pt x="146" y="24"/>
                    <a:pt x="116" y="2"/>
                    <a:pt x="116" y="2"/>
                  </a:cubicBezTo>
                  <a:cubicBezTo>
                    <a:pt x="98" y="7"/>
                    <a:pt x="80" y="12"/>
                    <a:pt x="71" y="15"/>
                  </a:cubicBezTo>
                  <a:cubicBezTo>
                    <a:pt x="37" y="25"/>
                    <a:pt x="15" y="51"/>
                    <a:pt x="13" y="85"/>
                  </a:cubicBezTo>
                  <a:cubicBezTo>
                    <a:pt x="12" y="111"/>
                    <a:pt x="0" y="311"/>
                    <a:pt x="0" y="315"/>
                  </a:cubicBezTo>
                  <a:cubicBezTo>
                    <a:pt x="0" y="319"/>
                    <a:pt x="4" y="323"/>
                    <a:pt x="8" y="323"/>
                  </a:cubicBezTo>
                  <a:cubicBezTo>
                    <a:pt x="10" y="323"/>
                    <a:pt x="17" y="338"/>
                    <a:pt x="35" y="338"/>
                  </a:cubicBezTo>
                  <a:cubicBezTo>
                    <a:pt x="54" y="338"/>
                    <a:pt x="62" y="323"/>
                    <a:pt x="64" y="323"/>
                  </a:cubicBezTo>
                  <a:cubicBezTo>
                    <a:pt x="68" y="323"/>
                    <a:pt x="72" y="319"/>
                    <a:pt x="72" y="315"/>
                  </a:cubicBezTo>
                  <a:cubicBezTo>
                    <a:pt x="72" y="311"/>
                    <a:pt x="72" y="135"/>
                    <a:pt x="72" y="131"/>
                  </a:cubicBezTo>
                  <a:cubicBezTo>
                    <a:pt x="72" y="120"/>
                    <a:pt x="92" y="120"/>
                    <a:pt x="92" y="131"/>
                  </a:cubicBezTo>
                  <a:cubicBezTo>
                    <a:pt x="92" y="135"/>
                    <a:pt x="92" y="267"/>
                    <a:pt x="92" y="267"/>
                  </a:cubicBezTo>
                  <a:cubicBezTo>
                    <a:pt x="92" y="330"/>
                    <a:pt x="92" y="330"/>
                    <a:pt x="92" y="330"/>
                  </a:cubicBezTo>
                  <a:cubicBezTo>
                    <a:pt x="92" y="334"/>
                    <a:pt x="96" y="338"/>
                    <a:pt x="100" y="338"/>
                  </a:cubicBezTo>
                  <a:cubicBezTo>
                    <a:pt x="104" y="338"/>
                    <a:pt x="265" y="338"/>
                    <a:pt x="265" y="338"/>
                  </a:cubicBezTo>
                  <a:cubicBezTo>
                    <a:pt x="269" y="338"/>
                    <a:pt x="272" y="334"/>
                    <a:pt x="272" y="330"/>
                  </a:cubicBezTo>
                  <a:cubicBezTo>
                    <a:pt x="272" y="267"/>
                    <a:pt x="272" y="267"/>
                    <a:pt x="272" y="267"/>
                  </a:cubicBezTo>
                  <a:cubicBezTo>
                    <a:pt x="272" y="267"/>
                    <a:pt x="272" y="135"/>
                    <a:pt x="272" y="131"/>
                  </a:cubicBezTo>
                  <a:cubicBezTo>
                    <a:pt x="272" y="121"/>
                    <a:pt x="292" y="121"/>
                    <a:pt x="292" y="131"/>
                  </a:cubicBezTo>
                  <a:cubicBezTo>
                    <a:pt x="292" y="135"/>
                    <a:pt x="292" y="311"/>
                    <a:pt x="292" y="315"/>
                  </a:cubicBezTo>
                  <a:cubicBezTo>
                    <a:pt x="292" y="319"/>
                    <a:pt x="295" y="323"/>
                    <a:pt x="299" y="323"/>
                  </a:cubicBezTo>
                  <a:cubicBezTo>
                    <a:pt x="301" y="323"/>
                    <a:pt x="309" y="338"/>
                    <a:pt x="328" y="338"/>
                  </a:cubicBezTo>
                  <a:cubicBezTo>
                    <a:pt x="347" y="338"/>
                    <a:pt x="353" y="323"/>
                    <a:pt x="355" y="323"/>
                  </a:cubicBezTo>
                  <a:cubicBezTo>
                    <a:pt x="360" y="323"/>
                    <a:pt x="363" y="319"/>
                    <a:pt x="363" y="315"/>
                  </a:cubicBezTo>
                  <a:close/>
                </a:path>
              </a:pathLst>
            </a:custGeom>
            <a:solidFill>
              <a:schemeClr val="accent1">
                <a:lumMod val="20000"/>
                <a:lumOff val="80000"/>
              </a:schemeClr>
            </a:solid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5"/>
          <p:cNvGrpSpPr>
            <a:grpSpLocks noChangeAspect="1"/>
          </p:cNvGrpSpPr>
          <p:nvPr/>
        </p:nvGrpSpPr>
        <p:grpSpPr bwMode="auto">
          <a:xfrm>
            <a:off x="8940991" y="2254521"/>
            <a:ext cx="897475" cy="1257159"/>
            <a:chOff x="1590" y="353"/>
            <a:chExt cx="2580" cy="3614"/>
          </a:xfrm>
          <a:solidFill>
            <a:schemeClr val="tx1">
              <a:lumMod val="85000"/>
            </a:schemeClr>
          </a:solidFill>
        </p:grpSpPr>
        <p:sp>
          <p:nvSpPr>
            <p:cNvPr id="25" name="Oval 6"/>
            <p:cNvSpPr>
              <a:spLocks noChangeArrowheads="1"/>
            </p:cNvSpPr>
            <p:nvPr/>
          </p:nvSpPr>
          <p:spPr bwMode="auto">
            <a:xfrm>
              <a:off x="2286" y="353"/>
              <a:ext cx="1187" cy="1186"/>
            </a:xfrm>
            <a:prstGeom prst="ellipse">
              <a:avLst/>
            </a:prstGeom>
            <a:solidFill>
              <a:schemeClr val="accent1">
                <a:lumMod val="20000"/>
                <a:lumOff val="80000"/>
              </a:schemeClr>
            </a:solid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1590" y="1567"/>
              <a:ext cx="2580" cy="2400"/>
            </a:xfrm>
            <a:custGeom>
              <a:avLst/>
              <a:gdLst>
                <a:gd name="T0" fmla="*/ 363 w 363"/>
                <a:gd name="T1" fmla="*/ 315 h 338"/>
                <a:gd name="T2" fmla="*/ 349 w 363"/>
                <a:gd name="T3" fmla="*/ 82 h 338"/>
                <a:gd name="T4" fmla="*/ 298 w 363"/>
                <a:gd name="T5" fmla="*/ 15 h 338"/>
                <a:gd name="T6" fmla="*/ 247 w 363"/>
                <a:gd name="T7" fmla="*/ 0 h 338"/>
                <a:gd name="T8" fmla="*/ 181 w 363"/>
                <a:gd name="T9" fmla="*/ 24 h 338"/>
                <a:gd name="T10" fmla="*/ 116 w 363"/>
                <a:gd name="T11" fmla="*/ 2 h 338"/>
                <a:gd name="T12" fmla="*/ 71 w 363"/>
                <a:gd name="T13" fmla="*/ 15 h 338"/>
                <a:gd name="T14" fmla="*/ 13 w 363"/>
                <a:gd name="T15" fmla="*/ 85 h 338"/>
                <a:gd name="T16" fmla="*/ 0 w 363"/>
                <a:gd name="T17" fmla="*/ 315 h 338"/>
                <a:gd name="T18" fmla="*/ 8 w 363"/>
                <a:gd name="T19" fmla="*/ 323 h 338"/>
                <a:gd name="T20" fmla="*/ 35 w 363"/>
                <a:gd name="T21" fmla="*/ 338 h 338"/>
                <a:gd name="T22" fmla="*/ 64 w 363"/>
                <a:gd name="T23" fmla="*/ 323 h 338"/>
                <a:gd name="T24" fmla="*/ 72 w 363"/>
                <a:gd name="T25" fmla="*/ 315 h 338"/>
                <a:gd name="T26" fmla="*/ 72 w 363"/>
                <a:gd name="T27" fmla="*/ 131 h 338"/>
                <a:gd name="T28" fmla="*/ 92 w 363"/>
                <a:gd name="T29" fmla="*/ 131 h 338"/>
                <a:gd name="T30" fmla="*/ 92 w 363"/>
                <a:gd name="T31" fmla="*/ 267 h 338"/>
                <a:gd name="T32" fmla="*/ 92 w 363"/>
                <a:gd name="T33" fmla="*/ 330 h 338"/>
                <a:gd name="T34" fmla="*/ 100 w 363"/>
                <a:gd name="T35" fmla="*/ 338 h 338"/>
                <a:gd name="T36" fmla="*/ 265 w 363"/>
                <a:gd name="T37" fmla="*/ 338 h 338"/>
                <a:gd name="T38" fmla="*/ 272 w 363"/>
                <a:gd name="T39" fmla="*/ 330 h 338"/>
                <a:gd name="T40" fmla="*/ 272 w 363"/>
                <a:gd name="T41" fmla="*/ 267 h 338"/>
                <a:gd name="T42" fmla="*/ 272 w 363"/>
                <a:gd name="T43" fmla="*/ 131 h 338"/>
                <a:gd name="T44" fmla="*/ 292 w 363"/>
                <a:gd name="T45" fmla="*/ 131 h 338"/>
                <a:gd name="T46" fmla="*/ 292 w 363"/>
                <a:gd name="T47" fmla="*/ 315 h 338"/>
                <a:gd name="T48" fmla="*/ 299 w 363"/>
                <a:gd name="T49" fmla="*/ 323 h 338"/>
                <a:gd name="T50" fmla="*/ 328 w 363"/>
                <a:gd name="T51" fmla="*/ 338 h 338"/>
                <a:gd name="T52" fmla="*/ 355 w 363"/>
                <a:gd name="T53" fmla="*/ 323 h 338"/>
                <a:gd name="T54" fmla="*/ 363 w 363"/>
                <a:gd name="T55" fmla="*/ 31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338">
                  <a:moveTo>
                    <a:pt x="363" y="315"/>
                  </a:moveTo>
                  <a:cubicBezTo>
                    <a:pt x="363" y="311"/>
                    <a:pt x="351" y="106"/>
                    <a:pt x="349" y="82"/>
                  </a:cubicBezTo>
                  <a:cubicBezTo>
                    <a:pt x="347" y="46"/>
                    <a:pt x="332" y="26"/>
                    <a:pt x="298" y="15"/>
                  </a:cubicBezTo>
                  <a:cubicBezTo>
                    <a:pt x="288" y="12"/>
                    <a:pt x="267" y="6"/>
                    <a:pt x="247" y="0"/>
                  </a:cubicBezTo>
                  <a:cubicBezTo>
                    <a:pt x="247" y="0"/>
                    <a:pt x="216" y="24"/>
                    <a:pt x="181" y="24"/>
                  </a:cubicBezTo>
                  <a:cubicBezTo>
                    <a:pt x="146" y="24"/>
                    <a:pt x="116" y="2"/>
                    <a:pt x="116" y="2"/>
                  </a:cubicBezTo>
                  <a:cubicBezTo>
                    <a:pt x="98" y="7"/>
                    <a:pt x="80" y="12"/>
                    <a:pt x="71" y="15"/>
                  </a:cubicBezTo>
                  <a:cubicBezTo>
                    <a:pt x="37" y="25"/>
                    <a:pt x="15" y="51"/>
                    <a:pt x="13" y="85"/>
                  </a:cubicBezTo>
                  <a:cubicBezTo>
                    <a:pt x="12" y="111"/>
                    <a:pt x="0" y="311"/>
                    <a:pt x="0" y="315"/>
                  </a:cubicBezTo>
                  <a:cubicBezTo>
                    <a:pt x="0" y="319"/>
                    <a:pt x="4" y="323"/>
                    <a:pt x="8" y="323"/>
                  </a:cubicBezTo>
                  <a:cubicBezTo>
                    <a:pt x="10" y="323"/>
                    <a:pt x="17" y="338"/>
                    <a:pt x="35" y="338"/>
                  </a:cubicBezTo>
                  <a:cubicBezTo>
                    <a:pt x="54" y="338"/>
                    <a:pt x="62" y="323"/>
                    <a:pt x="64" y="323"/>
                  </a:cubicBezTo>
                  <a:cubicBezTo>
                    <a:pt x="68" y="323"/>
                    <a:pt x="72" y="319"/>
                    <a:pt x="72" y="315"/>
                  </a:cubicBezTo>
                  <a:cubicBezTo>
                    <a:pt x="72" y="311"/>
                    <a:pt x="72" y="135"/>
                    <a:pt x="72" y="131"/>
                  </a:cubicBezTo>
                  <a:cubicBezTo>
                    <a:pt x="72" y="120"/>
                    <a:pt x="92" y="120"/>
                    <a:pt x="92" y="131"/>
                  </a:cubicBezTo>
                  <a:cubicBezTo>
                    <a:pt x="92" y="135"/>
                    <a:pt x="92" y="267"/>
                    <a:pt x="92" y="267"/>
                  </a:cubicBezTo>
                  <a:cubicBezTo>
                    <a:pt x="92" y="330"/>
                    <a:pt x="92" y="330"/>
                    <a:pt x="92" y="330"/>
                  </a:cubicBezTo>
                  <a:cubicBezTo>
                    <a:pt x="92" y="334"/>
                    <a:pt x="96" y="338"/>
                    <a:pt x="100" y="338"/>
                  </a:cubicBezTo>
                  <a:cubicBezTo>
                    <a:pt x="104" y="338"/>
                    <a:pt x="265" y="338"/>
                    <a:pt x="265" y="338"/>
                  </a:cubicBezTo>
                  <a:cubicBezTo>
                    <a:pt x="269" y="338"/>
                    <a:pt x="272" y="334"/>
                    <a:pt x="272" y="330"/>
                  </a:cubicBezTo>
                  <a:cubicBezTo>
                    <a:pt x="272" y="267"/>
                    <a:pt x="272" y="267"/>
                    <a:pt x="272" y="267"/>
                  </a:cubicBezTo>
                  <a:cubicBezTo>
                    <a:pt x="272" y="267"/>
                    <a:pt x="272" y="135"/>
                    <a:pt x="272" y="131"/>
                  </a:cubicBezTo>
                  <a:cubicBezTo>
                    <a:pt x="272" y="121"/>
                    <a:pt x="292" y="121"/>
                    <a:pt x="292" y="131"/>
                  </a:cubicBezTo>
                  <a:cubicBezTo>
                    <a:pt x="292" y="135"/>
                    <a:pt x="292" y="311"/>
                    <a:pt x="292" y="315"/>
                  </a:cubicBezTo>
                  <a:cubicBezTo>
                    <a:pt x="292" y="319"/>
                    <a:pt x="295" y="323"/>
                    <a:pt x="299" y="323"/>
                  </a:cubicBezTo>
                  <a:cubicBezTo>
                    <a:pt x="301" y="323"/>
                    <a:pt x="309" y="338"/>
                    <a:pt x="328" y="338"/>
                  </a:cubicBezTo>
                  <a:cubicBezTo>
                    <a:pt x="347" y="338"/>
                    <a:pt x="353" y="323"/>
                    <a:pt x="355" y="323"/>
                  </a:cubicBezTo>
                  <a:cubicBezTo>
                    <a:pt x="360" y="323"/>
                    <a:pt x="363" y="319"/>
                    <a:pt x="363" y="315"/>
                  </a:cubicBezTo>
                  <a:close/>
                </a:path>
              </a:pathLst>
            </a:custGeom>
            <a:solidFill>
              <a:schemeClr val="accent1">
                <a:lumMod val="20000"/>
                <a:lumOff val="80000"/>
              </a:schemeClr>
            </a:solidFill>
            <a:ln w="38100">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a:xfrm>
            <a:off x="1520560" y="3054879"/>
            <a:ext cx="1035969" cy="369332"/>
          </a:xfrm>
          <a:prstGeom prst="rect">
            <a:avLst/>
          </a:prstGeom>
          <a:solidFill>
            <a:schemeClr val="tx1"/>
          </a:solidFill>
        </p:spPr>
        <p:txBody>
          <a:bodyPr wrap="square" rtlCol="0" anchor="ctr">
            <a:spAutoFit/>
          </a:bodyPr>
          <a:lstStyle/>
          <a:p>
            <a:pPr algn="ctr"/>
            <a:endParaRPr lang="en-US" dirty="0">
              <a:solidFill>
                <a:schemeClr val="bg2"/>
              </a:solidFill>
            </a:endParaRPr>
          </a:p>
        </p:txBody>
      </p:sp>
      <p:sp>
        <p:nvSpPr>
          <p:cNvPr id="71" name="Rectangle 70"/>
          <p:cNvSpPr/>
          <p:nvPr/>
        </p:nvSpPr>
        <p:spPr>
          <a:xfrm>
            <a:off x="4202732" y="3134703"/>
            <a:ext cx="1035969" cy="369332"/>
          </a:xfrm>
          <a:prstGeom prst="rect">
            <a:avLst/>
          </a:prstGeom>
          <a:solidFill>
            <a:schemeClr val="tx1"/>
          </a:solidFill>
        </p:spPr>
        <p:txBody>
          <a:bodyPr wrap="square" rtlCol="0" anchor="ctr">
            <a:spAutoFit/>
          </a:bodyPr>
          <a:lstStyle/>
          <a:p>
            <a:pPr algn="ctr"/>
            <a:endParaRPr lang="en-US" dirty="0">
              <a:solidFill>
                <a:schemeClr val="bg2"/>
              </a:solidFill>
            </a:endParaRPr>
          </a:p>
        </p:txBody>
      </p:sp>
      <p:sp>
        <p:nvSpPr>
          <p:cNvPr id="72" name="Rectangle 71"/>
          <p:cNvSpPr/>
          <p:nvPr/>
        </p:nvSpPr>
        <p:spPr>
          <a:xfrm>
            <a:off x="6703359" y="2996442"/>
            <a:ext cx="1160279" cy="369332"/>
          </a:xfrm>
          <a:prstGeom prst="rect">
            <a:avLst/>
          </a:prstGeom>
          <a:solidFill>
            <a:schemeClr val="tx1"/>
          </a:solidFill>
        </p:spPr>
        <p:txBody>
          <a:bodyPr wrap="square" rtlCol="0" anchor="ctr">
            <a:spAutoFit/>
          </a:bodyPr>
          <a:lstStyle/>
          <a:p>
            <a:pPr algn="ctr"/>
            <a:endParaRPr lang="en-US" dirty="0">
              <a:solidFill>
                <a:schemeClr val="bg2"/>
              </a:solidFill>
            </a:endParaRPr>
          </a:p>
        </p:txBody>
      </p:sp>
      <p:sp>
        <p:nvSpPr>
          <p:cNvPr id="73" name="Rectangle 72"/>
          <p:cNvSpPr/>
          <p:nvPr/>
        </p:nvSpPr>
        <p:spPr>
          <a:xfrm>
            <a:off x="9558097" y="3183260"/>
            <a:ext cx="1035969" cy="369332"/>
          </a:xfrm>
          <a:prstGeom prst="rect">
            <a:avLst/>
          </a:prstGeom>
          <a:solidFill>
            <a:schemeClr val="tx1"/>
          </a:solidFill>
        </p:spPr>
        <p:txBody>
          <a:bodyPr wrap="square" rtlCol="0" anchor="ctr">
            <a:spAutoFit/>
          </a:bodyPr>
          <a:lstStyle/>
          <a:p>
            <a:pPr algn="ctr"/>
            <a:endParaRPr lang="en-US" dirty="0">
              <a:solidFill>
                <a:schemeClr val="bg2"/>
              </a:solidFill>
            </a:endParaRPr>
          </a:p>
        </p:txBody>
      </p:sp>
      <p:sp>
        <p:nvSpPr>
          <p:cNvPr id="15" name="Title 14"/>
          <p:cNvSpPr>
            <a:spLocks noGrp="1"/>
          </p:cNvSpPr>
          <p:nvPr>
            <p:ph type="title"/>
          </p:nvPr>
        </p:nvSpPr>
        <p:spPr/>
        <p:txBody>
          <a:bodyPr/>
          <a:lstStyle/>
          <a:p>
            <a:r>
              <a:rPr lang="en-US" dirty="0"/>
              <a:t>Mobility in healthcare: transforming the care experience</a:t>
            </a:r>
          </a:p>
        </p:txBody>
      </p:sp>
      <p:sp>
        <p:nvSpPr>
          <p:cNvPr id="9" name="Text Placeholder 8"/>
          <p:cNvSpPr>
            <a:spLocks noGrp="1"/>
          </p:cNvSpPr>
          <p:nvPr>
            <p:ph type="body" sz="quarter" idx="4294967295"/>
          </p:nvPr>
        </p:nvSpPr>
        <p:spPr>
          <a:xfrm>
            <a:off x="411597" y="1033147"/>
            <a:ext cx="11365192" cy="606476"/>
          </a:xfrm>
          <a:prstGeom prst="rect">
            <a:avLst/>
          </a:prstGeom>
        </p:spPr>
        <p:txBody>
          <a:bodyPr/>
          <a:lstStyle/>
          <a:p>
            <a:pPr marL="0" indent="0">
              <a:buNone/>
            </a:pPr>
            <a:r>
              <a:rPr lang="en-US" dirty="0"/>
              <a:t>In every location, on any device, at any time</a:t>
            </a:r>
          </a:p>
        </p:txBody>
      </p:sp>
      <p:sp>
        <p:nvSpPr>
          <p:cNvPr id="35" name="Text Placeholder 3"/>
          <p:cNvSpPr txBox="1">
            <a:spLocks/>
          </p:cNvSpPr>
          <p:nvPr/>
        </p:nvSpPr>
        <p:spPr>
          <a:xfrm>
            <a:off x="519266" y="1037411"/>
            <a:ext cx="11145581" cy="507868"/>
          </a:xfrm>
          <a:prstGeom prst="rect">
            <a:avLst/>
          </a:prstGeom>
        </p:spPr>
        <p:txBody>
          <a:bodyPr/>
          <a:lstStyle>
            <a:lvl1pPr marL="168275" indent="-168275" algn="l" defTabSz="914400" rtl="0" eaLnBrk="1" latinLnBrk="0" hangingPunct="1">
              <a:spcBef>
                <a:spcPts val="600"/>
              </a:spcBef>
              <a:buFont typeface="Arial" pitchFamily="34" charset="0"/>
              <a:buChar char="•"/>
              <a:defRPr lang="en-US" sz="1800" kern="1200" dirty="0" smtClean="0">
                <a:solidFill>
                  <a:srgbClr val="4D4F53"/>
                </a:solidFill>
                <a:latin typeface="Arial" pitchFamily="34" charset="0"/>
                <a:ea typeface="+mn-ea"/>
                <a:cs typeface="+mn-cs"/>
              </a:defRPr>
            </a:lvl1pPr>
            <a:lvl2pPr marL="350838" indent="-187325" algn="l" defTabSz="914400" rtl="0" eaLnBrk="1" latinLnBrk="0" hangingPunct="1">
              <a:spcBef>
                <a:spcPts val="0"/>
              </a:spcBef>
              <a:buFont typeface="Arial" pitchFamily="34" charset="0"/>
              <a:buChar char="ᵒ"/>
              <a:defRPr lang="en-US" sz="1600" kern="1200" dirty="0" smtClean="0">
                <a:solidFill>
                  <a:schemeClr val="tx1"/>
                </a:solidFill>
                <a:latin typeface="Arial" pitchFamily="34" charset="0"/>
                <a:ea typeface="+mn-ea"/>
                <a:cs typeface="+mn-cs"/>
              </a:defRPr>
            </a:lvl2pPr>
            <a:lvl3pPr marL="625475" indent="-161925" algn="l" defTabSz="914400" rtl="0" eaLnBrk="1" latinLnBrk="0" hangingPunct="1">
              <a:spcBef>
                <a:spcPts val="0"/>
              </a:spcBef>
              <a:buFont typeface="Arial" pitchFamily="34" charset="0"/>
              <a:buChar char="•"/>
              <a:defRPr lang="en-US" sz="1400" kern="1200" dirty="0" smtClean="0">
                <a:solidFill>
                  <a:schemeClr val="tx1"/>
                </a:solidFill>
                <a:latin typeface="Arial" pitchFamily="34" charset="0"/>
                <a:ea typeface="+mn-ea"/>
                <a:cs typeface="+mn-cs"/>
              </a:defRPr>
            </a:lvl3pPr>
            <a:lvl4pPr marL="854075" indent="-165100" algn="l" defTabSz="914400" rtl="0" eaLnBrk="1" latinLnBrk="0" hangingPunct="1">
              <a:spcBef>
                <a:spcPts val="0"/>
              </a:spcBef>
              <a:buFont typeface="Arial" pitchFamily="34" charset="0"/>
              <a:buChar char="-"/>
              <a:defRPr lang="en-US" sz="1400" kern="1200" dirty="0" smtClean="0">
                <a:solidFill>
                  <a:schemeClr val="tx1"/>
                </a:solidFill>
                <a:latin typeface="Arial" pitchFamily="34" charset="0"/>
                <a:ea typeface="+mn-ea"/>
                <a:cs typeface="+mn-cs"/>
              </a:defRPr>
            </a:lvl4pPr>
            <a:lvl5pPr marL="1082675" indent="-168275" algn="l" defTabSz="914400" rtl="0" eaLnBrk="1" latinLnBrk="0" hangingPunct="1">
              <a:spcBef>
                <a:spcPts val="0"/>
              </a:spcBef>
              <a:buFont typeface="Arial"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399" dirty="0"/>
          </a:p>
        </p:txBody>
      </p:sp>
      <p:sp>
        <p:nvSpPr>
          <p:cNvPr id="2" name="Rectangle 1"/>
          <p:cNvSpPr/>
          <p:nvPr/>
        </p:nvSpPr>
        <p:spPr>
          <a:xfrm>
            <a:off x="703589" y="4151372"/>
            <a:ext cx="2308607" cy="1815882"/>
          </a:xfrm>
          <a:prstGeom prst="rect">
            <a:avLst/>
          </a:prstGeom>
        </p:spPr>
        <p:txBody>
          <a:bodyPr wrap="square">
            <a:spAutoFit/>
          </a:bodyPr>
          <a:lstStyle/>
          <a:p>
            <a:r>
              <a:rPr lang="en-US" sz="1600" b="1" dirty="0">
                <a:solidFill>
                  <a:srgbClr val="00B0F0"/>
                </a:solidFill>
              </a:rPr>
              <a:t>1 a.m. </a:t>
            </a:r>
            <a:r>
              <a:rPr lang="en-US" sz="1600" dirty="0"/>
              <a:t>“Dr. Allen” receives a phone call from the hospital and schedules an a.m. surgery for the patient from the home laptop.</a:t>
            </a:r>
          </a:p>
          <a:p>
            <a:endParaRPr lang="en-US" sz="1600" dirty="0"/>
          </a:p>
        </p:txBody>
      </p:sp>
      <p:sp>
        <p:nvSpPr>
          <p:cNvPr id="3" name="Rectangle 2"/>
          <p:cNvSpPr/>
          <p:nvPr/>
        </p:nvSpPr>
        <p:spPr>
          <a:xfrm>
            <a:off x="3735127" y="4140427"/>
            <a:ext cx="2356928" cy="1323439"/>
          </a:xfrm>
          <a:prstGeom prst="rect">
            <a:avLst/>
          </a:prstGeom>
        </p:spPr>
        <p:txBody>
          <a:bodyPr wrap="square">
            <a:spAutoFit/>
          </a:bodyPr>
          <a:lstStyle/>
          <a:p>
            <a:r>
              <a:rPr lang="en-US" sz="1600" b="1" dirty="0">
                <a:solidFill>
                  <a:srgbClr val="00B0F0"/>
                </a:solidFill>
              </a:rPr>
              <a:t>8 a.m</a:t>
            </a:r>
            <a:r>
              <a:rPr lang="en-US" sz="1600" b="1" dirty="0">
                <a:solidFill>
                  <a:schemeClr val="tx2"/>
                </a:solidFill>
              </a:rPr>
              <a:t>. </a:t>
            </a:r>
            <a:r>
              <a:rPr lang="en-US" sz="1600" dirty="0"/>
              <a:t>Logs onto tablet to review patient’s MRI during the commute to the hospital</a:t>
            </a:r>
          </a:p>
          <a:p>
            <a:endParaRPr lang="en-US" sz="1600" dirty="0">
              <a:solidFill>
                <a:schemeClr val="bg2"/>
              </a:solidFill>
            </a:endParaRPr>
          </a:p>
        </p:txBody>
      </p:sp>
      <p:sp>
        <p:nvSpPr>
          <p:cNvPr id="4" name="Rectangle 3"/>
          <p:cNvSpPr/>
          <p:nvPr/>
        </p:nvSpPr>
        <p:spPr>
          <a:xfrm>
            <a:off x="6373624" y="4179259"/>
            <a:ext cx="2153737" cy="1323439"/>
          </a:xfrm>
          <a:prstGeom prst="rect">
            <a:avLst/>
          </a:prstGeom>
        </p:spPr>
        <p:txBody>
          <a:bodyPr wrap="square">
            <a:spAutoFit/>
          </a:bodyPr>
          <a:lstStyle/>
          <a:p>
            <a:r>
              <a:rPr lang="en-US" sz="1600" b="1" dirty="0">
                <a:solidFill>
                  <a:srgbClr val="00B0F0"/>
                </a:solidFill>
              </a:rPr>
              <a:t>10 a.m. </a:t>
            </a:r>
            <a:r>
              <a:rPr lang="en-US" sz="1600" dirty="0"/>
              <a:t>Arrives at hospital and logs into work desktop to check status and prep for surgery</a:t>
            </a:r>
          </a:p>
        </p:txBody>
      </p:sp>
      <p:sp>
        <p:nvSpPr>
          <p:cNvPr id="6" name="Rectangle 5"/>
          <p:cNvSpPr/>
          <p:nvPr/>
        </p:nvSpPr>
        <p:spPr>
          <a:xfrm>
            <a:off x="9198531" y="4179258"/>
            <a:ext cx="2248619" cy="1077218"/>
          </a:xfrm>
          <a:prstGeom prst="rect">
            <a:avLst/>
          </a:prstGeom>
        </p:spPr>
        <p:txBody>
          <a:bodyPr wrap="square">
            <a:spAutoFit/>
          </a:bodyPr>
          <a:lstStyle/>
          <a:p>
            <a:r>
              <a:rPr lang="en-US" sz="1600" b="1" dirty="0">
                <a:solidFill>
                  <a:srgbClr val="00B0F0"/>
                </a:solidFill>
              </a:rPr>
              <a:t>6 p.m</a:t>
            </a:r>
            <a:r>
              <a:rPr lang="en-US" sz="1600" b="1" dirty="0">
                <a:solidFill>
                  <a:schemeClr val="tx2"/>
                </a:solidFill>
              </a:rPr>
              <a:t>. </a:t>
            </a:r>
            <a:r>
              <a:rPr lang="en-US" sz="1600" dirty="0"/>
              <a:t>Reviews patient’s post-op status on tablet during the return commute home</a:t>
            </a:r>
          </a:p>
        </p:txBody>
      </p:sp>
      <p:grpSp>
        <p:nvGrpSpPr>
          <p:cNvPr id="13" name="Group 12"/>
          <p:cNvGrpSpPr>
            <a:grpSpLocks noChangeAspect="1"/>
          </p:cNvGrpSpPr>
          <p:nvPr/>
        </p:nvGrpSpPr>
        <p:grpSpPr>
          <a:xfrm>
            <a:off x="1347587" y="2897382"/>
            <a:ext cx="1434968" cy="882849"/>
            <a:chOff x="1549401" y="4295776"/>
            <a:chExt cx="854075" cy="525462"/>
          </a:xfrm>
          <a:solidFill>
            <a:schemeClr val="tx2"/>
          </a:solidFill>
        </p:grpSpPr>
        <p:sp>
          <p:nvSpPr>
            <p:cNvPr id="14" name="Freeform 148"/>
            <p:cNvSpPr>
              <a:spLocks noEditPoints="1"/>
            </p:cNvSpPr>
            <p:nvPr/>
          </p:nvSpPr>
          <p:spPr bwMode="auto">
            <a:xfrm>
              <a:off x="1549401" y="4738688"/>
              <a:ext cx="854075" cy="82550"/>
            </a:xfrm>
            <a:custGeom>
              <a:avLst/>
              <a:gdLst>
                <a:gd name="T0" fmla="*/ 327 w 331"/>
                <a:gd name="T1" fmla="*/ 0 h 32"/>
                <a:gd name="T2" fmla="*/ 166 w 331"/>
                <a:gd name="T3" fmla="*/ 0 h 32"/>
                <a:gd name="T4" fmla="*/ 165 w 331"/>
                <a:gd name="T5" fmla="*/ 0 h 32"/>
                <a:gd name="T6" fmla="*/ 4 w 331"/>
                <a:gd name="T7" fmla="*/ 0 h 32"/>
                <a:gd name="T8" fmla="*/ 27 w 331"/>
                <a:gd name="T9" fmla="*/ 32 h 32"/>
                <a:gd name="T10" fmla="*/ 165 w 331"/>
                <a:gd name="T11" fmla="*/ 32 h 32"/>
                <a:gd name="T12" fmla="*/ 166 w 331"/>
                <a:gd name="T13" fmla="*/ 32 h 32"/>
                <a:gd name="T14" fmla="*/ 305 w 331"/>
                <a:gd name="T15" fmla="*/ 32 h 32"/>
                <a:gd name="T16" fmla="*/ 327 w 331"/>
                <a:gd name="T17" fmla="*/ 0 h 32"/>
                <a:gd name="T18" fmla="*/ 194 w 331"/>
                <a:gd name="T19" fmla="*/ 20 h 32"/>
                <a:gd name="T20" fmla="*/ 165 w 331"/>
                <a:gd name="T21" fmla="*/ 20 h 32"/>
                <a:gd name="T22" fmla="*/ 134 w 331"/>
                <a:gd name="T23" fmla="*/ 20 h 32"/>
                <a:gd name="T24" fmla="*/ 128 w 331"/>
                <a:gd name="T25" fmla="*/ 15 h 32"/>
                <a:gd name="T26" fmla="*/ 134 w 331"/>
                <a:gd name="T27" fmla="*/ 11 h 32"/>
                <a:gd name="T28" fmla="*/ 165 w 331"/>
                <a:gd name="T29" fmla="*/ 11 h 32"/>
                <a:gd name="T30" fmla="*/ 194 w 331"/>
                <a:gd name="T31" fmla="*/ 11 h 32"/>
                <a:gd name="T32" fmla="*/ 200 w 331"/>
                <a:gd name="T33" fmla="*/ 15 h 32"/>
                <a:gd name="T34" fmla="*/ 194 w 331"/>
                <a:gd name="T35"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32">
                  <a:moveTo>
                    <a:pt x="327" y="0"/>
                  </a:moveTo>
                  <a:cubicBezTo>
                    <a:pt x="166" y="0"/>
                    <a:pt x="166" y="0"/>
                    <a:pt x="166" y="0"/>
                  </a:cubicBezTo>
                  <a:cubicBezTo>
                    <a:pt x="165" y="0"/>
                    <a:pt x="165" y="0"/>
                    <a:pt x="165" y="0"/>
                  </a:cubicBezTo>
                  <a:cubicBezTo>
                    <a:pt x="4" y="0"/>
                    <a:pt x="4" y="0"/>
                    <a:pt x="4" y="0"/>
                  </a:cubicBezTo>
                  <a:cubicBezTo>
                    <a:pt x="4" y="0"/>
                    <a:pt x="0" y="32"/>
                    <a:pt x="27" y="32"/>
                  </a:cubicBezTo>
                  <a:cubicBezTo>
                    <a:pt x="51" y="32"/>
                    <a:pt x="155" y="32"/>
                    <a:pt x="165" y="32"/>
                  </a:cubicBezTo>
                  <a:cubicBezTo>
                    <a:pt x="166" y="32"/>
                    <a:pt x="166" y="32"/>
                    <a:pt x="166" y="32"/>
                  </a:cubicBezTo>
                  <a:cubicBezTo>
                    <a:pt x="176" y="32"/>
                    <a:pt x="280" y="32"/>
                    <a:pt x="305" y="32"/>
                  </a:cubicBezTo>
                  <a:cubicBezTo>
                    <a:pt x="331" y="32"/>
                    <a:pt x="327" y="0"/>
                    <a:pt x="327" y="0"/>
                  </a:cubicBezTo>
                  <a:close/>
                  <a:moveTo>
                    <a:pt x="194" y="20"/>
                  </a:moveTo>
                  <a:cubicBezTo>
                    <a:pt x="165" y="20"/>
                    <a:pt x="165" y="20"/>
                    <a:pt x="165" y="20"/>
                  </a:cubicBezTo>
                  <a:cubicBezTo>
                    <a:pt x="134" y="20"/>
                    <a:pt x="134" y="20"/>
                    <a:pt x="134" y="20"/>
                  </a:cubicBezTo>
                  <a:cubicBezTo>
                    <a:pt x="130" y="20"/>
                    <a:pt x="128" y="18"/>
                    <a:pt x="128" y="15"/>
                  </a:cubicBezTo>
                  <a:cubicBezTo>
                    <a:pt x="128" y="13"/>
                    <a:pt x="130" y="11"/>
                    <a:pt x="134" y="11"/>
                  </a:cubicBezTo>
                  <a:cubicBezTo>
                    <a:pt x="165" y="11"/>
                    <a:pt x="165" y="11"/>
                    <a:pt x="165" y="11"/>
                  </a:cubicBezTo>
                  <a:cubicBezTo>
                    <a:pt x="194" y="11"/>
                    <a:pt x="194" y="11"/>
                    <a:pt x="194" y="11"/>
                  </a:cubicBezTo>
                  <a:cubicBezTo>
                    <a:pt x="197" y="11"/>
                    <a:pt x="200" y="13"/>
                    <a:pt x="200" y="15"/>
                  </a:cubicBezTo>
                  <a:cubicBezTo>
                    <a:pt x="200" y="18"/>
                    <a:pt x="197" y="20"/>
                    <a:pt x="194" y="2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9"/>
            <p:cNvSpPr>
              <a:spLocks noEditPoints="1"/>
            </p:cNvSpPr>
            <p:nvPr/>
          </p:nvSpPr>
          <p:spPr bwMode="auto">
            <a:xfrm>
              <a:off x="1633538" y="4295776"/>
              <a:ext cx="682625" cy="422275"/>
            </a:xfrm>
            <a:custGeom>
              <a:avLst/>
              <a:gdLst>
                <a:gd name="T0" fmla="*/ 18 w 264"/>
                <a:gd name="T1" fmla="*/ 164 h 164"/>
                <a:gd name="T2" fmla="*/ 245 w 264"/>
                <a:gd name="T3" fmla="*/ 164 h 164"/>
                <a:gd name="T4" fmla="*/ 264 w 264"/>
                <a:gd name="T5" fmla="*/ 146 h 164"/>
                <a:gd name="T6" fmla="*/ 264 w 264"/>
                <a:gd name="T7" fmla="*/ 19 h 164"/>
                <a:gd name="T8" fmla="*/ 245 w 264"/>
                <a:gd name="T9" fmla="*/ 0 h 164"/>
                <a:gd name="T10" fmla="*/ 18 w 264"/>
                <a:gd name="T11" fmla="*/ 0 h 164"/>
                <a:gd name="T12" fmla="*/ 0 w 264"/>
                <a:gd name="T13" fmla="*/ 19 h 164"/>
                <a:gd name="T14" fmla="*/ 0 w 264"/>
                <a:gd name="T15" fmla="*/ 146 h 164"/>
                <a:gd name="T16" fmla="*/ 18 w 264"/>
                <a:gd name="T17" fmla="*/ 164 h 164"/>
                <a:gd name="T18" fmla="*/ 14 w 264"/>
                <a:gd name="T19" fmla="*/ 19 h 164"/>
                <a:gd name="T20" fmla="*/ 18 w 264"/>
                <a:gd name="T21" fmla="*/ 14 h 164"/>
                <a:gd name="T22" fmla="*/ 245 w 264"/>
                <a:gd name="T23" fmla="*/ 14 h 164"/>
                <a:gd name="T24" fmla="*/ 250 w 264"/>
                <a:gd name="T25" fmla="*/ 19 h 164"/>
                <a:gd name="T26" fmla="*/ 250 w 264"/>
                <a:gd name="T27" fmla="*/ 146 h 164"/>
                <a:gd name="T28" fmla="*/ 245 w 264"/>
                <a:gd name="T29" fmla="*/ 150 h 164"/>
                <a:gd name="T30" fmla="*/ 18 w 264"/>
                <a:gd name="T31" fmla="*/ 150 h 164"/>
                <a:gd name="T32" fmla="*/ 14 w 264"/>
                <a:gd name="T33" fmla="*/ 146 h 164"/>
                <a:gd name="T34" fmla="*/ 14 w 264"/>
                <a:gd name="T35"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4" h="164">
                  <a:moveTo>
                    <a:pt x="18" y="164"/>
                  </a:moveTo>
                  <a:cubicBezTo>
                    <a:pt x="245" y="164"/>
                    <a:pt x="245" y="164"/>
                    <a:pt x="245" y="164"/>
                  </a:cubicBezTo>
                  <a:cubicBezTo>
                    <a:pt x="255" y="164"/>
                    <a:pt x="264" y="156"/>
                    <a:pt x="264" y="146"/>
                  </a:cubicBezTo>
                  <a:cubicBezTo>
                    <a:pt x="264" y="19"/>
                    <a:pt x="264" y="19"/>
                    <a:pt x="264" y="19"/>
                  </a:cubicBezTo>
                  <a:cubicBezTo>
                    <a:pt x="264" y="9"/>
                    <a:pt x="255" y="0"/>
                    <a:pt x="245" y="0"/>
                  </a:cubicBezTo>
                  <a:cubicBezTo>
                    <a:pt x="18" y="0"/>
                    <a:pt x="18" y="0"/>
                    <a:pt x="18" y="0"/>
                  </a:cubicBezTo>
                  <a:cubicBezTo>
                    <a:pt x="8" y="0"/>
                    <a:pt x="0" y="9"/>
                    <a:pt x="0" y="19"/>
                  </a:cubicBezTo>
                  <a:cubicBezTo>
                    <a:pt x="0" y="146"/>
                    <a:pt x="0" y="146"/>
                    <a:pt x="0" y="146"/>
                  </a:cubicBezTo>
                  <a:cubicBezTo>
                    <a:pt x="0" y="156"/>
                    <a:pt x="8" y="164"/>
                    <a:pt x="18" y="164"/>
                  </a:cubicBezTo>
                  <a:close/>
                  <a:moveTo>
                    <a:pt x="14" y="19"/>
                  </a:moveTo>
                  <a:cubicBezTo>
                    <a:pt x="14" y="16"/>
                    <a:pt x="16" y="14"/>
                    <a:pt x="18" y="14"/>
                  </a:cubicBezTo>
                  <a:cubicBezTo>
                    <a:pt x="245" y="14"/>
                    <a:pt x="245" y="14"/>
                    <a:pt x="245" y="14"/>
                  </a:cubicBezTo>
                  <a:cubicBezTo>
                    <a:pt x="248" y="14"/>
                    <a:pt x="250" y="16"/>
                    <a:pt x="250" y="19"/>
                  </a:cubicBezTo>
                  <a:cubicBezTo>
                    <a:pt x="250" y="146"/>
                    <a:pt x="250" y="146"/>
                    <a:pt x="250" y="146"/>
                  </a:cubicBezTo>
                  <a:cubicBezTo>
                    <a:pt x="250" y="148"/>
                    <a:pt x="248" y="150"/>
                    <a:pt x="245" y="150"/>
                  </a:cubicBezTo>
                  <a:cubicBezTo>
                    <a:pt x="18" y="150"/>
                    <a:pt x="18" y="150"/>
                    <a:pt x="18" y="150"/>
                  </a:cubicBezTo>
                  <a:cubicBezTo>
                    <a:pt x="16" y="150"/>
                    <a:pt x="14" y="148"/>
                    <a:pt x="14" y="146"/>
                  </a:cubicBezTo>
                  <a:lnTo>
                    <a:pt x="14" y="19"/>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Freeform 78"/>
          <p:cNvSpPr>
            <a:spLocks noEditPoints="1"/>
          </p:cNvSpPr>
          <p:nvPr/>
        </p:nvSpPr>
        <p:spPr bwMode="auto">
          <a:xfrm>
            <a:off x="4062588" y="2897381"/>
            <a:ext cx="1285389" cy="843979"/>
          </a:xfrm>
          <a:custGeom>
            <a:avLst/>
            <a:gdLst>
              <a:gd name="T0" fmla="*/ 217 w 224"/>
              <a:gd name="T1" fmla="*/ 0 h 147"/>
              <a:gd name="T2" fmla="*/ 8 w 224"/>
              <a:gd name="T3" fmla="*/ 0 h 147"/>
              <a:gd name="T4" fmla="*/ 0 w 224"/>
              <a:gd name="T5" fmla="*/ 7 h 147"/>
              <a:gd name="T6" fmla="*/ 0 w 224"/>
              <a:gd name="T7" fmla="*/ 139 h 147"/>
              <a:gd name="T8" fmla="*/ 8 w 224"/>
              <a:gd name="T9" fmla="*/ 147 h 147"/>
              <a:gd name="T10" fmla="*/ 217 w 224"/>
              <a:gd name="T11" fmla="*/ 147 h 147"/>
              <a:gd name="T12" fmla="*/ 224 w 224"/>
              <a:gd name="T13" fmla="*/ 139 h 147"/>
              <a:gd name="T14" fmla="*/ 224 w 224"/>
              <a:gd name="T15" fmla="*/ 7 h 147"/>
              <a:gd name="T16" fmla="*/ 217 w 224"/>
              <a:gd name="T17" fmla="*/ 0 h 147"/>
              <a:gd name="T18" fmla="*/ 7 w 224"/>
              <a:gd name="T19" fmla="*/ 90 h 147"/>
              <a:gd name="T20" fmla="*/ 5 w 224"/>
              <a:gd name="T21" fmla="*/ 92 h 147"/>
              <a:gd name="T22" fmla="*/ 3 w 224"/>
              <a:gd name="T23" fmla="*/ 90 h 147"/>
              <a:gd name="T24" fmla="*/ 3 w 224"/>
              <a:gd name="T25" fmla="*/ 58 h 147"/>
              <a:gd name="T26" fmla="*/ 5 w 224"/>
              <a:gd name="T27" fmla="*/ 56 h 147"/>
              <a:gd name="T28" fmla="*/ 7 w 224"/>
              <a:gd name="T29" fmla="*/ 58 h 147"/>
              <a:gd name="T30" fmla="*/ 7 w 224"/>
              <a:gd name="T31" fmla="*/ 90 h 147"/>
              <a:gd name="T32" fmla="*/ 142 w 224"/>
              <a:gd name="T33" fmla="*/ 7 h 147"/>
              <a:gd name="T34" fmla="*/ 147 w 224"/>
              <a:gd name="T35" fmla="*/ 11 h 147"/>
              <a:gd name="T36" fmla="*/ 142 w 224"/>
              <a:gd name="T37" fmla="*/ 15 h 147"/>
              <a:gd name="T38" fmla="*/ 138 w 224"/>
              <a:gd name="T39" fmla="*/ 11 h 147"/>
              <a:gd name="T40" fmla="*/ 142 w 224"/>
              <a:gd name="T41" fmla="*/ 7 h 147"/>
              <a:gd name="T42" fmla="*/ 108 w 224"/>
              <a:gd name="T43" fmla="*/ 8 h 147"/>
              <a:gd name="T44" fmla="*/ 111 w 224"/>
              <a:gd name="T45" fmla="*/ 11 h 147"/>
              <a:gd name="T46" fmla="*/ 108 w 224"/>
              <a:gd name="T47" fmla="*/ 14 h 147"/>
              <a:gd name="T48" fmla="*/ 105 w 224"/>
              <a:gd name="T49" fmla="*/ 11 h 147"/>
              <a:gd name="T50" fmla="*/ 108 w 224"/>
              <a:gd name="T51" fmla="*/ 8 h 147"/>
              <a:gd name="T52" fmla="*/ 205 w 224"/>
              <a:gd name="T53" fmla="*/ 120 h 147"/>
              <a:gd name="T54" fmla="*/ 199 w 224"/>
              <a:gd name="T55" fmla="*/ 126 h 147"/>
              <a:gd name="T56" fmla="*/ 30 w 224"/>
              <a:gd name="T57" fmla="*/ 126 h 147"/>
              <a:gd name="T58" fmla="*/ 24 w 224"/>
              <a:gd name="T59" fmla="*/ 120 h 147"/>
              <a:gd name="T60" fmla="*/ 24 w 224"/>
              <a:gd name="T61" fmla="*/ 27 h 147"/>
              <a:gd name="T62" fmla="*/ 30 w 224"/>
              <a:gd name="T63" fmla="*/ 21 h 147"/>
              <a:gd name="T64" fmla="*/ 199 w 224"/>
              <a:gd name="T65" fmla="*/ 21 h 147"/>
              <a:gd name="T66" fmla="*/ 205 w 224"/>
              <a:gd name="T67" fmla="*/ 27 h 147"/>
              <a:gd name="T68" fmla="*/ 205 w 224"/>
              <a:gd name="T69" fmla="*/ 120 h 147"/>
              <a:gd name="T70" fmla="*/ 222 w 224"/>
              <a:gd name="T71" fmla="*/ 90 h 147"/>
              <a:gd name="T72" fmla="*/ 220 w 224"/>
              <a:gd name="T73" fmla="*/ 92 h 147"/>
              <a:gd name="T74" fmla="*/ 218 w 224"/>
              <a:gd name="T75" fmla="*/ 90 h 147"/>
              <a:gd name="T76" fmla="*/ 218 w 224"/>
              <a:gd name="T77" fmla="*/ 58 h 147"/>
              <a:gd name="T78" fmla="*/ 220 w 224"/>
              <a:gd name="T79" fmla="*/ 56 h 147"/>
              <a:gd name="T80" fmla="*/ 222 w 224"/>
              <a:gd name="T81" fmla="*/ 58 h 147"/>
              <a:gd name="T82" fmla="*/ 222 w 224"/>
              <a:gd name="T83" fmla="*/ 9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147">
                <a:moveTo>
                  <a:pt x="217" y="0"/>
                </a:moveTo>
                <a:cubicBezTo>
                  <a:pt x="8" y="0"/>
                  <a:pt x="8" y="0"/>
                  <a:pt x="8" y="0"/>
                </a:cubicBezTo>
                <a:cubicBezTo>
                  <a:pt x="4" y="0"/>
                  <a:pt x="0" y="3"/>
                  <a:pt x="0" y="7"/>
                </a:cubicBezTo>
                <a:cubicBezTo>
                  <a:pt x="0" y="139"/>
                  <a:pt x="0" y="139"/>
                  <a:pt x="0" y="139"/>
                </a:cubicBezTo>
                <a:cubicBezTo>
                  <a:pt x="0" y="144"/>
                  <a:pt x="4" y="147"/>
                  <a:pt x="8" y="147"/>
                </a:cubicBezTo>
                <a:cubicBezTo>
                  <a:pt x="217" y="147"/>
                  <a:pt x="217" y="147"/>
                  <a:pt x="217" y="147"/>
                </a:cubicBezTo>
                <a:cubicBezTo>
                  <a:pt x="221" y="147"/>
                  <a:pt x="224" y="144"/>
                  <a:pt x="224" y="139"/>
                </a:cubicBezTo>
                <a:cubicBezTo>
                  <a:pt x="224" y="7"/>
                  <a:pt x="224" y="7"/>
                  <a:pt x="224" y="7"/>
                </a:cubicBezTo>
                <a:cubicBezTo>
                  <a:pt x="224" y="3"/>
                  <a:pt x="221" y="0"/>
                  <a:pt x="217" y="0"/>
                </a:cubicBezTo>
                <a:close/>
                <a:moveTo>
                  <a:pt x="7" y="90"/>
                </a:moveTo>
                <a:cubicBezTo>
                  <a:pt x="7" y="91"/>
                  <a:pt x="6" y="92"/>
                  <a:pt x="5" y="92"/>
                </a:cubicBezTo>
                <a:cubicBezTo>
                  <a:pt x="4" y="92"/>
                  <a:pt x="3" y="91"/>
                  <a:pt x="3" y="90"/>
                </a:cubicBezTo>
                <a:cubicBezTo>
                  <a:pt x="3" y="58"/>
                  <a:pt x="3" y="58"/>
                  <a:pt x="3" y="58"/>
                </a:cubicBezTo>
                <a:cubicBezTo>
                  <a:pt x="3" y="57"/>
                  <a:pt x="4" y="56"/>
                  <a:pt x="5" y="56"/>
                </a:cubicBezTo>
                <a:cubicBezTo>
                  <a:pt x="6" y="56"/>
                  <a:pt x="7" y="57"/>
                  <a:pt x="7" y="58"/>
                </a:cubicBezTo>
                <a:lnTo>
                  <a:pt x="7" y="90"/>
                </a:lnTo>
                <a:close/>
                <a:moveTo>
                  <a:pt x="142" y="7"/>
                </a:moveTo>
                <a:cubicBezTo>
                  <a:pt x="145" y="7"/>
                  <a:pt x="147" y="9"/>
                  <a:pt x="147" y="11"/>
                </a:cubicBezTo>
                <a:cubicBezTo>
                  <a:pt x="147" y="13"/>
                  <a:pt x="145" y="15"/>
                  <a:pt x="142" y="15"/>
                </a:cubicBezTo>
                <a:cubicBezTo>
                  <a:pt x="140" y="15"/>
                  <a:pt x="138" y="13"/>
                  <a:pt x="138" y="11"/>
                </a:cubicBezTo>
                <a:cubicBezTo>
                  <a:pt x="138" y="9"/>
                  <a:pt x="140" y="7"/>
                  <a:pt x="142" y="7"/>
                </a:cubicBezTo>
                <a:close/>
                <a:moveTo>
                  <a:pt x="108" y="8"/>
                </a:moveTo>
                <a:cubicBezTo>
                  <a:pt x="109" y="8"/>
                  <a:pt x="111" y="9"/>
                  <a:pt x="111" y="11"/>
                </a:cubicBezTo>
                <a:cubicBezTo>
                  <a:pt x="111" y="13"/>
                  <a:pt x="109" y="14"/>
                  <a:pt x="108" y="14"/>
                </a:cubicBezTo>
                <a:cubicBezTo>
                  <a:pt x="106" y="14"/>
                  <a:pt x="105" y="13"/>
                  <a:pt x="105" y="11"/>
                </a:cubicBezTo>
                <a:cubicBezTo>
                  <a:pt x="105" y="9"/>
                  <a:pt x="106" y="8"/>
                  <a:pt x="108" y="8"/>
                </a:cubicBezTo>
                <a:close/>
                <a:moveTo>
                  <a:pt x="205" y="120"/>
                </a:moveTo>
                <a:cubicBezTo>
                  <a:pt x="205" y="123"/>
                  <a:pt x="203" y="126"/>
                  <a:pt x="199" y="126"/>
                </a:cubicBezTo>
                <a:cubicBezTo>
                  <a:pt x="30" y="126"/>
                  <a:pt x="30" y="126"/>
                  <a:pt x="30" y="126"/>
                </a:cubicBezTo>
                <a:cubicBezTo>
                  <a:pt x="26" y="126"/>
                  <a:pt x="24" y="123"/>
                  <a:pt x="24" y="120"/>
                </a:cubicBezTo>
                <a:cubicBezTo>
                  <a:pt x="24" y="27"/>
                  <a:pt x="24" y="27"/>
                  <a:pt x="24" y="27"/>
                </a:cubicBezTo>
                <a:cubicBezTo>
                  <a:pt x="24" y="23"/>
                  <a:pt x="26" y="21"/>
                  <a:pt x="30" y="21"/>
                </a:cubicBezTo>
                <a:cubicBezTo>
                  <a:pt x="199" y="21"/>
                  <a:pt x="199" y="21"/>
                  <a:pt x="199" y="21"/>
                </a:cubicBezTo>
                <a:cubicBezTo>
                  <a:pt x="203" y="21"/>
                  <a:pt x="205" y="23"/>
                  <a:pt x="205" y="27"/>
                </a:cubicBezTo>
                <a:lnTo>
                  <a:pt x="205" y="120"/>
                </a:lnTo>
                <a:close/>
                <a:moveTo>
                  <a:pt x="222" y="90"/>
                </a:moveTo>
                <a:cubicBezTo>
                  <a:pt x="222" y="91"/>
                  <a:pt x="221" y="92"/>
                  <a:pt x="220" y="92"/>
                </a:cubicBezTo>
                <a:cubicBezTo>
                  <a:pt x="219" y="92"/>
                  <a:pt x="218" y="91"/>
                  <a:pt x="218" y="90"/>
                </a:cubicBezTo>
                <a:cubicBezTo>
                  <a:pt x="218" y="58"/>
                  <a:pt x="218" y="58"/>
                  <a:pt x="218" y="58"/>
                </a:cubicBezTo>
                <a:cubicBezTo>
                  <a:pt x="218" y="57"/>
                  <a:pt x="219" y="56"/>
                  <a:pt x="220" y="56"/>
                </a:cubicBezTo>
                <a:cubicBezTo>
                  <a:pt x="221" y="56"/>
                  <a:pt x="222" y="57"/>
                  <a:pt x="222" y="58"/>
                </a:cubicBezTo>
                <a:lnTo>
                  <a:pt x="222" y="9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Freeform 78"/>
          <p:cNvSpPr>
            <a:spLocks noEditPoints="1"/>
          </p:cNvSpPr>
          <p:nvPr/>
        </p:nvSpPr>
        <p:spPr bwMode="auto">
          <a:xfrm>
            <a:off x="9414527" y="2958341"/>
            <a:ext cx="1285389" cy="843979"/>
          </a:xfrm>
          <a:custGeom>
            <a:avLst/>
            <a:gdLst>
              <a:gd name="T0" fmla="*/ 217 w 224"/>
              <a:gd name="T1" fmla="*/ 0 h 147"/>
              <a:gd name="T2" fmla="*/ 8 w 224"/>
              <a:gd name="T3" fmla="*/ 0 h 147"/>
              <a:gd name="T4" fmla="*/ 0 w 224"/>
              <a:gd name="T5" fmla="*/ 7 h 147"/>
              <a:gd name="T6" fmla="*/ 0 w 224"/>
              <a:gd name="T7" fmla="*/ 139 h 147"/>
              <a:gd name="T8" fmla="*/ 8 w 224"/>
              <a:gd name="T9" fmla="*/ 147 h 147"/>
              <a:gd name="T10" fmla="*/ 217 w 224"/>
              <a:gd name="T11" fmla="*/ 147 h 147"/>
              <a:gd name="T12" fmla="*/ 224 w 224"/>
              <a:gd name="T13" fmla="*/ 139 h 147"/>
              <a:gd name="T14" fmla="*/ 224 w 224"/>
              <a:gd name="T15" fmla="*/ 7 h 147"/>
              <a:gd name="T16" fmla="*/ 217 w 224"/>
              <a:gd name="T17" fmla="*/ 0 h 147"/>
              <a:gd name="T18" fmla="*/ 7 w 224"/>
              <a:gd name="T19" fmla="*/ 90 h 147"/>
              <a:gd name="T20" fmla="*/ 5 w 224"/>
              <a:gd name="T21" fmla="*/ 92 h 147"/>
              <a:gd name="T22" fmla="*/ 3 w 224"/>
              <a:gd name="T23" fmla="*/ 90 h 147"/>
              <a:gd name="T24" fmla="*/ 3 w 224"/>
              <a:gd name="T25" fmla="*/ 58 h 147"/>
              <a:gd name="T26" fmla="*/ 5 w 224"/>
              <a:gd name="T27" fmla="*/ 56 h 147"/>
              <a:gd name="T28" fmla="*/ 7 w 224"/>
              <a:gd name="T29" fmla="*/ 58 h 147"/>
              <a:gd name="T30" fmla="*/ 7 w 224"/>
              <a:gd name="T31" fmla="*/ 90 h 147"/>
              <a:gd name="T32" fmla="*/ 142 w 224"/>
              <a:gd name="T33" fmla="*/ 7 h 147"/>
              <a:gd name="T34" fmla="*/ 147 w 224"/>
              <a:gd name="T35" fmla="*/ 11 h 147"/>
              <a:gd name="T36" fmla="*/ 142 w 224"/>
              <a:gd name="T37" fmla="*/ 15 h 147"/>
              <a:gd name="T38" fmla="*/ 138 w 224"/>
              <a:gd name="T39" fmla="*/ 11 h 147"/>
              <a:gd name="T40" fmla="*/ 142 w 224"/>
              <a:gd name="T41" fmla="*/ 7 h 147"/>
              <a:gd name="T42" fmla="*/ 108 w 224"/>
              <a:gd name="T43" fmla="*/ 8 h 147"/>
              <a:gd name="T44" fmla="*/ 111 w 224"/>
              <a:gd name="T45" fmla="*/ 11 h 147"/>
              <a:gd name="T46" fmla="*/ 108 w 224"/>
              <a:gd name="T47" fmla="*/ 14 h 147"/>
              <a:gd name="T48" fmla="*/ 105 w 224"/>
              <a:gd name="T49" fmla="*/ 11 h 147"/>
              <a:gd name="T50" fmla="*/ 108 w 224"/>
              <a:gd name="T51" fmla="*/ 8 h 147"/>
              <a:gd name="T52" fmla="*/ 205 w 224"/>
              <a:gd name="T53" fmla="*/ 120 h 147"/>
              <a:gd name="T54" fmla="*/ 199 w 224"/>
              <a:gd name="T55" fmla="*/ 126 h 147"/>
              <a:gd name="T56" fmla="*/ 30 w 224"/>
              <a:gd name="T57" fmla="*/ 126 h 147"/>
              <a:gd name="T58" fmla="*/ 24 w 224"/>
              <a:gd name="T59" fmla="*/ 120 h 147"/>
              <a:gd name="T60" fmla="*/ 24 w 224"/>
              <a:gd name="T61" fmla="*/ 27 h 147"/>
              <a:gd name="T62" fmla="*/ 30 w 224"/>
              <a:gd name="T63" fmla="*/ 21 h 147"/>
              <a:gd name="T64" fmla="*/ 199 w 224"/>
              <a:gd name="T65" fmla="*/ 21 h 147"/>
              <a:gd name="T66" fmla="*/ 205 w 224"/>
              <a:gd name="T67" fmla="*/ 27 h 147"/>
              <a:gd name="T68" fmla="*/ 205 w 224"/>
              <a:gd name="T69" fmla="*/ 120 h 147"/>
              <a:gd name="T70" fmla="*/ 222 w 224"/>
              <a:gd name="T71" fmla="*/ 90 h 147"/>
              <a:gd name="T72" fmla="*/ 220 w 224"/>
              <a:gd name="T73" fmla="*/ 92 h 147"/>
              <a:gd name="T74" fmla="*/ 218 w 224"/>
              <a:gd name="T75" fmla="*/ 90 h 147"/>
              <a:gd name="T76" fmla="*/ 218 w 224"/>
              <a:gd name="T77" fmla="*/ 58 h 147"/>
              <a:gd name="T78" fmla="*/ 220 w 224"/>
              <a:gd name="T79" fmla="*/ 56 h 147"/>
              <a:gd name="T80" fmla="*/ 222 w 224"/>
              <a:gd name="T81" fmla="*/ 58 h 147"/>
              <a:gd name="T82" fmla="*/ 222 w 224"/>
              <a:gd name="T83" fmla="*/ 9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147">
                <a:moveTo>
                  <a:pt x="217" y="0"/>
                </a:moveTo>
                <a:cubicBezTo>
                  <a:pt x="8" y="0"/>
                  <a:pt x="8" y="0"/>
                  <a:pt x="8" y="0"/>
                </a:cubicBezTo>
                <a:cubicBezTo>
                  <a:pt x="4" y="0"/>
                  <a:pt x="0" y="3"/>
                  <a:pt x="0" y="7"/>
                </a:cubicBezTo>
                <a:cubicBezTo>
                  <a:pt x="0" y="139"/>
                  <a:pt x="0" y="139"/>
                  <a:pt x="0" y="139"/>
                </a:cubicBezTo>
                <a:cubicBezTo>
                  <a:pt x="0" y="144"/>
                  <a:pt x="4" y="147"/>
                  <a:pt x="8" y="147"/>
                </a:cubicBezTo>
                <a:cubicBezTo>
                  <a:pt x="217" y="147"/>
                  <a:pt x="217" y="147"/>
                  <a:pt x="217" y="147"/>
                </a:cubicBezTo>
                <a:cubicBezTo>
                  <a:pt x="221" y="147"/>
                  <a:pt x="224" y="144"/>
                  <a:pt x="224" y="139"/>
                </a:cubicBezTo>
                <a:cubicBezTo>
                  <a:pt x="224" y="7"/>
                  <a:pt x="224" y="7"/>
                  <a:pt x="224" y="7"/>
                </a:cubicBezTo>
                <a:cubicBezTo>
                  <a:pt x="224" y="3"/>
                  <a:pt x="221" y="0"/>
                  <a:pt x="217" y="0"/>
                </a:cubicBezTo>
                <a:close/>
                <a:moveTo>
                  <a:pt x="7" y="90"/>
                </a:moveTo>
                <a:cubicBezTo>
                  <a:pt x="7" y="91"/>
                  <a:pt x="6" y="92"/>
                  <a:pt x="5" y="92"/>
                </a:cubicBezTo>
                <a:cubicBezTo>
                  <a:pt x="4" y="92"/>
                  <a:pt x="3" y="91"/>
                  <a:pt x="3" y="90"/>
                </a:cubicBezTo>
                <a:cubicBezTo>
                  <a:pt x="3" y="58"/>
                  <a:pt x="3" y="58"/>
                  <a:pt x="3" y="58"/>
                </a:cubicBezTo>
                <a:cubicBezTo>
                  <a:pt x="3" y="57"/>
                  <a:pt x="4" y="56"/>
                  <a:pt x="5" y="56"/>
                </a:cubicBezTo>
                <a:cubicBezTo>
                  <a:pt x="6" y="56"/>
                  <a:pt x="7" y="57"/>
                  <a:pt x="7" y="58"/>
                </a:cubicBezTo>
                <a:lnTo>
                  <a:pt x="7" y="90"/>
                </a:lnTo>
                <a:close/>
                <a:moveTo>
                  <a:pt x="142" y="7"/>
                </a:moveTo>
                <a:cubicBezTo>
                  <a:pt x="145" y="7"/>
                  <a:pt x="147" y="9"/>
                  <a:pt x="147" y="11"/>
                </a:cubicBezTo>
                <a:cubicBezTo>
                  <a:pt x="147" y="13"/>
                  <a:pt x="145" y="15"/>
                  <a:pt x="142" y="15"/>
                </a:cubicBezTo>
                <a:cubicBezTo>
                  <a:pt x="140" y="15"/>
                  <a:pt x="138" y="13"/>
                  <a:pt x="138" y="11"/>
                </a:cubicBezTo>
                <a:cubicBezTo>
                  <a:pt x="138" y="9"/>
                  <a:pt x="140" y="7"/>
                  <a:pt x="142" y="7"/>
                </a:cubicBezTo>
                <a:close/>
                <a:moveTo>
                  <a:pt x="108" y="8"/>
                </a:moveTo>
                <a:cubicBezTo>
                  <a:pt x="109" y="8"/>
                  <a:pt x="111" y="9"/>
                  <a:pt x="111" y="11"/>
                </a:cubicBezTo>
                <a:cubicBezTo>
                  <a:pt x="111" y="13"/>
                  <a:pt x="109" y="14"/>
                  <a:pt x="108" y="14"/>
                </a:cubicBezTo>
                <a:cubicBezTo>
                  <a:pt x="106" y="14"/>
                  <a:pt x="105" y="13"/>
                  <a:pt x="105" y="11"/>
                </a:cubicBezTo>
                <a:cubicBezTo>
                  <a:pt x="105" y="9"/>
                  <a:pt x="106" y="8"/>
                  <a:pt x="108" y="8"/>
                </a:cubicBezTo>
                <a:close/>
                <a:moveTo>
                  <a:pt x="205" y="120"/>
                </a:moveTo>
                <a:cubicBezTo>
                  <a:pt x="205" y="123"/>
                  <a:pt x="203" y="126"/>
                  <a:pt x="199" y="126"/>
                </a:cubicBezTo>
                <a:cubicBezTo>
                  <a:pt x="30" y="126"/>
                  <a:pt x="30" y="126"/>
                  <a:pt x="30" y="126"/>
                </a:cubicBezTo>
                <a:cubicBezTo>
                  <a:pt x="26" y="126"/>
                  <a:pt x="24" y="123"/>
                  <a:pt x="24" y="120"/>
                </a:cubicBezTo>
                <a:cubicBezTo>
                  <a:pt x="24" y="27"/>
                  <a:pt x="24" y="27"/>
                  <a:pt x="24" y="27"/>
                </a:cubicBezTo>
                <a:cubicBezTo>
                  <a:pt x="24" y="23"/>
                  <a:pt x="26" y="21"/>
                  <a:pt x="30" y="21"/>
                </a:cubicBezTo>
                <a:cubicBezTo>
                  <a:pt x="199" y="21"/>
                  <a:pt x="199" y="21"/>
                  <a:pt x="199" y="21"/>
                </a:cubicBezTo>
                <a:cubicBezTo>
                  <a:pt x="203" y="21"/>
                  <a:pt x="205" y="23"/>
                  <a:pt x="205" y="27"/>
                </a:cubicBezTo>
                <a:lnTo>
                  <a:pt x="205" y="120"/>
                </a:lnTo>
                <a:close/>
                <a:moveTo>
                  <a:pt x="222" y="90"/>
                </a:moveTo>
                <a:cubicBezTo>
                  <a:pt x="222" y="91"/>
                  <a:pt x="221" y="92"/>
                  <a:pt x="220" y="92"/>
                </a:cubicBezTo>
                <a:cubicBezTo>
                  <a:pt x="219" y="92"/>
                  <a:pt x="218" y="91"/>
                  <a:pt x="218" y="90"/>
                </a:cubicBezTo>
                <a:cubicBezTo>
                  <a:pt x="218" y="58"/>
                  <a:pt x="218" y="58"/>
                  <a:pt x="218" y="58"/>
                </a:cubicBezTo>
                <a:cubicBezTo>
                  <a:pt x="218" y="57"/>
                  <a:pt x="219" y="56"/>
                  <a:pt x="220" y="56"/>
                </a:cubicBezTo>
                <a:cubicBezTo>
                  <a:pt x="221" y="56"/>
                  <a:pt x="222" y="57"/>
                  <a:pt x="222" y="58"/>
                </a:cubicBezTo>
                <a:lnTo>
                  <a:pt x="222" y="9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noEditPoints="1"/>
          </p:cNvSpPr>
          <p:nvPr/>
        </p:nvSpPr>
        <p:spPr bwMode="auto">
          <a:xfrm>
            <a:off x="6681665" y="2771540"/>
            <a:ext cx="1217832" cy="1030781"/>
          </a:xfrm>
          <a:custGeom>
            <a:avLst/>
            <a:gdLst>
              <a:gd name="T0" fmla="*/ 186 w 188"/>
              <a:gd name="T1" fmla="*/ 0 h 159"/>
              <a:gd name="T2" fmla="*/ 3 w 188"/>
              <a:gd name="T3" fmla="*/ 0 h 159"/>
              <a:gd name="T4" fmla="*/ 0 w 188"/>
              <a:gd name="T5" fmla="*/ 3 h 159"/>
              <a:gd name="T6" fmla="*/ 0 w 188"/>
              <a:gd name="T7" fmla="*/ 124 h 159"/>
              <a:gd name="T8" fmla="*/ 3 w 188"/>
              <a:gd name="T9" fmla="*/ 127 h 159"/>
              <a:gd name="T10" fmla="*/ 75 w 188"/>
              <a:gd name="T11" fmla="*/ 127 h 159"/>
              <a:gd name="T12" fmla="*/ 72 w 188"/>
              <a:gd name="T13" fmla="*/ 152 h 159"/>
              <a:gd name="T14" fmla="*/ 61 w 188"/>
              <a:gd name="T15" fmla="*/ 158 h 159"/>
              <a:gd name="T16" fmla="*/ 61 w 188"/>
              <a:gd name="T17" fmla="*/ 159 h 159"/>
              <a:gd name="T18" fmla="*/ 127 w 188"/>
              <a:gd name="T19" fmla="*/ 159 h 159"/>
              <a:gd name="T20" fmla="*/ 127 w 188"/>
              <a:gd name="T21" fmla="*/ 158 h 159"/>
              <a:gd name="T22" fmla="*/ 116 w 188"/>
              <a:gd name="T23" fmla="*/ 152 h 159"/>
              <a:gd name="T24" fmla="*/ 113 w 188"/>
              <a:gd name="T25" fmla="*/ 127 h 159"/>
              <a:gd name="T26" fmla="*/ 186 w 188"/>
              <a:gd name="T27" fmla="*/ 127 h 159"/>
              <a:gd name="T28" fmla="*/ 188 w 188"/>
              <a:gd name="T29" fmla="*/ 124 h 159"/>
              <a:gd name="T30" fmla="*/ 188 w 188"/>
              <a:gd name="T31" fmla="*/ 3 h 159"/>
              <a:gd name="T32" fmla="*/ 186 w 188"/>
              <a:gd name="T33" fmla="*/ 0 h 159"/>
              <a:gd name="T34" fmla="*/ 180 w 188"/>
              <a:gd name="T35" fmla="*/ 119 h 159"/>
              <a:gd name="T36" fmla="*/ 8 w 188"/>
              <a:gd name="T37" fmla="*/ 119 h 159"/>
              <a:gd name="T38" fmla="*/ 8 w 188"/>
              <a:gd name="T39" fmla="*/ 8 h 159"/>
              <a:gd name="T40" fmla="*/ 180 w 188"/>
              <a:gd name="T41" fmla="*/ 8 h 159"/>
              <a:gd name="T42" fmla="*/ 180 w 188"/>
              <a:gd name="T43" fmla="*/ 1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8" h="159">
                <a:moveTo>
                  <a:pt x="186" y="0"/>
                </a:moveTo>
                <a:cubicBezTo>
                  <a:pt x="3" y="0"/>
                  <a:pt x="3" y="0"/>
                  <a:pt x="3" y="0"/>
                </a:cubicBezTo>
                <a:cubicBezTo>
                  <a:pt x="1" y="0"/>
                  <a:pt x="0" y="1"/>
                  <a:pt x="0" y="3"/>
                </a:cubicBezTo>
                <a:cubicBezTo>
                  <a:pt x="0" y="124"/>
                  <a:pt x="0" y="124"/>
                  <a:pt x="0" y="124"/>
                </a:cubicBezTo>
                <a:cubicBezTo>
                  <a:pt x="0" y="126"/>
                  <a:pt x="1" y="127"/>
                  <a:pt x="3" y="127"/>
                </a:cubicBezTo>
                <a:cubicBezTo>
                  <a:pt x="75" y="127"/>
                  <a:pt x="75" y="127"/>
                  <a:pt x="75" y="127"/>
                </a:cubicBezTo>
                <a:cubicBezTo>
                  <a:pt x="74" y="132"/>
                  <a:pt x="73" y="150"/>
                  <a:pt x="72" y="152"/>
                </a:cubicBezTo>
                <a:cubicBezTo>
                  <a:pt x="72" y="154"/>
                  <a:pt x="61" y="155"/>
                  <a:pt x="61" y="158"/>
                </a:cubicBezTo>
                <a:cubicBezTo>
                  <a:pt x="61" y="159"/>
                  <a:pt x="61" y="159"/>
                  <a:pt x="61" y="159"/>
                </a:cubicBezTo>
                <a:cubicBezTo>
                  <a:pt x="127" y="159"/>
                  <a:pt x="127" y="159"/>
                  <a:pt x="127" y="159"/>
                </a:cubicBezTo>
                <a:cubicBezTo>
                  <a:pt x="127" y="158"/>
                  <a:pt x="127" y="158"/>
                  <a:pt x="127" y="158"/>
                </a:cubicBezTo>
                <a:cubicBezTo>
                  <a:pt x="127" y="155"/>
                  <a:pt x="116" y="154"/>
                  <a:pt x="116" y="152"/>
                </a:cubicBezTo>
                <a:cubicBezTo>
                  <a:pt x="115" y="150"/>
                  <a:pt x="114" y="132"/>
                  <a:pt x="113" y="127"/>
                </a:cubicBezTo>
                <a:cubicBezTo>
                  <a:pt x="186" y="127"/>
                  <a:pt x="186" y="127"/>
                  <a:pt x="186" y="127"/>
                </a:cubicBezTo>
                <a:cubicBezTo>
                  <a:pt x="187" y="127"/>
                  <a:pt x="188" y="126"/>
                  <a:pt x="188" y="124"/>
                </a:cubicBezTo>
                <a:cubicBezTo>
                  <a:pt x="188" y="3"/>
                  <a:pt x="188" y="3"/>
                  <a:pt x="188" y="3"/>
                </a:cubicBezTo>
                <a:cubicBezTo>
                  <a:pt x="188" y="1"/>
                  <a:pt x="187" y="0"/>
                  <a:pt x="186" y="0"/>
                </a:cubicBezTo>
                <a:close/>
                <a:moveTo>
                  <a:pt x="180" y="119"/>
                </a:moveTo>
                <a:cubicBezTo>
                  <a:pt x="8" y="119"/>
                  <a:pt x="8" y="119"/>
                  <a:pt x="8" y="119"/>
                </a:cubicBezTo>
                <a:cubicBezTo>
                  <a:pt x="8" y="8"/>
                  <a:pt x="8" y="8"/>
                  <a:pt x="8" y="8"/>
                </a:cubicBezTo>
                <a:cubicBezTo>
                  <a:pt x="180" y="8"/>
                  <a:pt x="180" y="8"/>
                  <a:pt x="180" y="8"/>
                </a:cubicBezTo>
                <a:lnTo>
                  <a:pt x="180" y="11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 name="Oval 6"/>
          <p:cNvSpPr/>
          <p:nvPr/>
        </p:nvSpPr>
        <p:spPr>
          <a:xfrm>
            <a:off x="9814413" y="3154784"/>
            <a:ext cx="182880" cy="182880"/>
          </a:xfrm>
          <a:prstGeom prst="ellipse">
            <a:avLst/>
          </a:prstGeom>
          <a:solidFill>
            <a:schemeClr val="accent2"/>
          </a:solidFill>
        </p:spPr>
        <p:txBody>
          <a:bodyPr wrap="none" rtlCol="0" anchor="ctr">
            <a:noAutofit/>
          </a:bodyPr>
          <a:lstStyle/>
          <a:p>
            <a:pPr algn="ctr"/>
            <a:endParaRPr lang="en-US" dirty="0"/>
          </a:p>
        </p:txBody>
      </p:sp>
      <p:sp>
        <p:nvSpPr>
          <p:cNvPr id="30" name="Oval 29"/>
          <p:cNvSpPr/>
          <p:nvPr/>
        </p:nvSpPr>
        <p:spPr>
          <a:xfrm>
            <a:off x="10155071" y="3154784"/>
            <a:ext cx="182880" cy="182880"/>
          </a:xfrm>
          <a:prstGeom prst="ellipse">
            <a:avLst/>
          </a:prstGeom>
          <a:solidFill>
            <a:schemeClr val="accent2"/>
          </a:solidFill>
        </p:spPr>
        <p:txBody>
          <a:bodyPr wrap="none" rtlCol="0" anchor="ctr">
            <a:noAutofit/>
          </a:bodyPr>
          <a:lstStyle/>
          <a:p>
            <a:pPr algn="ctr"/>
            <a:endParaRPr lang="en-US" dirty="0"/>
          </a:p>
        </p:txBody>
      </p:sp>
      <p:sp>
        <p:nvSpPr>
          <p:cNvPr id="31" name="Oval 30"/>
          <p:cNvSpPr/>
          <p:nvPr/>
        </p:nvSpPr>
        <p:spPr>
          <a:xfrm>
            <a:off x="9814413" y="3427411"/>
            <a:ext cx="182880" cy="182880"/>
          </a:xfrm>
          <a:prstGeom prst="ellipse">
            <a:avLst/>
          </a:prstGeom>
          <a:solidFill>
            <a:schemeClr val="accent2"/>
          </a:solidFill>
        </p:spPr>
        <p:txBody>
          <a:bodyPr wrap="none" rtlCol="0" anchor="ctr">
            <a:noAutofit/>
          </a:bodyPr>
          <a:lstStyle/>
          <a:p>
            <a:pPr algn="ctr"/>
            <a:endParaRPr lang="en-US" dirty="0"/>
          </a:p>
        </p:txBody>
      </p:sp>
      <p:sp>
        <p:nvSpPr>
          <p:cNvPr id="32" name="Oval 31"/>
          <p:cNvSpPr/>
          <p:nvPr/>
        </p:nvSpPr>
        <p:spPr>
          <a:xfrm>
            <a:off x="10155071" y="3427411"/>
            <a:ext cx="182880" cy="182880"/>
          </a:xfrm>
          <a:prstGeom prst="ellipse">
            <a:avLst/>
          </a:prstGeom>
          <a:solidFill>
            <a:schemeClr val="accent2"/>
          </a:solidFill>
        </p:spPr>
        <p:txBody>
          <a:bodyPr wrap="none" rtlCol="0" anchor="ctr">
            <a:noAutofit/>
          </a:bodyPr>
          <a:lstStyle/>
          <a:p>
            <a:pPr algn="ctr"/>
            <a:endParaRPr lang="en-US" dirty="0"/>
          </a:p>
        </p:txBody>
      </p:sp>
      <p:sp>
        <p:nvSpPr>
          <p:cNvPr id="33" name="Oval 32"/>
          <p:cNvSpPr/>
          <p:nvPr/>
        </p:nvSpPr>
        <p:spPr>
          <a:xfrm>
            <a:off x="4443725" y="3221220"/>
            <a:ext cx="182880" cy="182880"/>
          </a:xfrm>
          <a:prstGeom prst="ellipse">
            <a:avLst/>
          </a:prstGeom>
          <a:solidFill>
            <a:schemeClr val="accent2"/>
          </a:solidFill>
        </p:spPr>
        <p:txBody>
          <a:bodyPr wrap="none" rtlCol="0" anchor="ctr">
            <a:noAutofit/>
          </a:bodyPr>
          <a:lstStyle/>
          <a:p>
            <a:pPr algn="ctr"/>
            <a:endParaRPr lang="en-US" dirty="0"/>
          </a:p>
        </p:txBody>
      </p:sp>
      <p:sp>
        <p:nvSpPr>
          <p:cNvPr id="34" name="Oval 33"/>
          <p:cNvSpPr/>
          <p:nvPr/>
        </p:nvSpPr>
        <p:spPr>
          <a:xfrm>
            <a:off x="4784383" y="3221220"/>
            <a:ext cx="182880" cy="182880"/>
          </a:xfrm>
          <a:prstGeom prst="ellipse">
            <a:avLst/>
          </a:prstGeom>
          <a:solidFill>
            <a:schemeClr val="accent2"/>
          </a:solidFill>
        </p:spPr>
        <p:txBody>
          <a:bodyPr wrap="none" rtlCol="0" anchor="ctr">
            <a:noAutofit/>
          </a:bodyPr>
          <a:lstStyle/>
          <a:p>
            <a:pPr algn="ctr"/>
            <a:endParaRPr lang="en-US" dirty="0"/>
          </a:p>
        </p:txBody>
      </p:sp>
      <p:sp>
        <p:nvSpPr>
          <p:cNvPr id="36" name="Freeform 173"/>
          <p:cNvSpPr>
            <a:spLocks noEditPoints="1"/>
          </p:cNvSpPr>
          <p:nvPr/>
        </p:nvSpPr>
        <p:spPr bwMode="auto">
          <a:xfrm>
            <a:off x="2135590" y="2036252"/>
            <a:ext cx="333511" cy="436539"/>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37" name="Group 5"/>
          <p:cNvGrpSpPr>
            <a:grpSpLocks noChangeAspect="1"/>
          </p:cNvGrpSpPr>
          <p:nvPr/>
        </p:nvGrpSpPr>
        <p:grpSpPr bwMode="auto">
          <a:xfrm>
            <a:off x="6870718" y="2908557"/>
            <a:ext cx="386487" cy="541380"/>
            <a:chOff x="1590" y="353"/>
            <a:chExt cx="2580" cy="3614"/>
          </a:xfrm>
          <a:solidFill>
            <a:schemeClr val="tx2"/>
          </a:solidFill>
        </p:grpSpPr>
        <p:sp>
          <p:nvSpPr>
            <p:cNvPr id="38" name="Oval 6"/>
            <p:cNvSpPr>
              <a:spLocks noChangeArrowheads="1"/>
            </p:cNvSpPr>
            <p:nvPr/>
          </p:nvSpPr>
          <p:spPr bwMode="auto">
            <a:xfrm>
              <a:off x="2286" y="353"/>
              <a:ext cx="1187" cy="1186"/>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
            <p:cNvSpPr>
              <a:spLocks/>
            </p:cNvSpPr>
            <p:nvPr/>
          </p:nvSpPr>
          <p:spPr bwMode="auto">
            <a:xfrm>
              <a:off x="1590" y="1567"/>
              <a:ext cx="2580" cy="2400"/>
            </a:xfrm>
            <a:custGeom>
              <a:avLst/>
              <a:gdLst>
                <a:gd name="T0" fmla="*/ 363 w 363"/>
                <a:gd name="T1" fmla="*/ 315 h 338"/>
                <a:gd name="T2" fmla="*/ 349 w 363"/>
                <a:gd name="T3" fmla="*/ 82 h 338"/>
                <a:gd name="T4" fmla="*/ 298 w 363"/>
                <a:gd name="T5" fmla="*/ 15 h 338"/>
                <a:gd name="T6" fmla="*/ 247 w 363"/>
                <a:gd name="T7" fmla="*/ 0 h 338"/>
                <a:gd name="T8" fmla="*/ 181 w 363"/>
                <a:gd name="T9" fmla="*/ 24 h 338"/>
                <a:gd name="T10" fmla="*/ 116 w 363"/>
                <a:gd name="T11" fmla="*/ 2 h 338"/>
                <a:gd name="T12" fmla="*/ 71 w 363"/>
                <a:gd name="T13" fmla="*/ 15 h 338"/>
                <a:gd name="T14" fmla="*/ 13 w 363"/>
                <a:gd name="T15" fmla="*/ 85 h 338"/>
                <a:gd name="T16" fmla="*/ 0 w 363"/>
                <a:gd name="T17" fmla="*/ 315 h 338"/>
                <a:gd name="T18" fmla="*/ 8 w 363"/>
                <a:gd name="T19" fmla="*/ 323 h 338"/>
                <a:gd name="T20" fmla="*/ 35 w 363"/>
                <a:gd name="T21" fmla="*/ 338 h 338"/>
                <a:gd name="T22" fmla="*/ 64 w 363"/>
                <a:gd name="T23" fmla="*/ 323 h 338"/>
                <a:gd name="T24" fmla="*/ 72 w 363"/>
                <a:gd name="T25" fmla="*/ 315 h 338"/>
                <a:gd name="T26" fmla="*/ 72 w 363"/>
                <a:gd name="T27" fmla="*/ 131 h 338"/>
                <a:gd name="T28" fmla="*/ 92 w 363"/>
                <a:gd name="T29" fmla="*/ 131 h 338"/>
                <a:gd name="T30" fmla="*/ 92 w 363"/>
                <a:gd name="T31" fmla="*/ 267 h 338"/>
                <a:gd name="T32" fmla="*/ 92 w 363"/>
                <a:gd name="T33" fmla="*/ 330 h 338"/>
                <a:gd name="T34" fmla="*/ 100 w 363"/>
                <a:gd name="T35" fmla="*/ 338 h 338"/>
                <a:gd name="T36" fmla="*/ 265 w 363"/>
                <a:gd name="T37" fmla="*/ 338 h 338"/>
                <a:gd name="T38" fmla="*/ 272 w 363"/>
                <a:gd name="T39" fmla="*/ 330 h 338"/>
                <a:gd name="T40" fmla="*/ 272 w 363"/>
                <a:gd name="T41" fmla="*/ 267 h 338"/>
                <a:gd name="T42" fmla="*/ 272 w 363"/>
                <a:gd name="T43" fmla="*/ 131 h 338"/>
                <a:gd name="T44" fmla="*/ 292 w 363"/>
                <a:gd name="T45" fmla="*/ 131 h 338"/>
                <a:gd name="T46" fmla="*/ 292 w 363"/>
                <a:gd name="T47" fmla="*/ 315 h 338"/>
                <a:gd name="T48" fmla="*/ 299 w 363"/>
                <a:gd name="T49" fmla="*/ 323 h 338"/>
                <a:gd name="T50" fmla="*/ 328 w 363"/>
                <a:gd name="T51" fmla="*/ 338 h 338"/>
                <a:gd name="T52" fmla="*/ 355 w 363"/>
                <a:gd name="T53" fmla="*/ 323 h 338"/>
                <a:gd name="T54" fmla="*/ 363 w 363"/>
                <a:gd name="T55" fmla="*/ 31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338">
                  <a:moveTo>
                    <a:pt x="363" y="315"/>
                  </a:moveTo>
                  <a:cubicBezTo>
                    <a:pt x="363" y="311"/>
                    <a:pt x="351" y="106"/>
                    <a:pt x="349" y="82"/>
                  </a:cubicBezTo>
                  <a:cubicBezTo>
                    <a:pt x="347" y="46"/>
                    <a:pt x="332" y="26"/>
                    <a:pt x="298" y="15"/>
                  </a:cubicBezTo>
                  <a:cubicBezTo>
                    <a:pt x="288" y="12"/>
                    <a:pt x="267" y="6"/>
                    <a:pt x="247" y="0"/>
                  </a:cubicBezTo>
                  <a:cubicBezTo>
                    <a:pt x="247" y="0"/>
                    <a:pt x="216" y="24"/>
                    <a:pt x="181" y="24"/>
                  </a:cubicBezTo>
                  <a:cubicBezTo>
                    <a:pt x="146" y="24"/>
                    <a:pt x="116" y="2"/>
                    <a:pt x="116" y="2"/>
                  </a:cubicBezTo>
                  <a:cubicBezTo>
                    <a:pt x="98" y="7"/>
                    <a:pt x="80" y="12"/>
                    <a:pt x="71" y="15"/>
                  </a:cubicBezTo>
                  <a:cubicBezTo>
                    <a:pt x="37" y="25"/>
                    <a:pt x="15" y="51"/>
                    <a:pt x="13" y="85"/>
                  </a:cubicBezTo>
                  <a:cubicBezTo>
                    <a:pt x="12" y="111"/>
                    <a:pt x="0" y="311"/>
                    <a:pt x="0" y="315"/>
                  </a:cubicBezTo>
                  <a:cubicBezTo>
                    <a:pt x="0" y="319"/>
                    <a:pt x="4" y="323"/>
                    <a:pt x="8" y="323"/>
                  </a:cubicBezTo>
                  <a:cubicBezTo>
                    <a:pt x="10" y="323"/>
                    <a:pt x="17" y="338"/>
                    <a:pt x="35" y="338"/>
                  </a:cubicBezTo>
                  <a:cubicBezTo>
                    <a:pt x="54" y="338"/>
                    <a:pt x="62" y="323"/>
                    <a:pt x="64" y="323"/>
                  </a:cubicBezTo>
                  <a:cubicBezTo>
                    <a:pt x="68" y="323"/>
                    <a:pt x="72" y="319"/>
                    <a:pt x="72" y="315"/>
                  </a:cubicBezTo>
                  <a:cubicBezTo>
                    <a:pt x="72" y="311"/>
                    <a:pt x="72" y="135"/>
                    <a:pt x="72" y="131"/>
                  </a:cubicBezTo>
                  <a:cubicBezTo>
                    <a:pt x="72" y="120"/>
                    <a:pt x="92" y="120"/>
                    <a:pt x="92" y="131"/>
                  </a:cubicBezTo>
                  <a:cubicBezTo>
                    <a:pt x="92" y="135"/>
                    <a:pt x="92" y="267"/>
                    <a:pt x="92" y="267"/>
                  </a:cubicBezTo>
                  <a:cubicBezTo>
                    <a:pt x="92" y="330"/>
                    <a:pt x="92" y="330"/>
                    <a:pt x="92" y="330"/>
                  </a:cubicBezTo>
                  <a:cubicBezTo>
                    <a:pt x="92" y="334"/>
                    <a:pt x="96" y="338"/>
                    <a:pt x="100" y="338"/>
                  </a:cubicBezTo>
                  <a:cubicBezTo>
                    <a:pt x="104" y="338"/>
                    <a:pt x="265" y="338"/>
                    <a:pt x="265" y="338"/>
                  </a:cubicBezTo>
                  <a:cubicBezTo>
                    <a:pt x="269" y="338"/>
                    <a:pt x="272" y="334"/>
                    <a:pt x="272" y="330"/>
                  </a:cubicBezTo>
                  <a:cubicBezTo>
                    <a:pt x="272" y="267"/>
                    <a:pt x="272" y="267"/>
                    <a:pt x="272" y="267"/>
                  </a:cubicBezTo>
                  <a:cubicBezTo>
                    <a:pt x="272" y="267"/>
                    <a:pt x="272" y="135"/>
                    <a:pt x="272" y="131"/>
                  </a:cubicBezTo>
                  <a:cubicBezTo>
                    <a:pt x="272" y="121"/>
                    <a:pt x="292" y="121"/>
                    <a:pt x="292" y="131"/>
                  </a:cubicBezTo>
                  <a:cubicBezTo>
                    <a:pt x="292" y="135"/>
                    <a:pt x="292" y="311"/>
                    <a:pt x="292" y="315"/>
                  </a:cubicBezTo>
                  <a:cubicBezTo>
                    <a:pt x="292" y="319"/>
                    <a:pt x="295" y="323"/>
                    <a:pt x="299" y="323"/>
                  </a:cubicBezTo>
                  <a:cubicBezTo>
                    <a:pt x="301" y="323"/>
                    <a:pt x="309" y="338"/>
                    <a:pt x="328" y="338"/>
                  </a:cubicBezTo>
                  <a:cubicBezTo>
                    <a:pt x="347" y="338"/>
                    <a:pt x="353" y="323"/>
                    <a:pt x="355" y="323"/>
                  </a:cubicBezTo>
                  <a:cubicBezTo>
                    <a:pt x="360" y="323"/>
                    <a:pt x="363" y="319"/>
                    <a:pt x="363" y="31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Freeform 39"/>
          <p:cNvSpPr/>
          <p:nvPr/>
        </p:nvSpPr>
        <p:spPr>
          <a:xfrm>
            <a:off x="7379545" y="3092813"/>
            <a:ext cx="331695" cy="259977"/>
          </a:xfrm>
          <a:custGeom>
            <a:avLst/>
            <a:gdLst>
              <a:gd name="connsiteX0" fmla="*/ 0 w 331694"/>
              <a:gd name="connsiteY0" fmla="*/ 134471 h 259977"/>
              <a:gd name="connsiteX1" fmla="*/ 89647 w 331694"/>
              <a:gd name="connsiteY1" fmla="*/ 259977 h 259977"/>
              <a:gd name="connsiteX2" fmla="*/ 331694 w 331694"/>
              <a:gd name="connsiteY2" fmla="*/ 0 h 259977"/>
            </a:gdLst>
            <a:ahLst/>
            <a:cxnLst>
              <a:cxn ang="0">
                <a:pos x="connsiteX0" y="connsiteY0"/>
              </a:cxn>
              <a:cxn ang="0">
                <a:pos x="connsiteX1" y="connsiteY1"/>
              </a:cxn>
              <a:cxn ang="0">
                <a:pos x="connsiteX2" y="connsiteY2"/>
              </a:cxn>
            </a:cxnLst>
            <a:rect l="l" t="t" r="r" b="b"/>
            <a:pathLst>
              <a:path w="331694" h="259977">
                <a:moveTo>
                  <a:pt x="0" y="134471"/>
                </a:moveTo>
                <a:lnTo>
                  <a:pt x="89647" y="259977"/>
                </a:lnTo>
                <a:lnTo>
                  <a:pt x="331694" y="0"/>
                </a:lnTo>
              </a:path>
            </a:pathLst>
          </a:custGeom>
          <a:noFill/>
          <a:ln w="57150" cap="rnd">
            <a:solidFill>
              <a:schemeClr val="accent2"/>
            </a:solidFill>
          </a:ln>
        </p:spPr>
        <p:txBody>
          <a:bodyPr rtlCol="0" anchor="ctr"/>
          <a:lstStyle/>
          <a:p>
            <a:pPr algn="ctr"/>
            <a:endParaRPr lang="en-US"/>
          </a:p>
        </p:txBody>
      </p:sp>
      <p:grpSp>
        <p:nvGrpSpPr>
          <p:cNvPr id="51" name="Group 50"/>
          <p:cNvGrpSpPr/>
          <p:nvPr/>
        </p:nvGrpSpPr>
        <p:grpSpPr>
          <a:xfrm>
            <a:off x="4443726" y="2068263"/>
            <a:ext cx="525919" cy="369332"/>
            <a:chOff x="4755912" y="2442996"/>
            <a:chExt cx="525919" cy="369332"/>
          </a:xfrm>
        </p:grpSpPr>
        <p:sp>
          <p:nvSpPr>
            <p:cNvPr id="41" name="Rounded Rectangle 40"/>
            <p:cNvSpPr/>
            <p:nvPr/>
          </p:nvSpPr>
          <p:spPr>
            <a:xfrm>
              <a:off x="4758293" y="2442996"/>
              <a:ext cx="523538" cy="369332"/>
            </a:xfrm>
            <a:prstGeom prst="roundRect">
              <a:avLst>
                <a:gd name="adj" fmla="val 0"/>
              </a:avLst>
            </a:prstGeom>
            <a:ln w="41275">
              <a:solidFill>
                <a:schemeClr val="accent2"/>
              </a:solidFill>
            </a:ln>
          </p:spPr>
          <p:txBody>
            <a:bodyPr wrap="square" rtlCol="0" anchor="ctr">
              <a:spAutoFit/>
            </a:bodyPr>
            <a:lstStyle/>
            <a:p>
              <a:pPr algn="ctr"/>
              <a:endParaRPr lang="en-US" dirty="0">
                <a:solidFill>
                  <a:schemeClr val="bg2"/>
                </a:solidFill>
              </a:endParaRPr>
            </a:p>
          </p:txBody>
        </p:sp>
        <p:grpSp>
          <p:nvGrpSpPr>
            <p:cNvPr id="48" name="Group 47"/>
            <p:cNvGrpSpPr/>
            <p:nvPr/>
          </p:nvGrpSpPr>
          <p:grpSpPr>
            <a:xfrm>
              <a:off x="4755912" y="2464776"/>
              <a:ext cx="523537" cy="280041"/>
              <a:chOff x="5253678" y="1985970"/>
              <a:chExt cx="1152346" cy="616391"/>
            </a:xfrm>
          </p:grpSpPr>
          <p:sp>
            <p:nvSpPr>
              <p:cNvPr id="42" name="Rectangle 41"/>
              <p:cNvSpPr/>
              <p:nvPr/>
            </p:nvSpPr>
            <p:spPr>
              <a:xfrm>
                <a:off x="5432612"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3" name="Rectangle 42"/>
              <p:cNvSpPr/>
              <p:nvPr/>
            </p:nvSpPr>
            <p:spPr>
              <a:xfrm>
                <a:off x="5746377"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4" name="Rectangle 43"/>
              <p:cNvSpPr/>
              <p:nvPr/>
            </p:nvSpPr>
            <p:spPr>
              <a:xfrm>
                <a:off x="6050787"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5" name="Rectangle 44"/>
              <p:cNvSpPr/>
              <p:nvPr/>
            </p:nvSpPr>
            <p:spPr>
              <a:xfrm>
                <a:off x="5432612"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6" name="Rectangle 45"/>
              <p:cNvSpPr/>
              <p:nvPr/>
            </p:nvSpPr>
            <p:spPr>
              <a:xfrm>
                <a:off x="5746377"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7" name="Rectangle 46"/>
              <p:cNvSpPr/>
              <p:nvPr/>
            </p:nvSpPr>
            <p:spPr>
              <a:xfrm>
                <a:off x="6050787"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49" name="Rectangle 48"/>
              <p:cNvSpPr/>
              <p:nvPr/>
            </p:nvSpPr>
            <p:spPr>
              <a:xfrm>
                <a:off x="5253678" y="1985970"/>
                <a:ext cx="1152346"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grpSp>
      </p:grpSp>
      <p:grpSp>
        <p:nvGrpSpPr>
          <p:cNvPr id="52" name="Group 51"/>
          <p:cNvGrpSpPr/>
          <p:nvPr/>
        </p:nvGrpSpPr>
        <p:grpSpPr>
          <a:xfrm>
            <a:off x="9812034" y="2129223"/>
            <a:ext cx="525919" cy="369332"/>
            <a:chOff x="4755912" y="2442996"/>
            <a:chExt cx="525919" cy="369332"/>
          </a:xfrm>
        </p:grpSpPr>
        <p:sp>
          <p:nvSpPr>
            <p:cNvPr id="53" name="Rounded Rectangle 52"/>
            <p:cNvSpPr/>
            <p:nvPr/>
          </p:nvSpPr>
          <p:spPr>
            <a:xfrm>
              <a:off x="4758293" y="2442996"/>
              <a:ext cx="523538" cy="369332"/>
            </a:xfrm>
            <a:prstGeom prst="roundRect">
              <a:avLst>
                <a:gd name="adj" fmla="val 0"/>
              </a:avLst>
            </a:prstGeom>
            <a:ln w="41275">
              <a:solidFill>
                <a:schemeClr val="accent2"/>
              </a:solidFill>
            </a:ln>
          </p:spPr>
          <p:txBody>
            <a:bodyPr wrap="square" rtlCol="0" anchor="ctr">
              <a:spAutoFit/>
            </a:bodyPr>
            <a:lstStyle/>
            <a:p>
              <a:pPr algn="ctr"/>
              <a:endParaRPr lang="en-US" dirty="0">
                <a:solidFill>
                  <a:schemeClr val="bg2"/>
                </a:solidFill>
              </a:endParaRPr>
            </a:p>
          </p:txBody>
        </p:sp>
        <p:grpSp>
          <p:nvGrpSpPr>
            <p:cNvPr id="54" name="Group 53"/>
            <p:cNvGrpSpPr/>
            <p:nvPr/>
          </p:nvGrpSpPr>
          <p:grpSpPr>
            <a:xfrm>
              <a:off x="4755912" y="2464776"/>
              <a:ext cx="523537" cy="280041"/>
              <a:chOff x="5253678" y="1985970"/>
              <a:chExt cx="1152346" cy="616391"/>
            </a:xfrm>
          </p:grpSpPr>
          <p:sp>
            <p:nvSpPr>
              <p:cNvPr id="55" name="Rectangle 54"/>
              <p:cNvSpPr/>
              <p:nvPr/>
            </p:nvSpPr>
            <p:spPr>
              <a:xfrm>
                <a:off x="5432612"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56" name="Rectangle 55"/>
              <p:cNvSpPr/>
              <p:nvPr/>
            </p:nvSpPr>
            <p:spPr>
              <a:xfrm>
                <a:off x="5746377"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57" name="Rectangle 56"/>
              <p:cNvSpPr/>
              <p:nvPr/>
            </p:nvSpPr>
            <p:spPr>
              <a:xfrm>
                <a:off x="6050787" y="2196353"/>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58" name="Rectangle 57"/>
              <p:cNvSpPr/>
              <p:nvPr/>
            </p:nvSpPr>
            <p:spPr>
              <a:xfrm>
                <a:off x="5432612"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59" name="Rectangle 58"/>
              <p:cNvSpPr/>
              <p:nvPr/>
            </p:nvSpPr>
            <p:spPr>
              <a:xfrm>
                <a:off x="5746377"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60" name="Rectangle 59"/>
              <p:cNvSpPr/>
              <p:nvPr/>
            </p:nvSpPr>
            <p:spPr>
              <a:xfrm>
                <a:off x="6050787" y="2449961"/>
                <a:ext cx="227552"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sp>
            <p:nvSpPr>
              <p:cNvPr id="61" name="Rectangle 60"/>
              <p:cNvSpPr/>
              <p:nvPr/>
            </p:nvSpPr>
            <p:spPr>
              <a:xfrm>
                <a:off x="5253678" y="1985970"/>
                <a:ext cx="1152346" cy="152400"/>
              </a:xfrm>
              <a:prstGeom prst="rect">
                <a:avLst/>
              </a:prstGeom>
              <a:solidFill>
                <a:schemeClr val="accent2"/>
              </a:solidFill>
            </p:spPr>
            <p:txBody>
              <a:bodyPr wrap="none" rtlCol="0" anchor="ctr">
                <a:noAutofit/>
              </a:bodyPr>
              <a:lstStyle/>
              <a:p>
                <a:pPr algn="ctr"/>
                <a:endParaRPr lang="en-US" dirty="0">
                  <a:solidFill>
                    <a:schemeClr val="bg2"/>
                  </a:solidFill>
                </a:endParaRPr>
              </a:p>
            </p:txBody>
          </p:sp>
        </p:grpSp>
      </p:grpSp>
      <p:cxnSp>
        <p:nvCxnSpPr>
          <p:cNvPr id="66" name="Straight Arrow Connector 65"/>
          <p:cNvCxnSpPr/>
          <p:nvPr/>
        </p:nvCxnSpPr>
        <p:spPr bwMode="auto">
          <a:xfrm flipV="1">
            <a:off x="2296539" y="2490721"/>
            <a:ext cx="0" cy="3748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bwMode="auto">
          <a:xfrm flipV="1">
            <a:off x="4721359" y="2490721"/>
            <a:ext cx="0" cy="3748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bwMode="auto">
          <a:xfrm flipV="1">
            <a:off x="10076081" y="2551681"/>
            <a:ext cx="0" cy="3748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69" name="Rectangle 68"/>
          <p:cNvSpPr/>
          <p:nvPr/>
        </p:nvSpPr>
        <p:spPr>
          <a:xfrm>
            <a:off x="1047779" y="2887980"/>
            <a:ext cx="184730" cy="369332"/>
          </a:xfrm>
          <a:prstGeom prst="rect">
            <a:avLst/>
          </a:prstGeom>
          <a:solidFill>
            <a:schemeClr val="tx1"/>
          </a:solidFill>
        </p:spPr>
        <p:txBody>
          <a:bodyPr wrap="none" rtlCol="0" anchor="ctr">
            <a:spAutoFit/>
          </a:bodyPr>
          <a:lstStyle/>
          <a:p>
            <a:pPr algn="ctr"/>
            <a:endParaRPr lang="en-US" dirty="0">
              <a:solidFill>
                <a:schemeClr val="bg2"/>
              </a:solidFill>
            </a:endParaRPr>
          </a:p>
        </p:txBody>
      </p:sp>
      <p:sp>
        <p:nvSpPr>
          <p:cNvPr id="17" name="Freeform 182"/>
          <p:cNvSpPr>
            <a:spLocks noEditPoints="1"/>
          </p:cNvSpPr>
          <p:nvPr/>
        </p:nvSpPr>
        <p:spPr bwMode="auto">
          <a:xfrm>
            <a:off x="845129" y="2575337"/>
            <a:ext cx="590027" cy="984297"/>
          </a:xfrm>
          <a:custGeom>
            <a:avLst/>
            <a:gdLst>
              <a:gd name="T0" fmla="*/ 112 w 132"/>
              <a:gd name="T1" fmla="*/ 0 h 220"/>
              <a:gd name="T2" fmla="*/ 21 w 132"/>
              <a:gd name="T3" fmla="*/ 0 h 220"/>
              <a:gd name="T4" fmla="*/ 0 w 132"/>
              <a:gd name="T5" fmla="*/ 20 h 220"/>
              <a:gd name="T6" fmla="*/ 0 w 132"/>
              <a:gd name="T7" fmla="*/ 199 h 220"/>
              <a:gd name="T8" fmla="*/ 21 w 132"/>
              <a:gd name="T9" fmla="*/ 220 h 220"/>
              <a:gd name="T10" fmla="*/ 112 w 132"/>
              <a:gd name="T11" fmla="*/ 220 h 220"/>
              <a:gd name="T12" fmla="*/ 132 w 132"/>
              <a:gd name="T13" fmla="*/ 199 h 220"/>
              <a:gd name="T14" fmla="*/ 132 w 132"/>
              <a:gd name="T15" fmla="*/ 20 h 220"/>
              <a:gd name="T16" fmla="*/ 112 w 132"/>
              <a:gd name="T17" fmla="*/ 0 h 220"/>
              <a:gd name="T18" fmla="*/ 52 w 132"/>
              <a:gd name="T19" fmla="*/ 9 h 220"/>
              <a:gd name="T20" fmla="*/ 80 w 132"/>
              <a:gd name="T21" fmla="*/ 9 h 220"/>
              <a:gd name="T22" fmla="*/ 83 w 132"/>
              <a:gd name="T23" fmla="*/ 12 h 220"/>
              <a:gd name="T24" fmla="*/ 80 w 132"/>
              <a:gd name="T25" fmla="*/ 15 h 220"/>
              <a:gd name="T26" fmla="*/ 52 w 132"/>
              <a:gd name="T27" fmla="*/ 15 h 220"/>
              <a:gd name="T28" fmla="*/ 49 w 132"/>
              <a:gd name="T29" fmla="*/ 12 h 220"/>
              <a:gd name="T30" fmla="*/ 52 w 132"/>
              <a:gd name="T31" fmla="*/ 9 h 220"/>
              <a:gd name="T32" fmla="*/ 66 w 132"/>
              <a:gd name="T33" fmla="*/ 213 h 220"/>
              <a:gd name="T34" fmla="*/ 59 w 132"/>
              <a:gd name="T35" fmla="*/ 205 h 220"/>
              <a:gd name="T36" fmla="*/ 66 w 132"/>
              <a:gd name="T37" fmla="*/ 198 h 220"/>
              <a:gd name="T38" fmla="*/ 74 w 132"/>
              <a:gd name="T39" fmla="*/ 205 h 220"/>
              <a:gd name="T40" fmla="*/ 66 w 132"/>
              <a:gd name="T41" fmla="*/ 213 h 220"/>
              <a:gd name="T42" fmla="*/ 119 w 132"/>
              <a:gd name="T43" fmla="*/ 190 h 220"/>
              <a:gd name="T44" fmla="*/ 118 w 132"/>
              <a:gd name="T45" fmla="*/ 191 h 220"/>
              <a:gd name="T46" fmla="*/ 15 w 132"/>
              <a:gd name="T47" fmla="*/ 191 h 220"/>
              <a:gd name="T48" fmla="*/ 14 w 132"/>
              <a:gd name="T49" fmla="*/ 190 h 220"/>
              <a:gd name="T50" fmla="*/ 14 w 132"/>
              <a:gd name="T51" fmla="*/ 27 h 220"/>
              <a:gd name="T52" fmla="*/ 15 w 132"/>
              <a:gd name="T53" fmla="*/ 26 h 220"/>
              <a:gd name="T54" fmla="*/ 118 w 132"/>
              <a:gd name="T55" fmla="*/ 26 h 220"/>
              <a:gd name="T56" fmla="*/ 119 w 132"/>
              <a:gd name="T57" fmla="*/ 27 h 220"/>
              <a:gd name="T58" fmla="*/ 119 w 132"/>
              <a:gd name="T59" fmla="*/ 19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220">
                <a:moveTo>
                  <a:pt x="112" y="0"/>
                </a:moveTo>
                <a:cubicBezTo>
                  <a:pt x="21" y="0"/>
                  <a:pt x="21" y="0"/>
                  <a:pt x="21" y="0"/>
                </a:cubicBezTo>
                <a:cubicBezTo>
                  <a:pt x="7" y="0"/>
                  <a:pt x="0" y="6"/>
                  <a:pt x="0" y="20"/>
                </a:cubicBezTo>
                <a:cubicBezTo>
                  <a:pt x="0" y="199"/>
                  <a:pt x="0" y="199"/>
                  <a:pt x="0" y="199"/>
                </a:cubicBezTo>
                <a:cubicBezTo>
                  <a:pt x="0" y="214"/>
                  <a:pt x="7" y="220"/>
                  <a:pt x="21" y="220"/>
                </a:cubicBezTo>
                <a:cubicBezTo>
                  <a:pt x="112" y="220"/>
                  <a:pt x="112" y="220"/>
                  <a:pt x="112" y="220"/>
                </a:cubicBezTo>
                <a:cubicBezTo>
                  <a:pt x="126" y="220"/>
                  <a:pt x="132" y="214"/>
                  <a:pt x="132" y="199"/>
                </a:cubicBezTo>
                <a:cubicBezTo>
                  <a:pt x="132" y="20"/>
                  <a:pt x="132" y="20"/>
                  <a:pt x="132" y="20"/>
                </a:cubicBezTo>
                <a:cubicBezTo>
                  <a:pt x="132" y="6"/>
                  <a:pt x="126" y="0"/>
                  <a:pt x="112" y="0"/>
                </a:cubicBezTo>
                <a:close/>
                <a:moveTo>
                  <a:pt x="52" y="9"/>
                </a:moveTo>
                <a:cubicBezTo>
                  <a:pt x="80" y="9"/>
                  <a:pt x="80" y="9"/>
                  <a:pt x="80" y="9"/>
                </a:cubicBezTo>
                <a:cubicBezTo>
                  <a:pt x="82" y="9"/>
                  <a:pt x="83" y="10"/>
                  <a:pt x="83" y="12"/>
                </a:cubicBezTo>
                <a:cubicBezTo>
                  <a:pt x="83" y="13"/>
                  <a:pt x="82" y="15"/>
                  <a:pt x="80" y="15"/>
                </a:cubicBezTo>
                <a:cubicBezTo>
                  <a:pt x="52" y="15"/>
                  <a:pt x="52" y="15"/>
                  <a:pt x="52" y="15"/>
                </a:cubicBezTo>
                <a:cubicBezTo>
                  <a:pt x="50" y="15"/>
                  <a:pt x="49" y="13"/>
                  <a:pt x="49" y="12"/>
                </a:cubicBezTo>
                <a:cubicBezTo>
                  <a:pt x="49" y="10"/>
                  <a:pt x="50" y="9"/>
                  <a:pt x="52" y="9"/>
                </a:cubicBezTo>
                <a:close/>
                <a:moveTo>
                  <a:pt x="66" y="213"/>
                </a:moveTo>
                <a:cubicBezTo>
                  <a:pt x="62" y="213"/>
                  <a:pt x="59" y="210"/>
                  <a:pt x="59" y="205"/>
                </a:cubicBezTo>
                <a:cubicBezTo>
                  <a:pt x="59" y="201"/>
                  <a:pt x="62" y="198"/>
                  <a:pt x="66" y="198"/>
                </a:cubicBezTo>
                <a:cubicBezTo>
                  <a:pt x="71" y="198"/>
                  <a:pt x="74" y="201"/>
                  <a:pt x="74" y="205"/>
                </a:cubicBezTo>
                <a:cubicBezTo>
                  <a:pt x="74" y="210"/>
                  <a:pt x="71" y="213"/>
                  <a:pt x="66" y="213"/>
                </a:cubicBezTo>
                <a:close/>
                <a:moveTo>
                  <a:pt x="119" y="190"/>
                </a:moveTo>
                <a:cubicBezTo>
                  <a:pt x="119" y="191"/>
                  <a:pt x="118" y="191"/>
                  <a:pt x="118" y="191"/>
                </a:cubicBezTo>
                <a:cubicBezTo>
                  <a:pt x="15" y="191"/>
                  <a:pt x="15" y="191"/>
                  <a:pt x="15" y="191"/>
                </a:cubicBezTo>
                <a:cubicBezTo>
                  <a:pt x="14" y="191"/>
                  <a:pt x="14" y="191"/>
                  <a:pt x="14" y="190"/>
                </a:cubicBezTo>
                <a:cubicBezTo>
                  <a:pt x="14" y="27"/>
                  <a:pt x="14" y="27"/>
                  <a:pt x="14" y="27"/>
                </a:cubicBezTo>
                <a:cubicBezTo>
                  <a:pt x="14" y="27"/>
                  <a:pt x="14" y="26"/>
                  <a:pt x="15" y="26"/>
                </a:cubicBezTo>
                <a:cubicBezTo>
                  <a:pt x="118" y="26"/>
                  <a:pt x="118" y="26"/>
                  <a:pt x="118" y="26"/>
                </a:cubicBezTo>
                <a:cubicBezTo>
                  <a:pt x="118" y="26"/>
                  <a:pt x="119" y="27"/>
                  <a:pt x="119" y="27"/>
                </a:cubicBezTo>
                <a:lnTo>
                  <a:pt x="119" y="190"/>
                </a:lnTo>
                <a:close/>
              </a:path>
            </a:pathLst>
          </a:custGeom>
          <a:solidFill>
            <a:schemeClr val="accent1"/>
          </a:solidFill>
          <a:ln>
            <a:solidFill>
              <a:schemeClr val="accent1"/>
            </a:solidFill>
          </a:ln>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955927" y="2678123"/>
            <a:ext cx="351378" cy="707886"/>
          </a:xfrm>
          <a:prstGeom prst="rect">
            <a:avLst/>
          </a:prstGeom>
          <a:noFill/>
        </p:spPr>
        <p:txBody>
          <a:bodyPr wrap="none" rtlCol="0">
            <a:spAutoFit/>
          </a:bodyPr>
          <a:lstStyle/>
          <a:p>
            <a:r>
              <a:rPr lang="en-US" sz="4000" b="1" dirty="0">
                <a:solidFill>
                  <a:schemeClr val="tx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206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screen">
            <a:alphaModFix amt="18000"/>
            <a:extLst>
              <a:ext uri="{28A0092B-C50C-407E-A947-70E740481C1C}">
                <a14:useLocalDpi xmlns:a14="http://schemas.microsoft.com/office/drawing/2010/main"/>
              </a:ext>
            </a:extLst>
          </a:blip>
          <a:srcRect/>
          <a:stretch/>
        </p:blipFill>
        <p:spPr>
          <a:xfrm>
            <a:off x="10318" y="0"/>
            <a:ext cx="12209463" cy="6868323"/>
          </a:xfrm>
        </p:spPr>
      </p:pic>
      <p:grpSp>
        <p:nvGrpSpPr>
          <p:cNvPr id="574" name="Group 573"/>
          <p:cNvGrpSpPr/>
          <p:nvPr/>
        </p:nvGrpSpPr>
        <p:grpSpPr>
          <a:xfrm>
            <a:off x="3378200" y="758825"/>
            <a:ext cx="7920064" cy="5311775"/>
            <a:chOff x="3378200" y="758825"/>
            <a:chExt cx="7920064" cy="5311775"/>
          </a:xfrm>
        </p:grpSpPr>
        <p:cxnSp>
          <p:nvCxnSpPr>
            <p:cNvPr id="11" name="Straight Connector 10"/>
            <p:cNvCxnSpPr/>
            <p:nvPr/>
          </p:nvCxnSpPr>
          <p:spPr>
            <a:xfrm>
              <a:off x="8756073" y="1717964"/>
              <a:ext cx="1159163" cy="6419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509224" y="1713345"/>
              <a:ext cx="1232994" cy="7088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15236" y="2382982"/>
              <a:ext cx="44552" cy="80845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195245" y="3191435"/>
              <a:ext cx="764543" cy="92785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766727" y="2787208"/>
              <a:ext cx="428518" cy="133207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203041" y="4110843"/>
              <a:ext cx="185723" cy="181890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753808" y="1687878"/>
              <a:ext cx="3501" cy="110141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165273" y="4119286"/>
              <a:ext cx="3029972" cy="92697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531451" y="1784230"/>
              <a:ext cx="977773" cy="141470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30879" y="3203646"/>
              <a:ext cx="882746" cy="29837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22776" y="3529781"/>
              <a:ext cx="7796" cy="112072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83525" y="2794241"/>
              <a:ext cx="870282" cy="47600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746545" y="2355850"/>
              <a:ext cx="1184855" cy="43263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52291" y="3694545"/>
              <a:ext cx="374073" cy="12469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21553" y="3828472"/>
              <a:ext cx="286520" cy="61883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05475" y="4438650"/>
              <a:ext cx="473652" cy="61364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060104" y="3191435"/>
              <a:ext cx="1470775" cy="50311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406291" y="2818331"/>
              <a:ext cx="616347" cy="98569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033128" y="1778198"/>
              <a:ext cx="1483359" cy="104171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9959788" y="3214526"/>
              <a:ext cx="181667" cy="83567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959432" y="3214526"/>
              <a:ext cx="32356" cy="103652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0003899" y="4050204"/>
              <a:ext cx="139959" cy="21901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9208324" y="4125330"/>
              <a:ext cx="787799" cy="12572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393736" y="4257095"/>
              <a:ext cx="605828" cy="169433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0631837" y="1968285"/>
              <a:ext cx="666427" cy="98414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0141811" y="2960321"/>
              <a:ext cx="489446" cy="109626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9970326" y="2958132"/>
              <a:ext cx="650972" cy="24551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970326" y="1973257"/>
              <a:ext cx="1298656" cy="36639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949559" y="2391956"/>
              <a:ext cx="669580" cy="54958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516487" y="1778198"/>
              <a:ext cx="1250240" cy="100901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766727" y="2787208"/>
              <a:ext cx="1203599" cy="4042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915236" y="2359891"/>
              <a:ext cx="226219" cy="169031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299728" y="2743200"/>
              <a:ext cx="1331529" cy="19834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8557027" y="2451710"/>
              <a:ext cx="742701" cy="29149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159625" y="1990725"/>
              <a:ext cx="1397402" cy="46098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557027" y="1836786"/>
              <a:ext cx="1054156" cy="61492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9299728" y="1836786"/>
              <a:ext cx="311455" cy="90641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389321" y="2743200"/>
              <a:ext cx="910407" cy="126578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389321" y="3074620"/>
              <a:ext cx="79860" cy="93436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469181" y="3074620"/>
              <a:ext cx="1490251" cy="11681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99403" y="2787208"/>
              <a:ext cx="1269778" cy="28741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8469181" y="2451710"/>
              <a:ext cx="87846" cy="62291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8113803" y="2787208"/>
              <a:ext cx="640004" cy="101681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8113803" y="3074620"/>
              <a:ext cx="355378" cy="72940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430572" y="3497879"/>
              <a:ext cx="703196" cy="27951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8133768" y="3777390"/>
              <a:ext cx="1069273" cy="34189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7419975" y="3270251"/>
              <a:ext cx="463550" cy="23494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7419975" y="3079750"/>
              <a:ext cx="1050925" cy="4254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8469181" y="2746375"/>
              <a:ext cx="827219" cy="32824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8108950" y="2451710"/>
              <a:ext cx="448077" cy="133289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7430572" y="3854450"/>
              <a:ext cx="643453" cy="79605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7385050" y="3851275"/>
              <a:ext cx="692150" cy="11715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391400" y="4648200"/>
              <a:ext cx="38100" cy="3746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429500" y="3511550"/>
              <a:ext cx="644525" cy="3365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8074025" y="3854450"/>
              <a:ext cx="314325" cy="1619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8074025" y="3781425"/>
              <a:ext cx="57150" cy="698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7378700" y="4016375"/>
              <a:ext cx="1009650" cy="10033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7385050" y="5022850"/>
              <a:ext cx="447675" cy="4794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V="1">
              <a:off x="7832725" y="4010025"/>
              <a:ext cx="555625" cy="149225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7835900" y="3854450"/>
              <a:ext cx="238125" cy="1651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30879" y="3529781"/>
              <a:ext cx="317596" cy="84536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6179127" y="4375150"/>
              <a:ext cx="669348" cy="6445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848475" y="3784600"/>
              <a:ext cx="1282700" cy="7270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848475" y="4511675"/>
              <a:ext cx="587375" cy="1238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6848475" y="3511550"/>
              <a:ext cx="577850" cy="10001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5060104" y="3694545"/>
              <a:ext cx="1794721" cy="80760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5421553" y="3533775"/>
              <a:ext cx="1125297" cy="27025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445125" y="3422650"/>
              <a:ext cx="269875" cy="1016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222875" y="4432300"/>
              <a:ext cx="488950" cy="2032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5705475" y="3686175"/>
              <a:ext cx="619125" cy="7461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6324600" y="3527425"/>
              <a:ext cx="219075" cy="1587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5359400" y="3686175"/>
              <a:ext cx="968375" cy="7461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5359400" y="4432300"/>
              <a:ext cx="352425" cy="63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5359400" y="4438650"/>
              <a:ext cx="809625" cy="5842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359400" y="3804027"/>
              <a:ext cx="62153" cy="63144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5222875" y="3422650"/>
              <a:ext cx="222250" cy="12192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4133850" y="4119286"/>
              <a:ext cx="1089025" cy="51621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4133850" y="3413125"/>
              <a:ext cx="1317625" cy="70616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5448300" y="3422650"/>
              <a:ext cx="876300" cy="2571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5060104" y="2463800"/>
              <a:ext cx="277071" cy="121602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5337175" y="2463800"/>
              <a:ext cx="695325" cy="3460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5337175" y="2463800"/>
              <a:ext cx="1209675" cy="7207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H="1">
              <a:off x="6022975" y="2359891"/>
              <a:ext cx="79375" cy="44998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a:off x="6022975" y="1968285"/>
              <a:ext cx="53975" cy="82889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6076950" y="1968285"/>
              <a:ext cx="1076325" cy="2244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076950" y="1771650"/>
              <a:ext cx="1444625" cy="19663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5337175" y="1958975"/>
              <a:ext cx="746125" cy="5048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5270500" y="1958975"/>
              <a:ext cx="809625" cy="2921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6108700" y="1917700"/>
              <a:ext cx="107950" cy="4413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5235575" y="1558925"/>
              <a:ext cx="41275" cy="6921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5143500" y="1631950"/>
              <a:ext cx="127000" cy="6032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6083300" y="1968285"/>
              <a:ext cx="1123950" cy="80984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flipV="1">
              <a:off x="6115050" y="2362200"/>
              <a:ext cx="1092200" cy="5556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5273675" y="2251075"/>
              <a:ext cx="831850" cy="1047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5270500" y="2251075"/>
              <a:ext cx="66675" cy="2317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4987925" y="2251075"/>
              <a:ext cx="285750" cy="54316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4987925" y="2794241"/>
              <a:ext cx="1041400" cy="1880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6022638" y="2778125"/>
              <a:ext cx="1165562" cy="317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7159625" y="1990725"/>
              <a:ext cx="34925" cy="7874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7159625" y="1990725"/>
              <a:ext cx="266700" cy="15144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207250" y="2917825"/>
              <a:ext cx="698500" cy="3556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7451725" y="2098676"/>
              <a:ext cx="730250" cy="28892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7893050" y="2098675"/>
              <a:ext cx="288925" cy="11715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7458075" y="2382982"/>
              <a:ext cx="441325" cy="88726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7207250" y="2387600"/>
              <a:ext cx="241300" cy="5302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6543675" y="2921000"/>
              <a:ext cx="654050" cy="6096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6543675" y="2778125"/>
              <a:ext cx="657225" cy="4064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7200900" y="2787208"/>
              <a:ext cx="228600" cy="72434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6848475" y="2917825"/>
              <a:ext cx="349250" cy="14478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543675" y="3191435"/>
              <a:ext cx="304800" cy="118054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6022638" y="2818331"/>
              <a:ext cx="527387" cy="72179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6029325" y="2818331"/>
              <a:ext cx="304800" cy="87101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6102350" y="2382982"/>
              <a:ext cx="447675" cy="11476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6102350" y="1968285"/>
              <a:ext cx="457200" cy="122894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083300" y="765175"/>
              <a:ext cx="1085850" cy="12319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6083300" y="765175"/>
              <a:ext cx="1438275" cy="10064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6076950" y="765175"/>
              <a:ext cx="3175" cy="12001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H="1">
              <a:off x="5337175" y="765175"/>
              <a:ext cx="746125" cy="17176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flipV="1">
              <a:off x="5140325" y="1631950"/>
              <a:ext cx="1076325" cy="2857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5235575" y="1558925"/>
              <a:ext cx="847725" cy="3968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5140325" y="1631950"/>
              <a:ext cx="889000" cy="11715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5140325" y="1631950"/>
              <a:ext cx="965200" cy="7270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4940300" y="758825"/>
              <a:ext cx="1146175" cy="2286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5235575" y="762000"/>
              <a:ext cx="854075" cy="7969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4092575" y="1555750"/>
              <a:ext cx="1149350" cy="1936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4940300" y="987425"/>
              <a:ext cx="206375" cy="6445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5143500" y="1552575"/>
              <a:ext cx="95250" cy="793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876675" y="984250"/>
              <a:ext cx="1060450" cy="31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3876675" y="984250"/>
              <a:ext cx="219075" cy="7683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3876675" y="984250"/>
              <a:ext cx="1358900" cy="5619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4092575" y="984250"/>
              <a:ext cx="850900" cy="7651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4092575" y="1628775"/>
              <a:ext cx="1057275" cy="1206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4092575" y="1749425"/>
              <a:ext cx="73025" cy="7778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4165600" y="1628775"/>
              <a:ext cx="977900" cy="8985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991100" y="1558925"/>
              <a:ext cx="247650" cy="12255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4092575" y="1749425"/>
              <a:ext cx="1181100" cy="4984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a:off x="4092575" y="1749425"/>
              <a:ext cx="898525" cy="10382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4987925" y="2359025"/>
              <a:ext cx="1111250" cy="435216"/>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a:off x="4165600" y="2527300"/>
              <a:ext cx="819150" cy="2667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4165600" y="984250"/>
              <a:ext cx="771526" cy="15398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5337175" y="2482850"/>
              <a:ext cx="104775" cy="9429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V="1">
              <a:off x="5445125" y="2816225"/>
              <a:ext cx="590550" cy="6064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a:off x="4987925" y="2794000"/>
              <a:ext cx="457200" cy="6223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V="1">
              <a:off x="3717925" y="2787651"/>
              <a:ext cx="1276350" cy="93027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3717925" y="2527300"/>
              <a:ext cx="450850" cy="11906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3378200" y="2524125"/>
              <a:ext cx="787401" cy="10668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3378200" y="3590925"/>
              <a:ext cx="342900" cy="127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3717925" y="3717925"/>
              <a:ext cx="409575" cy="4095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a:off x="4165600" y="2524125"/>
              <a:ext cx="1255953" cy="1295111"/>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3378200" y="3590925"/>
              <a:ext cx="2051050" cy="2254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4127500" y="2784475"/>
              <a:ext cx="863600" cy="13430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4940300" y="984250"/>
              <a:ext cx="1282700" cy="9207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4943475" y="984250"/>
              <a:ext cx="1152525" cy="9683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flipV="1">
              <a:off x="7169150" y="1695450"/>
              <a:ext cx="1587500" cy="2952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a:off x="8753807" y="1695450"/>
              <a:ext cx="1212518" cy="15113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V="1">
              <a:off x="8557027" y="2352675"/>
              <a:ext cx="1374373" cy="9903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H="1">
              <a:off x="8562975" y="1695450"/>
              <a:ext cx="190832" cy="762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8181975" y="1698625"/>
              <a:ext cx="574675" cy="4000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a:off x="7516487" y="1771650"/>
              <a:ext cx="614688" cy="20129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a:off x="7197725" y="2784475"/>
              <a:ext cx="885825" cy="10763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7169150" y="1990725"/>
              <a:ext cx="1304925" cy="10826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flipV="1">
              <a:off x="7200900" y="2454275"/>
              <a:ext cx="1362075" cy="3238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a:off x="6223000" y="1911350"/>
              <a:ext cx="1235075" cy="4699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9991788" y="4251051"/>
              <a:ext cx="18987" cy="148934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9999564" y="4251051"/>
              <a:ext cx="128686" cy="1648099"/>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9203041" y="4119286"/>
              <a:ext cx="810909" cy="162746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10010775" y="5734050"/>
              <a:ext cx="123825" cy="1682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V="1">
              <a:off x="9388764" y="5746750"/>
              <a:ext cx="625186" cy="20468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flipV="1">
              <a:off x="9388764" y="5899150"/>
              <a:ext cx="736311" cy="5228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10134600" y="4056582"/>
              <a:ext cx="6855" cy="18362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10007600" y="4016375"/>
              <a:ext cx="127000" cy="17113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V="1">
              <a:off x="9203041" y="4048125"/>
              <a:ext cx="941084" cy="627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8388350" y="4016375"/>
              <a:ext cx="1762125" cy="285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8388350" y="4016375"/>
              <a:ext cx="815975" cy="1016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H="1">
              <a:off x="9194800" y="2359025"/>
              <a:ext cx="720436" cy="17621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a:off x="8469181" y="3079750"/>
              <a:ext cx="1674944" cy="95567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8766727" y="2781300"/>
              <a:ext cx="1231348" cy="14605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a:off x="9296400" y="2743200"/>
              <a:ext cx="847725" cy="130175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flipH="1">
              <a:off x="9999564" y="2941545"/>
              <a:ext cx="631694" cy="130025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H="1">
              <a:off x="8077200" y="3191435"/>
              <a:ext cx="1889125" cy="66936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8718550" y="5943600"/>
              <a:ext cx="676275" cy="127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H="1" flipV="1">
              <a:off x="8128000" y="3784600"/>
              <a:ext cx="590551" cy="228600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5711825" y="4371975"/>
              <a:ext cx="1130300" cy="6032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573" name="Group 572"/>
          <p:cNvGrpSpPr/>
          <p:nvPr/>
        </p:nvGrpSpPr>
        <p:grpSpPr>
          <a:xfrm>
            <a:off x="3320734" y="695009"/>
            <a:ext cx="8031738" cy="5433684"/>
            <a:chOff x="3320734" y="695009"/>
            <a:chExt cx="8031738" cy="5433684"/>
          </a:xfrm>
          <a:solidFill>
            <a:schemeClr val="bg2"/>
          </a:solidFill>
        </p:grpSpPr>
        <p:sp>
          <p:nvSpPr>
            <p:cNvPr id="512" name="Freeform 511"/>
            <p:cNvSpPr/>
            <p:nvPr/>
          </p:nvSpPr>
          <p:spPr>
            <a:xfrm>
              <a:off x="3320734" y="353523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3" name="Freeform 512"/>
            <p:cNvSpPr/>
            <p:nvPr/>
          </p:nvSpPr>
          <p:spPr>
            <a:xfrm>
              <a:off x="3682444" y="368617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4" name="Freeform 513"/>
            <p:cNvSpPr/>
            <p:nvPr/>
          </p:nvSpPr>
          <p:spPr>
            <a:xfrm>
              <a:off x="4077201" y="40511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5" name="Freeform 514"/>
            <p:cNvSpPr/>
            <p:nvPr/>
          </p:nvSpPr>
          <p:spPr>
            <a:xfrm>
              <a:off x="4997118" y="363188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6" name="Freeform 515"/>
            <p:cNvSpPr/>
            <p:nvPr/>
          </p:nvSpPr>
          <p:spPr>
            <a:xfrm>
              <a:off x="4117717" y="248955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7" name="Freeform 516"/>
            <p:cNvSpPr/>
            <p:nvPr/>
          </p:nvSpPr>
          <p:spPr>
            <a:xfrm>
              <a:off x="4914597" y="27176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8" name="Freeform 517"/>
            <p:cNvSpPr/>
            <p:nvPr/>
          </p:nvSpPr>
          <p:spPr>
            <a:xfrm>
              <a:off x="5281454" y="2416118"/>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9" name="Freeform 518"/>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0" name="Freeform 519"/>
            <p:cNvSpPr/>
            <p:nvPr/>
          </p:nvSpPr>
          <p:spPr>
            <a:xfrm>
              <a:off x="4890763" y="9237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1" name="Freeform 520"/>
            <p:cNvSpPr/>
            <p:nvPr/>
          </p:nvSpPr>
          <p:spPr>
            <a:xfrm>
              <a:off x="6021230" y="69500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2" name="Freeform 521"/>
            <p:cNvSpPr/>
            <p:nvPr/>
          </p:nvSpPr>
          <p:spPr>
            <a:xfrm>
              <a:off x="3805989" y="911568"/>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A9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3" name="Freeform 522"/>
            <p:cNvSpPr/>
            <p:nvPr/>
          </p:nvSpPr>
          <p:spPr>
            <a:xfrm>
              <a:off x="7458075" y="168195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4" name="Freeform 523"/>
            <p:cNvSpPr/>
            <p:nvPr/>
          </p:nvSpPr>
          <p:spPr>
            <a:xfrm>
              <a:off x="5076352" y="15619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5" name="Freeform 524"/>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6" name="Freeform 525"/>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7" name="Freeform 526"/>
            <p:cNvSpPr/>
            <p:nvPr/>
          </p:nvSpPr>
          <p:spPr>
            <a:xfrm>
              <a:off x="8687557" y="163011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8" name="Freeform 527"/>
            <p:cNvSpPr/>
            <p:nvPr/>
          </p:nvSpPr>
          <p:spPr>
            <a:xfrm>
              <a:off x="9541997" y="176831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9" name="Freeform 528"/>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0" name="Freeform 529"/>
            <p:cNvSpPr/>
            <p:nvPr/>
          </p:nvSpPr>
          <p:spPr>
            <a:xfrm>
              <a:off x="9856756" y="229146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1" name="Freeform 530"/>
            <p:cNvSpPr/>
            <p:nvPr/>
          </p:nvSpPr>
          <p:spPr>
            <a:xfrm>
              <a:off x="11218806" y="188737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2" name="Freeform 531"/>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3" name="Freeform 532"/>
            <p:cNvSpPr/>
            <p:nvPr/>
          </p:nvSpPr>
          <p:spPr>
            <a:xfrm>
              <a:off x="8654091" y="599502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4" name="Freeform 533"/>
            <p:cNvSpPr/>
            <p:nvPr/>
          </p:nvSpPr>
          <p:spPr>
            <a:xfrm>
              <a:off x="9335654" y="58767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6" name="Freeform 535"/>
            <p:cNvSpPr/>
            <p:nvPr/>
          </p:nvSpPr>
          <p:spPr>
            <a:xfrm>
              <a:off x="10564424" y="286841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7" name="Freeform 536"/>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8" name="Freeform 537"/>
            <p:cNvSpPr/>
            <p:nvPr/>
          </p:nvSpPr>
          <p:spPr>
            <a:xfrm>
              <a:off x="5233730" y="22095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39" name="Freeform 538"/>
            <p:cNvSpPr/>
            <p:nvPr/>
          </p:nvSpPr>
          <p:spPr>
            <a:xfrm>
              <a:off x="4059302" y="170789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0" name="Freeform 539"/>
            <p:cNvSpPr/>
            <p:nvPr/>
          </p:nvSpPr>
          <p:spPr>
            <a:xfrm>
              <a:off x="5194584" y="150699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1" name="Freeform 540"/>
            <p:cNvSpPr/>
            <p:nvPr/>
          </p:nvSpPr>
          <p:spPr>
            <a:xfrm>
              <a:off x="6173722" y="187198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2" name="Freeform 541"/>
            <p:cNvSpPr/>
            <p:nvPr/>
          </p:nvSpPr>
          <p:spPr>
            <a:xfrm>
              <a:off x="6016207" y="18953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3" name="Freeform 542"/>
            <p:cNvSpPr/>
            <p:nvPr/>
          </p:nvSpPr>
          <p:spPr>
            <a:xfrm>
              <a:off x="7127617" y="19556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4" name="Freeform 543"/>
            <p:cNvSpPr/>
            <p:nvPr/>
          </p:nvSpPr>
          <p:spPr>
            <a:xfrm>
              <a:off x="5978510" y="2769619"/>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5" name="Freeform 544"/>
            <p:cNvSpPr/>
            <p:nvPr/>
          </p:nvSpPr>
          <p:spPr>
            <a:xfrm>
              <a:off x="5397947" y="337183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6" name="Freeform 545"/>
            <p:cNvSpPr/>
            <p:nvPr/>
          </p:nvSpPr>
          <p:spPr>
            <a:xfrm>
              <a:off x="5376347" y="37682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7" name="Freeform 546"/>
            <p:cNvSpPr/>
            <p:nvPr/>
          </p:nvSpPr>
          <p:spPr>
            <a:xfrm>
              <a:off x="6284296" y="364039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8" name="Freeform 547"/>
            <p:cNvSpPr/>
            <p:nvPr/>
          </p:nvSpPr>
          <p:spPr>
            <a:xfrm>
              <a:off x="6508493" y="348801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9" name="Freeform 548"/>
            <p:cNvSpPr/>
            <p:nvPr/>
          </p:nvSpPr>
          <p:spPr>
            <a:xfrm>
              <a:off x="7168988" y="287528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0" name="Freeform 549"/>
            <p:cNvSpPr/>
            <p:nvPr/>
          </p:nvSpPr>
          <p:spPr>
            <a:xfrm>
              <a:off x="7416800" y="234732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1" name="Freeform 550"/>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2" name="Freeform 551"/>
            <p:cNvSpPr/>
            <p:nvPr/>
          </p:nvSpPr>
          <p:spPr>
            <a:xfrm>
              <a:off x="8130329" y="204993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3" name="Freeform 552"/>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4" name="Freeform 553"/>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5" name="Freeform 554"/>
            <p:cNvSpPr/>
            <p:nvPr/>
          </p:nvSpPr>
          <p:spPr>
            <a:xfrm>
              <a:off x="8039731" y="3816281"/>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6" name="Freeform 555"/>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7" name="Freeform 556"/>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8" name="Freeform 557"/>
            <p:cNvSpPr/>
            <p:nvPr/>
          </p:nvSpPr>
          <p:spPr>
            <a:xfrm>
              <a:off x="9917899" y="314844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9" name="Freeform 558"/>
            <p:cNvSpPr/>
            <p:nvPr/>
          </p:nvSpPr>
          <p:spPr>
            <a:xfrm>
              <a:off x="10103098" y="39940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0" name="Freeform 559"/>
            <p:cNvSpPr/>
            <p:nvPr/>
          </p:nvSpPr>
          <p:spPr>
            <a:xfrm>
              <a:off x="9919621" y="417479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1" name="Freeform 560"/>
            <p:cNvSpPr/>
            <p:nvPr/>
          </p:nvSpPr>
          <p:spPr>
            <a:xfrm>
              <a:off x="9960320" y="56988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2" name="Freeform 561"/>
            <p:cNvSpPr/>
            <p:nvPr/>
          </p:nvSpPr>
          <p:spPr>
            <a:xfrm>
              <a:off x="10081278" y="586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3" name="Freeform 562"/>
            <p:cNvSpPr/>
            <p:nvPr/>
          </p:nvSpPr>
          <p:spPr>
            <a:xfrm>
              <a:off x="6125925" y="498833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4" name="Freeform 563"/>
            <p:cNvSpPr/>
            <p:nvPr/>
          </p:nvSpPr>
          <p:spPr>
            <a:xfrm>
              <a:off x="5163588" y="459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5" name="Freeform 564"/>
            <p:cNvSpPr/>
            <p:nvPr/>
          </p:nvSpPr>
          <p:spPr>
            <a:xfrm>
              <a:off x="5662092" y="440003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6" name="Freeform 565"/>
            <p:cNvSpPr/>
            <p:nvPr/>
          </p:nvSpPr>
          <p:spPr>
            <a:xfrm>
              <a:off x="6835283" y="446061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8" name="Freeform 567"/>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9" name="Freeform 568"/>
            <p:cNvSpPr/>
            <p:nvPr/>
          </p:nvSpPr>
          <p:spPr>
            <a:xfrm>
              <a:off x="7765273" y="5424763"/>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70" name="Freeform 569"/>
            <p:cNvSpPr/>
            <p:nvPr/>
          </p:nvSpPr>
          <p:spPr>
            <a:xfrm>
              <a:off x="7348745" y="497772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71" name="Freeform 570"/>
            <p:cNvSpPr/>
            <p:nvPr/>
          </p:nvSpPr>
          <p:spPr>
            <a:xfrm>
              <a:off x="6069073" y="231515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72" name="Freeform 571"/>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8" name="Freeform 247"/>
            <p:cNvSpPr/>
            <p:nvPr/>
          </p:nvSpPr>
          <p:spPr>
            <a:xfrm>
              <a:off x="5323226" y="43907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76" name="Oval 275"/>
          <p:cNvSpPr/>
          <p:nvPr/>
        </p:nvSpPr>
        <p:spPr>
          <a:xfrm flipH="1" flipV="1">
            <a:off x="6412373" y="1827244"/>
            <a:ext cx="3205742" cy="3205742"/>
          </a:xfrm>
          <a:prstGeom prst="ellipse">
            <a:avLst/>
          </a:prstGeom>
          <a:solidFill>
            <a:schemeClr val="accent6">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278" name="Group 277"/>
          <p:cNvGrpSpPr/>
          <p:nvPr/>
        </p:nvGrpSpPr>
        <p:grpSpPr>
          <a:xfrm>
            <a:off x="6430148" y="2070840"/>
            <a:ext cx="3235599" cy="2968354"/>
            <a:chOff x="6430148" y="2070840"/>
            <a:chExt cx="3235599" cy="2968354"/>
          </a:xfrm>
          <a:solidFill>
            <a:schemeClr val="accent6">
              <a:lumMod val="50000"/>
            </a:schemeClr>
          </a:solidFill>
        </p:grpSpPr>
        <p:grpSp>
          <p:nvGrpSpPr>
            <p:cNvPr id="308" name="Group 307"/>
            <p:cNvGrpSpPr/>
            <p:nvPr/>
          </p:nvGrpSpPr>
          <p:grpSpPr>
            <a:xfrm>
              <a:off x="6531127" y="2427328"/>
              <a:ext cx="2688737" cy="2345990"/>
              <a:chOff x="6531127" y="2427328"/>
              <a:chExt cx="2688737" cy="2345990"/>
            </a:xfrm>
            <a:grpFill/>
          </p:grpSpPr>
          <p:sp>
            <p:nvSpPr>
              <p:cNvPr id="350" name="Rectangle 349"/>
              <p:cNvSpPr/>
              <p:nvPr/>
            </p:nvSpPr>
            <p:spPr>
              <a:xfrm rot="1290797">
                <a:off x="7439232" y="3635722"/>
                <a:ext cx="6858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2" name="Rectangle 351"/>
              <p:cNvSpPr/>
              <p:nvPr/>
            </p:nvSpPr>
            <p:spPr>
              <a:xfrm rot="17310298">
                <a:off x="7649998" y="3108556"/>
                <a:ext cx="13716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4" name="Rectangle 353"/>
              <p:cNvSpPr/>
              <p:nvPr/>
            </p:nvSpPr>
            <p:spPr>
              <a:xfrm rot="20580000">
                <a:off x="7391064" y="4361272"/>
                <a:ext cx="18288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6" name="Rectangle 355"/>
              <p:cNvSpPr/>
              <p:nvPr/>
            </p:nvSpPr>
            <p:spPr>
              <a:xfrm rot="1068346">
                <a:off x="8148639" y="3941412"/>
                <a:ext cx="1024128"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8" name="Rectangle 357"/>
              <p:cNvSpPr/>
              <p:nvPr/>
            </p:nvSpPr>
            <p:spPr>
              <a:xfrm rot="697218">
                <a:off x="6871796" y="4568214"/>
                <a:ext cx="54864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0" name="Rectangle 359"/>
              <p:cNvSpPr/>
              <p:nvPr/>
            </p:nvSpPr>
            <p:spPr>
              <a:xfrm rot="18349565">
                <a:off x="8062686" y="3378546"/>
                <a:ext cx="155448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2" name="Rectangle 361"/>
              <p:cNvSpPr/>
              <p:nvPr/>
            </p:nvSpPr>
            <p:spPr>
              <a:xfrm rot="4322731">
                <a:off x="8294232" y="3454075"/>
                <a:ext cx="13716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4" name="Rectangle 363"/>
              <p:cNvSpPr/>
              <p:nvPr/>
            </p:nvSpPr>
            <p:spPr>
              <a:xfrm rot="18479056">
                <a:off x="7219282" y="4220106"/>
                <a:ext cx="109728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5" name="Rectangle 364"/>
              <p:cNvSpPr/>
              <p:nvPr/>
            </p:nvSpPr>
            <p:spPr>
              <a:xfrm rot="4534629">
                <a:off x="6125356" y="3765653"/>
                <a:ext cx="11430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7" name="Rectangle 366"/>
              <p:cNvSpPr/>
              <p:nvPr/>
            </p:nvSpPr>
            <p:spPr>
              <a:xfrm rot="4319039">
                <a:off x="6970157" y="3137669"/>
                <a:ext cx="6858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9" name="Rectangle 368"/>
              <p:cNvSpPr/>
              <p:nvPr/>
            </p:nvSpPr>
            <p:spPr>
              <a:xfrm rot="19991945">
                <a:off x="7435849" y="3378048"/>
                <a:ext cx="4572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1" name="Rectangle 370"/>
              <p:cNvSpPr/>
              <p:nvPr/>
            </p:nvSpPr>
            <p:spPr>
              <a:xfrm rot="1128157">
                <a:off x="6570239" y="3332140"/>
                <a:ext cx="86868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3" name="Rectangle 372"/>
              <p:cNvSpPr/>
              <p:nvPr/>
            </p:nvSpPr>
            <p:spPr>
              <a:xfrm rot="19701109">
                <a:off x="6531127" y="2974255"/>
                <a:ext cx="6858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5" name="Rectangle 374"/>
              <p:cNvSpPr/>
              <p:nvPr/>
            </p:nvSpPr>
            <p:spPr>
              <a:xfrm rot="19876973">
                <a:off x="7845004" y="3021946"/>
                <a:ext cx="96012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7" name="Rectangle 376"/>
              <p:cNvSpPr/>
              <p:nvPr/>
            </p:nvSpPr>
            <p:spPr>
              <a:xfrm rot="20794772">
                <a:off x="7204807" y="2610001"/>
                <a:ext cx="1371600" cy="9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310" name="Freeform 309"/>
            <p:cNvSpPr/>
            <p:nvPr/>
          </p:nvSpPr>
          <p:spPr>
            <a:xfrm rot="2376900">
              <a:off x="9414010" y="3547570"/>
              <a:ext cx="9703" cy="599918"/>
            </a:xfrm>
            <a:custGeom>
              <a:avLst/>
              <a:gdLst>
                <a:gd name="connsiteX0" fmla="*/ 472 w 9703"/>
                <a:gd name="connsiteY0" fmla="*/ 107062 h 599918"/>
                <a:gd name="connsiteX1" fmla="*/ 9617 w 9703"/>
                <a:gd name="connsiteY1" fmla="*/ 105458 h 599918"/>
                <a:gd name="connsiteX2" fmla="*/ 9143 w 9703"/>
                <a:gd name="connsiteY2" fmla="*/ 599918 h 599918"/>
                <a:gd name="connsiteX3" fmla="*/ 0 w 9703"/>
                <a:gd name="connsiteY3" fmla="*/ 599909 h 599918"/>
                <a:gd name="connsiteX4" fmla="*/ 574 w 9703"/>
                <a:gd name="connsiteY4" fmla="*/ 0 h 599918"/>
                <a:gd name="connsiteX5" fmla="*/ 9703 w 9703"/>
                <a:gd name="connsiteY5" fmla="*/ 15230 h 599918"/>
                <a:gd name="connsiteX6" fmla="*/ 9626 w 9703"/>
                <a:gd name="connsiteY6" fmla="*/ 96172 h 599918"/>
                <a:gd name="connsiteX7" fmla="*/ 9617 w 9703"/>
                <a:gd name="connsiteY7" fmla="*/ 105457 h 599918"/>
                <a:gd name="connsiteX8" fmla="*/ 472 w 9703"/>
                <a:gd name="connsiteY8" fmla="*/ 107061 h 599918"/>
                <a:gd name="connsiteX9" fmla="*/ 481 w 9703"/>
                <a:gd name="connsiteY9" fmla="*/ 97776 h 599918"/>
                <a:gd name="connsiteX10" fmla="*/ 480 w 9703"/>
                <a:gd name="connsiteY10" fmla="*/ 97777 h 59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3" h="599918">
                  <a:moveTo>
                    <a:pt x="472" y="107062"/>
                  </a:moveTo>
                  <a:lnTo>
                    <a:pt x="9617" y="105458"/>
                  </a:lnTo>
                  <a:lnTo>
                    <a:pt x="9143" y="599918"/>
                  </a:lnTo>
                  <a:lnTo>
                    <a:pt x="0" y="599909"/>
                  </a:lnTo>
                  <a:close/>
                  <a:moveTo>
                    <a:pt x="574" y="0"/>
                  </a:moveTo>
                  <a:lnTo>
                    <a:pt x="9703" y="15230"/>
                  </a:lnTo>
                  <a:lnTo>
                    <a:pt x="9626" y="96172"/>
                  </a:lnTo>
                  <a:lnTo>
                    <a:pt x="9617" y="105457"/>
                  </a:lnTo>
                  <a:lnTo>
                    <a:pt x="472" y="107061"/>
                  </a:lnTo>
                  <a:lnTo>
                    <a:pt x="481" y="97776"/>
                  </a:lnTo>
                  <a:lnTo>
                    <a:pt x="480" y="977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1" name="Freeform 310"/>
            <p:cNvSpPr/>
            <p:nvPr/>
          </p:nvSpPr>
          <p:spPr>
            <a:xfrm rot="2143424">
              <a:off x="6702565" y="2590485"/>
              <a:ext cx="501153" cy="9144"/>
            </a:xfrm>
            <a:custGeom>
              <a:avLst/>
              <a:gdLst>
                <a:gd name="connsiteX0" fmla="*/ 170 w 501153"/>
                <a:gd name="connsiteY0" fmla="*/ 0 h 9144"/>
                <a:gd name="connsiteX1" fmla="*/ 501153 w 501153"/>
                <a:gd name="connsiteY1" fmla="*/ 0 h 9144"/>
                <a:gd name="connsiteX2" fmla="*/ 501153 w 501153"/>
                <a:gd name="connsiteY2" fmla="*/ 9144 h 9144"/>
                <a:gd name="connsiteX3" fmla="*/ 0 w 501153"/>
                <a:gd name="connsiteY3" fmla="*/ 9144 h 9144"/>
                <a:gd name="connsiteX4" fmla="*/ 170 w 501153"/>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53" h="9144">
                  <a:moveTo>
                    <a:pt x="170" y="0"/>
                  </a:moveTo>
                  <a:lnTo>
                    <a:pt x="501153" y="0"/>
                  </a:lnTo>
                  <a:lnTo>
                    <a:pt x="501153" y="9144"/>
                  </a:lnTo>
                  <a:lnTo>
                    <a:pt x="0" y="9144"/>
                  </a:lnTo>
                  <a:lnTo>
                    <a:pt x="1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3" name="Freeform 312"/>
            <p:cNvSpPr/>
            <p:nvPr/>
          </p:nvSpPr>
          <p:spPr>
            <a:xfrm rot="2376900">
              <a:off x="7472351" y="2315021"/>
              <a:ext cx="1457167" cy="28463"/>
            </a:xfrm>
            <a:custGeom>
              <a:avLst/>
              <a:gdLst>
                <a:gd name="connsiteX0" fmla="*/ 6700 w 1457167"/>
                <a:gd name="connsiteY0" fmla="*/ 19229 h 28463"/>
                <a:gd name="connsiteX1" fmla="*/ 1457046 w 1457167"/>
                <a:gd name="connsiteY1" fmla="*/ 0 h 28463"/>
                <a:gd name="connsiteX2" fmla="*/ 1457167 w 1457167"/>
                <a:gd name="connsiteY2" fmla="*/ 9143 h 28463"/>
                <a:gd name="connsiteX3" fmla="*/ 0 w 1457167"/>
                <a:gd name="connsiteY3" fmla="*/ 28463 h 28463"/>
                <a:gd name="connsiteX4" fmla="*/ 6700 w 1457167"/>
                <a:gd name="connsiteY4" fmla="*/ 19229 h 2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67" h="28463">
                  <a:moveTo>
                    <a:pt x="6700" y="19229"/>
                  </a:moveTo>
                  <a:lnTo>
                    <a:pt x="1457046" y="0"/>
                  </a:lnTo>
                  <a:lnTo>
                    <a:pt x="1457167" y="9143"/>
                  </a:lnTo>
                  <a:lnTo>
                    <a:pt x="0" y="28463"/>
                  </a:lnTo>
                  <a:lnTo>
                    <a:pt x="6700" y="192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5" name="Freeform 314"/>
            <p:cNvSpPr/>
            <p:nvPr/>
          </p:nvSpPr>
          <p:spPr>
            <a:xfrm rot="2376900">
              <a:off x="7039523" y="2543843"/>
              <a:ext cx="1609507" cy="9144"/>
            </a:xfrm>
            <a:custGeom>
              <a:avLst/>
              <a:gdLst>
                <a:gd name="connsiteX0" fmla="*/ 3168 w 1609507"/>
                <a:gd name="connsiteY0" fmla="*/ 0 h 9144"/>
                <a:gd name="connsiteX1" fmla="*/ 1609507 w 1609507"/>
                <a:gd name="connsiteY1" fmla="*/ 1 h 9144"/>
                <a:gd name="connsiteX2" fmla="*/ 1609507 w 1609507"/>
                <a:gd name="connsiteY2" fmla="*/ 9144 h 9144"/>
                <a:gd name="connsiteX3" fmla="*/ 0 w 1609507"/>
                <a:gd name="connsiteY3" fmla="*/ 9144 h 9144"/>
                <a:gd name="connsiteX4" fmla="*/ 3168 w 1609507"/>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507" h="9144">
                  <a:moveTo>
                    <a:pt x="3168" y="0"/>
                  </a:moveTo>
                  <a:lnTo>
                    <a:pt x="1609507" y="1"/>
                  </a:lnTo>
                  <a:lnTo>
                    <a:pt x="1609507" y="9144"/>
                  </a:lnTo>
                  <a:lnTo>
                    <a:pt x="0" y="9144"/>
                  </a:lnTo>
                  <a:lnTo>
                    <a:pt x="316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7" name="Freeform 316"/>
            <p:cNvSpPr/>
            <p:nvPr/>
          </p:nvSpPr>
          <p:spPr>
            <a:xfrm rot="2376900">
              <a:off x="8707253" y="2070840"/>
              <a:ext cx="184096" cy="480378"/>
            </a:xfrm>
            <a:custGeom>
              <a:avLst/>
              <a:gdLst>
                <a:gd name="connsiteX0" fmla="*/ 174182 w 184096"/>
                <a:gd name="connsiteY0" fmla="*/ 490 h 480378"/>
                <a:gd name="connsiteX1" fmla="*/ 184096 w 184096"/>
                <a:gd name="connsiteY1" fmla="*/ 0 h 480378"/>
                <a:gd name="connsiteX2" fmla="*/ 8588 w 184096"/>
                <a:gd name="connsiteY2" fmla="*/ 480378 h 480378"/>
                <a:gd name="connsiteX3" fmla="*/ 0 w 184096"/>
                <a:gd name="connsiteY3" fmla="*/ 477241 h 480378"/>
                <a:gd name="connsiteX4" fmla="*/ 174182 w 184096"/>
                <a:gd name="connsiteY4" fmla="*/ 490 h 48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96" h="480378">
                  <a:moveTo>
                    <a:pt x="174182" y="490"/>
                  </a:moveTo>
                  <a:lnTo>
                    <a:pt x="184096" y="0"/>
                  </a:lnTo>
                  <a:lnTo>
                    <a:pt x="8588" y="480378"/>
                  </a:lnTo>
                  <a:lnTo>
                    <a:pt x="0" y="477241"/>
                  </a:lnTo>
                  <a:lnTo>
                    <a:pt x="174182" y="4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9" name="Freeform 318"/>
            <p:cNvSpPr/>
            <p:nvPr/>
          </p:nvSpPr>
          <p:spPr>
            <a:xfrm rot="2376900">
              <a:off x="9358604" y="2727316"/>
              <a:ext cx="112010" cy="69290"/>
            </a:xfrm>
            <a:custGeom>
              <a:avLst/>
              <a:gdLst>
                <a:gd name="connsiteX0" fmla="*/ 0 w 112010"/>
                <a:gd name="connsiteY0" fmla="*/ 61459 h 69290"/>
                <a:gd name="connsiteX1" fmla="*/ 101956 w 112010"/>
                <a:gd name="connsiteY1" fmla="*/ 0 h 69290"/>
                <a:gd name="connsiteX2" fmla="*/ 112010 w 112010"/>
                <a:gd name="connsiteY2" fmla="*/ 4616 h 69290"/>
                <a:gd name="connsiteX3" fmla="*/ 4720 w 112010"/>
                <a:gd name="connsiteY3" fmla="*/ 69290 h 69290"/>
                <a:gd name="connsiteX4" fmla="*/ 0 w 112010"/>
                <a:gd name="connsiteY4" fmla="*/ 61459 h 6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0" h="69290">
                  <a:moveTo>
                    <a:pt x="0" y="61459"/>
                  </a:moveTo>
                  <a:lnTo>
                    <a:pt x="101956" y="0"/>
                  </a:lnTo>
                  <a:lnTo>
                    <a:pt x="112010" y="4616"/>
                  </a:lnTo>
                  <a:lnTo>
                    <a:pt x="4720" y="69290"/>
                  </a:lnTo>
                  <a:lnTo>
                    <a:pt x="0" y="6145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1" name="Freeform 320"/>
            <p:cNvSpPr/>
            <p:nvPr/>
          </p:nvSpPr>
          <p:spPr>
            <a:xfrm rot="2376900">
              <a:off x="6433740" y="3006786"/>
              <a:ext cx="147238" cy="92294"/>
            </a:xfrm>
            <a:custGeom>
              <a:avLst/>
              <a:gdLst>
                <a:gd name="connsiteX0" fmla="*/ 0 w 147238"/>
                <a:gd name="connsiteY0" fmla="*/ 0 h 92294"/>
                <a:gd name="connsiteX1" fmla="*/ 147238 w 147238"/>
                <a:gd name="connsiteY1" fmla="*/ 84361 h 92294"/>
                <a:gd name="connsiteX2" fmla="*/ 142692 w 147238"/>
                <a:gd name="connsiteY2" fmla="*/ 92294 h 92294"/>
                <a:gd name="connsiteX3" fmla="*/ 6788 w 147238"/>
                <a:gd name="connsiteY3" fmla="*/ 14428 h 92294"/>
                <a:gd name="connsiteX4" fmla="*/ 0 w 147238"/>
                <a:gd name="connsiteY4" fmla="*/ 0 h 92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8" h="92294">
                  <a:moveTo>
                    <a:pt x="0" y="0"/>
                  </a:moveTo>
                  <a:lnTo>
                    <a:pt x="147238" y="84361"/>
                  </a:lnTo>
                  <a:lnTo>
                    <a:pt x="142692" y="92294"/>
                  </a:lnTo>
                  <a:lnTo>
                    <a:pt x="6788" y="1442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3" name="Freeform 322"/>
            <p:cNvSpPr/>
            <p:nvPr/>
          </p:nvSpPr>
          <p:spPr>
            <a:xfrm rot="2376900">
              <a:off x="6430148" y="3144630"/>
              <a:ext cx="167972" cy="35106"/>
            </a:xfrm>
            <a:custGeom>
              <a:avLst/>
              <a:gdLst>
                <a:gd name="connsiteX0" fmla="*/ 0 w 167972"/>
                <a:gd name="connsiteY0" fmla="*/ 26656 h 35106"/>
                <a:gd name="connsiteX1" fmla="*/ 166526 w 167972"/>
                <a:gd name="connsiteY1" fmla="*/ 0 h 35106"/>
                <a:gd name="connsiteX2" fmla="*/ 167972 w 167972"/>
                <a:gd name="connsiteY2" fmla="*/ 9028 h 35106"/>
                <a:gd name="connsiteX3" fmla="*/ 5065 w 167972"/>
                <a:gd name="connsiteY3" fmla="*/ 35106 h 35106"/>
                <a:gd name="connsiteX4" fmla="*/ 0 w 167972"/>
                <a:gd name="connsiteY4" fmla="*/ 26656 h 3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2" h="35106">
                  <a:moveTo>
                    <a:pt x="0" y="26656"/>
                  </a:moveTo>
                  <a:lnTo>
                    <a:pt x="166526" y="0"/>
                  </a:lnTo>
                  <a:lnTo>
                    <a:pt x="167972" y="9028"/>
                  </a:lnTo>
                  <a:lnTo>
                    <a:pt x="5065" y="35106"/>
                  </a:lnTo>
                  <a:lnTo>
                    <a:pt x="0" y="266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5" name="Freeform 324"/>
            <p:cNvSpPr/>
            <p:nvPr/>
          </p:nvSpPr>
          <p:spPr>
            <a:xfrm rot="2376900">
              <a:off x="6443794" y="3167089"/>
              <a:ext cx="57322" cy="89287"/>
            </a:xfrm>
            <a:custGeom>
              <a:avLst/>
              <a:gdLst>
                <a:gd name="connsiteX0" fmla="*/ 49536 w 57322"/>
                <a:gd name="connsiteY0" fmla="*/ 0 h 89287"/>
                <a:gd name="connsiteX1" fmla="*/ 57322 w 57322"/>
                <a:gd name="connsiteY1" fmla="*/ 4794 h 89287"/>
                <a:gd name="connsiteX2" fmla="*/ 5297 w 57322"/>
                <a:gd name="connsiteY2" fmla="*/ 89287 h 89287"/>
                <a:gd name="connsiteX3" fmla="*/ 0 w 57322"/>
                <a:gd name="connsiteY3" fmla="*/ 80449 h 89287"/>
                <a:gd name="connsiteX4" fmla="*/ 49536 w 57322"/>
                <a:gd name="connsiteY4" fmla="*/ 0 h 8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2" h="89287">
                  <a:moveTo>
                    <a:pt x="49536" y="0"/>
                  </a:moveTo>
                  <a:lnTo>
                    <a:pt x="57322" y="4794"/>
                  </a:lnTo>
                  <a:lnTo>
                    <a:pt x="5297" y="89287"/>
                  </a:lnTo>
                  <a:lnTo>
                    <a:pt x="0" y="80449"/>
                  </a:lnTo>
                  <a:lnTo>
                    <a:pt x="4953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7" name="Freeform 326"/>
            <p:cNvSpPr/>
            <p:nvPr/>
          </p:nvSpPr>
          <p:spPr>
            <a:xfrm rot="2376900">
              <a:off x="8423389" y="3296863"/>
              <a:ext cx="1242358" cy="226013"/>
            </a:xfrm>
            <a:custGeom>
              <a:avLst/>
              <a:gdLst>
                <a:gd name="connsiteX0" fmla="*/ 1193353 w 1242358"/>
                <a:gd name="connsiteY0" fmla="*/ 7712 h 226013"/>
                <a:gd name="connsiteX1" fmla="*/ 1237323 w 1242358"/>
                <a:gd name="connsiteY1" fmla="*/ 0 h 226013"/>
                <a:gd name="connsiteX2" fmla="*/ 1242358 w 1242358"/>
                <a:gd name="connsiteY2" fmla="*/ 8401 h 226013"/>
                <a:gd name="connsiteX3" fmla="*/ 1193344 w 1242358"/>
                <a:gd name="connsiteY3" fmla="*/ 16997 h 226013"/>
                <a:gd name="connsiteX4" fmla="*/ 0 w 1242358"/>
                <a:gd name="connsiteY4" fmla="*/ 217006 h 226013"/>
                <a:gd name="connsiteX5" fmla="*/ 1184209 w 1242358"/>
                <a:gd name="connsiteY5" fmla="*/ 9315 h 226013"/>
                <a:gd name="connsiteX6" fmla="*/ 1184200 w 1242358"/>
                <a:gd name="connsiteY6" fmla="*/ 18600 h 226013"/>
                <a:gd name="connsiteX7" fmla="*/ 1580 w 1242358"/>
                <a:gd name="connsiteY7" fmla="*/ 226013 h 22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358" h="226013">
                  <a:moveTo>
                    <a:pt x="1193353" y="7712"/>
                  </a:moveTo>
                  <a:lnTo>
                    <a:pt x="1237323" y="0"/>
                  </a:lnTo>
                  <a:lnTo>
                    <a:pt x="1242358" y="8401"/>
                  </a:lnTo>
                  <a:lnTo>
                    <a:pt x="1193344" y="16997"/>
                  </a:lnTo>
                  <a:close/>
                  <a:moveTo>
                    <a:pt x="0" y="217006"/>
                  </a:moveTo>
                  <a:lnTo>
                    <a:pt x="1184209" y="9315"/>
                  </a:lnTo>
                  <a:lnTo>
                    <a:pt x="1184200" y="18600"/>
                  </a:lnTo>
                  <a:lnTo>
                    <a:pt x="1580" y="2260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9" name="Freeform 328"/>
            <p:cNvSpPr/>
            <p:nvPr/>
          </p:nvSpPr>
          <p:spPr>
            <a:xfrm rot="2376900">
              <a:off x="8013903" y="4051266"/>
              <a:ext cx="349720" cy="987928"/>
            </a:xfrm>
            <a:custGeom>
              <a:avLst/>
              <a:gdLst>
                <a:gd name="connsiteX0" fmla="*/ 0 w 349720"/>
                <a:gd name="connsiteY0" fmla="*/ 2999 h 987928"/>
                <a:gd name="connsiteX1" fmla="*/ 8638 w 349720"/>
                <a:gd name="connsiteY1" fmla="*/ 0 h 987928"/>
                <a:gd name="connsiteX2" fmla="*/ 349720 w 349720"/>
                <a:gd name="connsiteY2" fmla="*/ 982192 h 987928"/>
                <a:gd name="connsiteX3" fmla="*/ 342032 w 349720"/>
                <a:gd name="connsiteY3" fmla="*/ 987928 h 987928"/>
                <a:gd name="connsiteX4" fmla="*/ 0 w 349720"/>
                <a:gd name="connsiteY4" fmla="*/ 2999 h 98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20" h="987928">
                  <a:moveTo>
                    <a:pt x="0" y="2999"/>
                  </a:moveTo>
                  <a:lnTo>
                    <a:pt x="8638" y="0"/>
                  </a:lnTo>
                  <a:lnTo>
                    <a:pt x="349720" y="982192"/>
                  </a:lnTo>
                  <a:lnTo>
                    <a:pt x="342032" y="987928"/>
                  </a:lnTo>
                  <a:lnTo>
                    <a:pt x="0" y="29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1" name="Freeform 330"/>
            <p:cNvSpPr/>
            <p:nvPr/>
          </p:nvSpPr>
          <p:spPr>
            <a:xfrm rot="2376900">
              <a:off x="9267236" y="4013242"/>
              <a:ext cx="176079" cy="172099"/>
            </a:xfrm>
            <a:custGeom>
              <a:avLst/>
              <a:gdLst>
                <a:gd name="connsiteX0" fmla="*/ 173550 w 176079"/>
                <a:gd name="connsiteY0" fmla="*/ 0 h 172099"/>
                <a:gd name="connsiteX1" fmla="*/ 176079 w 176079"/>
                <a:gd name="connsiteY1" fmla="*/ 10223 h 172099"/>
                <a:gd name="connsiteX2" fmla="*/ 6310 w 176079"/>
                <a:gd name="connsiteY2" fmla="*/ 172099 h 172099"/>
                <a:gd name="connsiteX3" fmla="*/ 0 w 176079"/>
                <a:gd name="connsiteY3" fmla="*/ 165482 h 172099"/>
                <a:gd name="connsiteX4" fmla="*/ 173550 w 176079"/>
                <a:gd name="connsiteY4" fmla="*/ 0 h 17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79" h="172099">
                  <a:moveTo>
                    <a:pt x="173550" y="0"/>
                  </a:moveTo>
                  <a:lnTo>
                    <a:pt x="176079" y="10223"/>
                  </a:lnTo>
                  <a:lnTo>
                    <a:pt x="6310" y="172099"/>
                  </a:lnTo>
                  <a:lnTo>
                    <a:pt x="0" y="165482"/>
                  </a:lnTo>
                  <a:lnTo>
                    <a:pt x="1735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3" name="Freeform 332"/>
            <p:cNvSpPr/>
            <p:nvPr/>
          </p:nvSpPr>
          <p:spPr>
            <a:xfrm rot="2376900">
              <a:off x="9163157" y="4197392"/>
              <a:ext cx="215089" cy="104743"/>
            </a:xfrm>
            <a:custGeom>
              <a:avLst/>
              <a:gdLst>
                <a:gd name="connsiteX0" fmla="*/ 3739 w 215089"/>
                <a:gd name="connsiteY0" fmla="*/ 0 h 104743"/>
                <a:gd name="connsiteX1" fmla="*/ 214584 w 215089"/>
                <a:gd name="connsiteY1" fmla="*/ 94494 h 104743"/>
                <a:gd name="connsiteX2" fmla="*/ 215089 w 215089"/>
                <a:gd name="connsiteY2" fmla="*/ 104743 h 104743"/>
                <a:gd name="connsiteX3" fmla="*/ 0 w 215089"/>
                <a:gd name="connsiteY3" fmla="*/ 8345 h 104743"/>
                <a:gd name="connsiteX4" fmla="*/ 3739 w 215089"/>
                <a:gd name="connsiteY4" fmla="*/ 0 h 1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9" h="104743">
                  <a:moveTo>
                    <a:pt x="3739" y="0"/>
                  </a:moveTo>
                  <a:lnTo>
                    <a:pt x="214584" y="94494"/>
                  </a:lnTo>
                  <a:lnTo>
                    <a:pt x="215089" y="104743"/>
                  </a:lnTo>
                  <a:lnTo>
                    <a:pt x="0" y="8345"/>
                  </a:lnTo>
                  <a:lnTo>
                    <a:pt x="373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5" name="Freeform 334"/>
            <p:cNvSpPr/>
            <p:nvPr/>
          </p:nvSpPr>
          <p:spPr>
            <a:xfrm rot="2376900">
              <a:off x="6789473" y="4390388"/>
              <a:ext cx="16480" cy="65132"/>
            </a:xfrm>
            <a:custGeom>
              <a:avLst/>
              <a:gdLst>
                <a:gd name="connsiteX0" fmla="*/ 7399 w 16480"/>
                <a:gd name="connsiteY0" fmla="*/ 0 h 65132"/>
                <a:gd name="connsiteX1" fmla="*/ 16480 w 16480"/>
                <a:gd name="connsiteY1" fmla="*/ 1068 h 65132"/>
                <a:gd name="connsiteX2" fmla="*/ 8952 w 16480"/>
                <a:gd name="connsiteY2" fmla="*/ 65132 h 65132"/>
                <a:gd name="connsiteX3" fmla="*/ 0 w 16480"/>
                <a:gd name="connsiteY3" fmla="*/ 62966 h 65132"/>
                <a:gd name="connsiteX4" fmla="*/ 7399 w 16480"/>
                <a:gd name="connsiteY4" fmla="*/ 0 h 65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0" h="65132">
                  <a:moveTo>
                    <a:pt x="7399" y="0"/>
                  </a:moveTo>
                  <a:lnTo>
                    <a:pt x="16480" y="1068"/>
                  </a:lnTo>
                  <a:lnTo>
                    <a:pt x="8952" y="65132"/>
                  </a:lnTo>
                  <a:lnTo>
                    <a:pt x="0" y="62966"/>
                  </a:lnTo>
                  <a:lnTo>
                    <a:pt x="73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7" name="Freeform 336"/>
            <p:cNvSpPr/>
            <p:nvPr/>
          </p:nvSpPr>
          <p:spPr>
            <a:xfrm rot="2376900">
              <a:off x="7155799" y="4548932"/>
              <a:ext cx="193519" cy="281326"/>
            </a:xfrm>
            <a:custGeom>
              <a:avLst/>
              <a:gdLst>
                <a:gd name="connsiteX0" fmla="*/ 185890 w 193519"/>
                <a:gd name="connsiteY0" fmla="*/ 0 h 281326"/>
                <a:gd name="connsiteX1" fmla="*/ 193519 w 193519"/>
                <a:gd name="connsiteY1" fmla="*/ 5041 h 281326"/>
                <a:gd name="connsiteX2" fmla="*/ 11330 w 193519"/>
                <a:gd name="connsiteY2" fmla="*/ 280766 h 281326"/>
                <a:gd name="connsiteX3" fmla="*/ 0 w 193519"/>
                <a:gd name="connsiteY3" fmla="*/ 281326 h 281326"/>
                <a:gd name="connsiteX4" fmla="*/ 185890 w 193519"/>
                <a:gd name="connsiteY4" fmla="*/ 0 h 28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19" h="281326">
                  <a:moveTo>
                    <a:pt x="185890" y="0"/>
                  </a:moveTo>
                  <a:lnTo>
                    <a:pt x="193519" y="5041"/>
                  </a:lnTo>
                  <a:lnTo>
                    <a:pt x="11330" y="280766"/>
                  </a:lnTo>
                  <a:lnTo>
                    <a:pt x="0" y="281326"/>
                  </a:lnTo>
                  <a:lnTo>
                    <a:pt x="18589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9" name="Freeform 338"/>
            <p:cNvSpPr/>
            <p:nvPr/>
          </p:nvSpPr>
          <p:spPr>
            <a:xfrm rot="20396670">
              <a:off x="9359972" y="2559404"/>
              <a:ext cx="496" cy="490"/>
            </a:xfrm>
            <a:custGeom>
              <a:avLst/>
              <a:gdLst>
                <a:gd name="connsiteX0" fmla="*/ 496 w 496"/>
                <a:gd name="connsiteY0" fmla="*/ 0 h 490"/>
                <a:gd name="connsiteX1" fmla="*/ 97 w 496"/>
                <a:gd name="connsiteY1" fmla="*/ 490 h 490"/>
                <a:gd name="connsiteX2" fmla="*/ 0 w 496"/>
                <a:gd name="connsiteY2" fmla="*/ 0 h 490"/>
                <a:gd name="connsiteX3" fmla="*/ 496 w 496"/>
                <a:gd name="connsiteY3" fmla="*/ 0 h 490"/>
              </a:gdLst>
              <a:ahLst/>
              <a:cxnLst>
                <a:cxn ang="0">
                  <a:pos x="connsiteX0" y="connsiteY0"/>
                </a:cxn>
                <a:cxn ang="0">
                  <a:pos x="connsiteX1" y="connsiteY1"/>
                </a:cxn>
                <a:cxn ang="0">
                  <a:pos x="connsiteX2" y="connsiteY2"/>
                </a:cxn>
                <a:cxn ang="0">
                  <a:pos x="connsiteX3" y="connsiteY3"/>
                </a:cxn>
              </a:cxnLst>
              <a:rect l="l" t="t" r="r" b="b"/>
              <a:pathLst>
                <a:path w="496" h="490">
                  <a:moveTo>
                    <a:pt x="496" y="0"/>
                  </a:moveTo>
                  <a:lnTo>
                    <a:pt x="97" y="490"/>
                  </a:lnTo>
                  <a:lnTo>
                    <a:pt x="0" y="0"/>
                  </a:lnTo>
                  <a:lnTo>
                    <a:pt x="49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0" name="Freeform 339"/>
            <p:cNvSpPr/>
            <p:nvPr/>
          </p:nvSpPr>
          <p:spPr>
            <a:xfrm rot="20396670">
              <a:off x="9354774" y="2560580"/>
              <a:ext cx="8752" cy="8654"/>
            </a:xfrm>
            <a:custGeom>
              <a:avLst/>
              <a:gdLst>
                <a:gd name="connsiteX0" fmla="*/ 7034 w 8752"/>
                <a:gd name="connsiteY0" fmla="*/ 0 h 8654"/>
                <a:gd name="connsiteX1" fmla="*/ 8752 w 8752"/>
                <a:gd name="connsiteY1" fmla="*/ 8654 h 8654"/>
                <a:gd name="connsiteX2" fmla="*/ 0 w 8752"/>
                <a:gd name="connsiteY2" fmla="*/ 8654 h 8654"/>
                <a:gd name="connsiteX3" fmla="*/ 7034 w 8752"/>
                <a:gd name="connsiteY3" fmla="*/ 0 h 8654"/>
              </a:gdLst>
              <a:ahLst/>
              <a:cxnLst>
                <a:cxn ang="0">
                  <a:pos x="connsiteX0" y="connsiteY0"/>
                </a:cxn>
                <a:cxn ang="0">
                  <a:pos x="connsiteX1" y="connsiteY1"/>
                </a:cxn>
                <a:cxn ang="0">
                  <a:pos x="connsiteX2" y="connsiteY2"/>
                </a:cxn>
                <a:cxn ang="0">
                  <a:pos x="connsiteX3" y="connsiteY3"/>
                </a:cxn>
              </a:cxnLst>
              <a:rect l="l" t="t" r="r" b="b"/>
              <a:pathLst>
                <a:path w="8752" h="8654">
                  <a:moveTo>
                    <a:pt x="7034" y="0"/>
                  </a:moveTo>
                  <a:lnTo>
                    <a:pt x="8752" y="8654"/>
                  </a:lnTo>
                  <a:lnTo>
                    <a:pt x="0" y="8654"/>
                  </a:lnTo>
                  <a:lnTo>
                    <a:pt x="703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2" name="Freeform 341"/>
            <p:cNvSpPr/>
            <p:nvPr/>
          </p:nvSpPr>
          <p:spPr>
            <a:xfrm rot="20396670">
              <a:off x="9365168" y="2566862"/>
              <a:ext cx="3031" cy="2999"/>
            </a:xfrm>
            <a:custGeom>
              <a:avLst/>
              <a:gdLst>
                <a:gd name="connsiteX0" fmla="*/ 3031 w 3031"/>
                <a:gd name="connsiteY0" fmla="*/ 0 h 2999"/>
                <a:gd name="connsiteX1" fmla="*/ 594 w 3031"/>
                <a:gd name="connsiteY1" fmla="*/ 2999 h 2999"/>
                <a:gd name="connsiteX2" fmla="*/ 0 w 3031"/>
                <a:gd name="connsiteY2" fmla="*/ 0 h 2999"/>
                <a:gd name="connsiteX3" fmla="*/ 3031 w 3031"/>
                <a:gd name="connsiteY3" fmla="*/ 0 h 2999"/>
              </a:gdLst>
              <a:ahLst/>
              <a:cxnLst>
                <a:cxn ang="0">
                  <a:pos x="connsiteX0" y="connsiteY0"/>
                </a:cxn>
                <a:cxn ang="0">
                  <a:pos x="connsiteX1" y="connsiteY1"/>
                </a:cxn>
                <a:cxn ang="0">
                  <a:pos x="connsiteX2" y="connsiteY2"/>
                </a:cxn>
                <a:cxn ang="0">
                  <a:pos x="connsiteX3" y="connsiteY3"/>
                </a:cxn>
              </a:cxnLst>
              <a:rect l="l" t="t" r="r" b="b"/>
              <a:pathLst>
                <a:path w="3031" h="2999">
                  <a:moveTo>
                    <a:pt x="3031" y="0"/>
                  </a:moveTo>
                  <a:lnTo>
                    <a:pt x="594" y="2999"/>
                  </a:lnTo>
                  <a:lnTo>
                    <a:pt x="0" y="0"/>
                  </a:lnTo>
                  <a:lnTo>
                    <a:pt x="303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4" name="Freeform 343"/>
            <p:cNvSpPr/>
            <p:nvPr/>
          </p:nvSpPr>
          <p:spPr>
            <a:xfrm rot="20396670">
              <a:off x="8785745" y="2661013"/>
              <a:ext cx="593822" cy="9144"/>
            </a:xfrm>
            <a:custGeom>
              <a:avLst/>
              <a:gdLst>
                <a:gd name="connsiteX0" fmla="*/ 593725 w 593822"/>
                <a:gd name="connsiteY0" fmla="*/ 0 h 9144"/>
                <a:gd name="connsiteX1" fmla="*/ 593822 w 593822"/>
                <a:gd name="connsiteY1" fmla="*/ 490 h 9144"/>
                <a:gd name="connsiteX2" fmla="*/ 586788 w 593822"/>
                <a:gd name="connsiteY2" fmla="*/ 9144 h 9144"/>
                <a:gd name="connsiteX3" fmla="*/ 1 w 593822"/>
                <a:gd name="connsiteY3" fmla="*/ 9144 h 9144"/>
                <a:gd name="connsiteX4" fmla="*/ 0 w 593822"/>
                <a:gd name="connsiteY4" fmla="*/ 0 h 9144"/>
                <a:gd name="connsiteX5" fmla="*/ 593725 w 593822"/>
                <a:gd name="connsiteY5" fmla="*/ 0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22" h="9144">
                  <a:moveTo>
                    <a:pt x="593725" y="0"/>
                  </a:moveTo>
                  <a:lnTo>
                    <a:pt x="593822" y="490"/>
                  </a:lnTo>
                  <a:lnTo>
                    <a:pt x="586788" y="9144"/>
                  </a:lnTo>
                  <a:lnTo>
                    <a:pt x="1" y="9144"/>
                  </a:lnTo>
                  <a:lnTo>
                    <a:pt x="0" y="0"/>
                  </a:lnTo>
                  <a:lnTo>
                    <a:pt x="5937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6" name="Freeform 345"/>
            <p:cNvSpPr/>
            <p:nvPr/>
          </p:nvSpPr>
          <p:spPr>
            <a:xfrm rot="20396670">
              <a:off x="9286022" y="2581287"/>
              <a:ext cx="103197" cy="121230"/>
            </a:xfrm>
            <a:custGeom>
              <a:avLst/>
              <a:gdLst>
                <a:gd name="connsiteX0" fmla="*/ 102603 w 103197"/>
                <a:gd name="connsiteY0" fmla="*/ 0 h 121230"/>
                <a:gd name="connsiteX1" fmla="*/ 103197 w 103197"/>
                <a:gd name="connsiteY1" fmla="*/ 2999 h 121230"/>
                <a:gd name="connsiteX2" fmla="*/ 7095 w 103197"/>
                <a:gd name="connsiteY2" fmla="*/ 121230 h 121230"/>
                <a:gd name="connsiteX3" fmla="*/ 0 w 103197"/>
                <a:gd name="connsiteY3" fmla="*/ 115462 h 121230"/>
                <a:gd name="connsiteX4" fmla="*/ 93851 w 103197"/>
                <a:gd name="connsiteY4" fmla="*/ 0 h 121230"/>
                <a:gd name="connsiteX5" fmla="*/ 102603 w 103197"/>
                <a:gd name="connsiteY5" fmla="*/ 0 h 12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97" h="121230">
                  <a:moveTo>
                    <a:pt x="102603" y="0"/>
                  </a:moveTo>
                  <a:lnTo>
                    <a:pt x="103197" y="2999"/>
                  </a:lnTo>
                  <a:lnTo>
                    <a:pt x="7095" y="121230"/>
                  </a:lnTo>
                  <a:lnTo>
                    <a:pt x="0" y="115462"/>
                  </a:lnTo>
                  <a:lnTo>
                    <a:pt x="93851" y="0"/>
                  </a:lnTo>
                  <a:lnTo>
                    <a:pt x="10260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8" name="Freeform 347"/>
            <p:cNvSpPr/>
            <p:nvPr/>
          </p:nvSpPr>
          <p:spPr>
            <a:xfrm rot="20396670">
              <a:off x="6723938" y="4358141"/>
              <a:ext cx="78660" cy="32476"/>
            </a:xfrm>
            <a:custGeom>
              <a:avLst/>
              <a:gdLst>
                <a:gd name="connsiteX0" fmla="*/ 78660 w 78660"/>
                <a:gd name="connsiteY0" fmla="*/ 23722 h 32476"/>
                <a:gd name="connsiteX1" fmla="*/ 76020 w 78660"/>
                <a:gd name="connsiteY1" fmla="*/ 32476 h 32476"/>
                <a:gd name="connsiteX2" fmla="*/ 3157 w 78660"/>
                <a:gd name="connsiteY2" fmla="*/ 10502 h 32476"/>
                <a:gd name="connsiteX3" fmla="*/ 0 w 78660"/>
                <a:gd name="connsiteY3" fmla="*/ 0 h 32476"/>
                <a:gd name="connsiteX4" fmla="*/ 78660 w 78660"/>
                <a:gd name="connsiteY4" fmla="*/ 23722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0" h="32476">
                  <a:moveTo>
                    <a:pt x="78660" y="23722"/>
                  </a:moveTo>
                  <a:lnTo>
                    <a:pt x="76020" y="32476"/>
                  </a:lnTo>
                  <a:lnTo>
                    <a:pt x="3157" y="10502"/>
                  </a:lnTo>
                  <a:lnTo>
                    <a:pt x="0" y="0"/>
                  </a:lnTo>
                  <a:lnTo>
                    <a:pt x="78660" y="237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9" name="Freeform 348"/>
            <p:cNvSpPr/>
            <p:nvPr/>
          </p:nvSpPr>
          <p:spPr>
            <a:xfrm rot="20396670">
              <a:off x="6808260" y="4463250"/>
              <a:ext cx="50623" cy="56227"/>
            </a:xfrm>
            <a:custGeom>
              <a:avLst/>
              <a:gdLst>
                <a:gd name="connsiteX0" fmla="*/ 0 w 50623"/>
                <a:gd name="connsiteY0" fmla="*/ 0 h 56227"/>
                <a:gd name="connsiteX1" fmla="*/ 50623 w 50623"/>
                <a:gd name="connsiteY1" fmla="*/ 49702 h 56227"/>
                <a:gd name="connsiteX2" fmla="*/ 44217 w 50623"/>
                <a:gd name="connsiteY2" fmla="*/ 56227 h 56227"/>
                <a:gd name="connsiteX3" fmla="*/ 8733 w 50623"/>
                <a:gd name="connsiteY3" fmla="*/ 21389 h 56227"/>
                <a:gd name="connsiteX4" fmla="*/ 0 w 50623"/>
                <a:gd name="connsiteY4" fmla="*/ 0 h 5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3" h="56227">
                  <a:moveTo>
                    <a:pt x="0" y="0"/>
                  </a:moveTo>
                  <a:lnTo>
                    <a:pt x="50623" y="49702"/>
                  </a:lnTo>
                  <a:lnTo>
                    <a:pt x="44217" y="56227"/>
                  </a:lnTo>
                  <a:lnTo>
                    <a:pt x="8733" y="21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nvGrpSpPr>
          <p:cNvPr id="280" name="Group 279"/>
          <p:cNvGrpSpPr/>
          <p:nvPr/>
        </p:nvGrpSpPr>
        <p:grpSpPr>
          <a:xfrm>
            <a:off x="6486367" y="2413940"/>
            <a:ext cx="2889463" cy="2262019"/>
            <a:chOff x="6486367" y="2413940"/>
            <a:chExt cx="2889463" cy="2262019"/>
          </a:xfrm>
          <a:solidFill>
            <a:schemeClr val="accent6"/>
          </a:solidFill>
        </p:grpSpPr>
        <p:sp>
          <p:nvSpPr>
            <p:cNvPr id="282" name="Freeform 281"/>
            <p:cNvSpPr/>
            <p:nvPr/>
          </p:nvSpPr>
          <p:spPr>
            <a:xfrm>
              <a:off x="6835283" y="4460617"/>
              <a:ext cx="83065" cy="83065"/>
            </a:xfrm>
            <a:custGeom>
              <a:avLst/>
              <a:gdLst>
                <a:gd name="connsiteX0" fmla="*/ 41533 w 83065"/>
                <a:gd name="connsiteY0" fmla="*/ 0 h 83065"/>
                <a:gd name="connsiteX1" fmla="*/ 83065 w 83065"/>
                <a:gd name="connsiteY1" fmla="*/ 41533 h 83065"/>
                <a:gd name="connsiteX2" fmla="*/ 41533 w 83065"/>
                <a:gd name="connsiteY2" fmla="*/ 83065 h 83065"/>
                <a:gd name="connsiteX3" fmla="*/ 20686 w 83065"/>
                <a:gd name="connsiteY3" fmla="*/ 74431 h 83065"/>
                <a:gd name="connsiteX4" fmla="*/ 7716 w 83065"/>
                <a:gd name="connsiteY4" fmla="*/ 60159 h 83065"/>
                <a:gd name="connsiteX5" fmla="*/ 0 w 83065"/>
                <a:gd name="connsiteY5" fmla="*/ 41533 h 83065"/>
                <a:gd name="connsiteX6" fmla="*/ 41533 w 83065"/>
                <a:gd name="connsiteY6" fmla="*/ 0 h 8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65" h="83065">
                  <a:moveTo>
                    <a:pt x="41533" y="0"/>
                  </a:moveTo>
                  <a:cubicBezTo>
                    <a:pt x="64471" y="0"/>
                    <a:pt x="83065" y="18595"/>
                    <a:pt x="83065" y="41533"/>
                  </a:cubicBezTo>
                  <a:cubicBezTo>
                    <a:pt x="83065" y="64471"/>
                    <a:pt x="64471" y="83065"/>
                    <a:pt x="41533" y="83065"/>
                  </a:cubicBezTo>
                  <a:lnTo>
                    <a:pt x="20686" y="74431"/>
                  </a:lnTo>
                  <a:lnTo>
                    <a:pt x="7716" y="60159"/>
                  </a:lnTo>
                  <a:lnTo>
                    <a:pt x="0" y="41533"/>
                  </a:lnTo>
                  <a:cubicBezTo>
                    <a:pt x="0" y="18595"/>
                    <a:pt x="18595" y="0"/>
                    <a:pt x="415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284" name="Freeform 283"/>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6" name="Freeform 285"/>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8" name="Freeform 287"/>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9" name="Freeform 288"/>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1" name="Freeform 290"/>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3" name="Freeform 292"/>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5" name="Freeform 294"/>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7" name="Freeform 296"/>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9" name="Freeform 298"/>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0" name="Freeform 299"/>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2" name="Freeform 301"/>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4" name="Freeform 303"/>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6" name="Freeform 305"/>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379" name="Group 378"/>
          <p:cNvGrpSpPr/>
          <p:nvPr/>
        </p:nvGrpSpPr>
        <p:grpSpPr>
          <a:xfrm>
            <a:off x="7159437" y="3131455"/>
            <a:ext cx="1780688" cy="666622"/>
            <a:chOff x="2389188" y="2784475"/>
            <a:chExt cx="5287962" cy="1979613"/>
          </a:xfrm>
          <a:solidFill>
            <a:schemeClr val="bg1"/>
          </a:solidFill>
        </p:grpSpPr>
        <p:sp>
          <p:nvSpPr>
            <p:cNvPr id="381" name="Freeform 380"/>
            <p:cNvSpPr>
              <a:spLocks noChangeArrowheads="1"/>
            </p:cNvSpPr>
            <p:nvPr/>
          </p:nvSpPr>
          <p:spPr bwMode="auto">
            <a:xfrm>
              <a:off x="3481388" y="2784475"/>
              <a:ext cx="371475" cy="371475"/>
            </a:xfrm>
            <a:custGeom>
              <a:avLst/>
              <a:gdLst>
                <a:gd name="T0" fmla="*/ 500 w 1032"/>
                <a:gd name="T1" fmla="*/ 1031 h 1032"/>
                <a:gd name="T2" fmla="*/ 500 w 1032"/>
                <a:gd name="T3" fmla="*/ 1031 h 1032"/>
                <a:gd name="T4" fmla="*/ 1031 w 1032"/>
                <a:gd name="T5" fmla="*/ 500 h 1032"/>
                <a:gd name="T6" fmla="*/ 500 w 1032"/>
                <a:gd name="T7" fmla="*/ 0 h 1032"/>
                <a:gd name="T8" fmla="*/ 0 w 1032"/>
                <a:gd name="T9" fmla="*/ 500 h 1032"/>
                <a:gd name="T10" fmla="*/ 500 w 1032"/>
                <a:gd name="T11" fmla="*/ 1031 h 1032"/>
              </a:gdLst>
              <a:ahLst/>
              <a:cxnLst>
                <a:cxn ang="0">
                  <a:pos x="T0" y="T1"/>
                </a:cxn>
                <a:cxn ang="0">
                  <a:pos x="T2" y="T3"/>
                </a:cxn>
                <a:cxn ang="0">
                  <a:pos x="T4" y="T5"/>
                </a:cxn>
                <a:cxn ang="0">
                  <a:pos x="T6" y="T7"/>
                </a:cxn>
                <a:cxn ang="0">
                  <a:pos x="T8" y="T9"/>
                </a:cxn>
                <a:cxn ang="0">
                  <a:pos x="T10" y="T11"/>
                </a:cxn>
              </a:cxnLst>
              <a:rect l="0" t="0" r="r" b="b"/>
              <a:pathLst>
                <a:path w="1032" h="1032">
                  <a:moveTo>
                    <a:pt x="500" y="1031"/>
                  </a:moveTo>
                  <a:lnTo>
                    <a:pt x="500" y="1031"/>
                  </a:lnTo>
                  <a:cubicBezTo>
                    <a:pt x="812" y="1031"/>
                    <a:pt x="1031" y="781"/>
                    <a:pt x="1031" y="500"/>
                  </a:cubicBezTo>
                  <a:cubicBezTo>
                    <a:pt x="1031" y="218"/>
                    <a:pt x="812" y="0"/>
                    <a:pt x="500" y="0"/>
                  </a:cubicBezTo>
                  <a:cubicBezTo>
                    <a:pt x="218" y="0"/>
                    <a:pt x="0" y="218"/>
                    <a:pt x="0" y="500"/>
                  </a:cubicBezTo>
                  <a:cubicBezTo>
                    <a:pt x="0" y="781"/>
                    <a:pt x="218" y="1031"/>
                    <a:pt x="500" y="1031"/>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382"/>
            <p:cNvSpPr>
              <a:spLocks noChangeArrowheads="1"/>
            </p:cNvSpPr>
            <p:nvPr/>
          </p:nvSpPr>
          <p:spPr bwMode="auto">
            <a:xfrm>
              <a:off x="3514725" y="3235325"/>
              <a:ext cx="304800" cy="1079500"/>
            </a:xfrm>
            <a:custGeom>
              <a:avLst/>
              <a:gdLst>
                <a:gd name="T0" fmla="*/ 0 w 845"/>
                <a:gd name="T1" fmla="*/ 2999 h 3000"/>
                <a:gd name="T2" fmla="*/ 844 w 845"/>
                <a:gd name="T3" fmla="*/ 2999 h 3000"/>
                <a:gd name="T4" fmla="*/ 844 w 845"/>
                <a:gd name="T5" fmla="*/ 0 h 3000"/>
                <a:gd name="T6" fmla="*/ 0 w 845"/>
                <a:gd name="T7" fmla="*/ 0 h 3000"/>
                <a:gd name="T8" fmla="*/ 0 w 845"/>
                <a:gd name="T9" fmla="*/ 2999 h 3000"/>
              </a:gdLst>
              <a:ahLst/>
              <a:cxnLst>
                <a:cxn ang="0">
                  <a:pos x="T0" y="T1"/>
                </a:cxn>
                <a:cxn ang="0">
                  <a:pos x="T2" y="T3"/>
                </a:cxn>
                <a:cxn ang="0">
                  <a:pos x="T4" y="T5"/>
                </a:cxn>
                <a:cxn ang="0">
                  <a:pos x="T6" y="T7"/>
                </a:cxn>
                <a:cxn ang="0">
                  <a:pos x="T8" y="T9"/>
                </a:cxn>
              </a:cxnLst>
              <a:rect l="0" t="0" r="r" b="b"/>
              <a:pathLst>
                <a:path w="845" h="3000">
                  <a:moveTo>
                    <a:pt x="0" y="2999"/>
                  </a:moveTo>
                  <a:lnTo>
                    <a:pt x="844" y="2999"/>
                  </a:lnTo>
                  <a:lnTo>
                    <a:pt x="844" y="0"/>
                  </a:lnTo>
                  <a:lnTo>
                    <a:pt x="0" y="0"/>
                  </a:lnTo>
                  <a:lnTo>
                    <a:pt x="0" y="299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384"/>
            <p:cNvSpPr>
              <a:spLocks noChangeArrowheads="1"/>
            </p:cNvSpPr>
            <p:nvPr/>
          </p:nvSpPr>
          <p:spPr bwMode="auto">
            <a:xfrm>
              <a:off x="5888038" y="4392613"/>
              <a:ext cx="360362" cy="371475"/>
            </a:xfrm>
            <a:custGeom>
              <a:avLst/>
              <a:gdLst>
                <a:gd name="T0" fmla="*/ 500 w 1001"/>
                <a:gd name="T1" fmla="*/ 0 h 1033"/>
                <a:gd name="T2" fmla="*/ 500 w 1001"/>
                <a:gd name="T3" fmla="*/ 0 h 1033"/>
                <a:gd name="T4" fmla="*/ 0 w 1001"/>
                <a:gd name="T5" fmla="*/ 500 h 1033"/>
                <a:gd name="T6" fmla="*/ 500 w 1001"/>
                <a:gd name="T7" fmla="*/ 1032 h 1033"/>
                <a:gd name="T8" fmla="*/ 1000 w 1001"/>
                <a:gd name="T9" fmla="*/ 500 h 1033"/>
                <a:gd name="T10" fmla="*/ 500 w 1001"/>
                <a:gd name="T11" fmla="*/ 0 h 1033"/>
              </a:gdLst>
              <a:ahLst/>
              <a:cxnLst>
                <a:cxn ang="0">
                  <a:pos x="T0" y="T1"/>
                </a:cxn>
                <a:cxn ang="0">
                  <a:pos x="T2" y="T3"/>
                </a:cxn>
                <a:cxn ang="0">
                  <a:pos x="T4" y="T5"/>
                </a:cxn>
                <a:cxn ang="0">
                  <a:pos x="T6" y="T7"/>
                </a:cxn>
                <a:cxn ang="0">
                  <a:pos x="T8" y="T9"/>
                </a:cxn>
                <a:cxn ang="0">
                  <a:pos x="T10" y="T11"/>
                </a:cxn>
              </a:cxnLst>
              <a:rect l="0" t="0" r="r" b="b"/>
              <a:pathLst>
                <a:path w="1001" h="1033">
                  <a:moveTo>
                    <a:pt x="500" y="0"/>
                  </a:moveTo>
                  <a:lnTo>
                    <a:pt x="500" y="0"/>
                  </a:lnTo>
                  <a:cubicBezTo>
                    <a:pt x="219" y="0"/>
                    <a:pt x="0" y="219"/>
                    <a:pt x="0" y="500"/>
                  </a:cubicBezTo>
                  <a:cubicBezTo>
                    <a:pt x="0" y="782"/>
                    <a:pt x="219" y="1032"/>
                    <a:pt x="500" y="1032"/>
                  </a:cubicBezTo>
                  <a:cubicBezTo>
                    <a:pt x="781" y="1032"/>
                    <a:pt x="1000" y="782"/>
                    <a:pt x="1000" y="500"/>
                  </a:cubicBezTo>
                  <a:cubicBezTo>
                    <a:pt x="1000" y="219"/>
                    <a:pt x="781" y="0"/>
                    <a:pt x="50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386"/>
            <p:cNvSpPr>
              <a:spLocks noChangeArrowheads="1"/>
            </p:cNvSpPr>
            <p:nvPr/>
          </p:nvSpPr>
          <p:spPr bwMode="auto">
            <a:xfrm>
              <a:off x="5921375" y="3235325"/>
              <a:ext cx="292100" cy="1079500"/>
            </a:xfrm>
            <a:custGeom>
              <a:avLst/>
              <a:gdLst>
                <a:gd name="T0" fmla="*/ 812 w 813"/>
                <a:gd name="T1" fmla="*/ 0 h 3000"/>
                <a:gd name="T2" fmla="*/ 0 w 813"/>
                <a:gd name="T3" fmla="*/ 0 h 3000"/>
                <a:gd name="T4" fmla="*/ 0 w 813"/>
                <a:gd name="T5" fmla="*/ 2999 h 3000"/>
                <a:gd name="T6" fmla="*/ 812 w 813"/>
                <a:gd name="T7" fmla="*/ 2999 h 3000"/>
                <a:gd name="T8" fmla="*/ 812 w 813"/>
                <a:gd name="T9" fmla="*/ 0 h 3000"/>
              </a:gdLst>
              <a:ahLst/>
              <a:cxnLst>
                <a:cxn ang="0">
                  <a:pos x="T0" y="T1"/>
                </a:cxn>
                <a:cxn ang="0">
                  <a:pos x="T2" y="T3"/>
                </a:cxn>
                <a:cxn ang="0">
                  <a:pos x="T4" y="T5"/>
                </a:cxn>
                <a:cxn ang="0">
                  <a:pos x="T6" y="T7"/>
                </a:cxn>
                <a:cxn ang="0">
                  <a:pos x="T8" y="T9"/>
                </a:cxn>
              </a:cxnLst>
              <a:rect l="0" t="0" r="r" b="b"/>
              <a:pathLst>
                <a:path w="813" h="3000">
                  <a:moveTo>
                    <a:pt x="812" y="0"/>
                  </a:moveTo>
                  <a:lnTo>
                    <a:pt x="0" y="0"/>
                  </a:lnTo>
                  <a:lnTo>
                    <a:pt x="0" y="2999"/>
                  </a:lnTo>
                  <a:lnTo>
                    <a:pt x="812" y="2999"/>
                  </a:lnTo>
                  <a:lnTo>
                    <a:pt x="812"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388"/>
            <p:cNvSpPr>
              <a:spLocks noChangeArrowheads="1"/>
            </p:cNvSpPr>
            <p:nvPr/>
          </p:nvSpPr>
          <p:spPr bwMode="auto">
            <a:xfrm>
              <a:off x="2389188" y="3211513"/>
              <a:ext cx="990600" cy="1125537"/>
            </a:xfrm>
            <a:custGeom>
              <a:avLst/>
              <a:gdLst>
                <a:gd name="T0" fmla="*/ 2313 w 2751"/>
                <a:gd name="T1" fmla="*/ 1937 h 3125"/>
                <a:gd name="T2" fmla="*/ 2313 w 2751"/>
                <a:gd name="T3" fmla="*/ 1937 h 3125"/>
                <a:gd name="T4" fmla="*/ 2282 w 2751"/>
                <a:gd name="T5" fmla="*/ 1999 h 3125"/>
                <a:gd name="T6" fmla="*/ 1969 w 2751"/>
                <a:gd name="T7" fmla="*/ 2249 h 3125"/>
                <a:gd name="T8" fmla="*/ 1594 w 2751"/>
                <a:gd name="T9" fmla="*/ 2312 h 3125"/>
                <a:gd name="T10" fmla="*/ 1063 w 2751"/>
                <a:gd name="T11" fmla="*/ 2093 h 3125"/>
                <a:gd name="T12" fmla="*/ 844 w 2751"/>
                <a:gd name="T13" fmla="*/ 1563 h 3125"/>
                <a:gd name="T14" fmla="*/ 1063 w 2751"/>
                <a:gd name="T15" fmla="*/ 1000 h 3125"/>
                <a:gd name="T16" fmla="*/ 1594 w 2751"/>
                <a:gd name="T17" fmla="*/ 813 h 3125"/>
                <a:gd name="T18" fmla="*/ 1969 w 2751"/>
                <a:gd name="T19" fmla="*/ 875 h 3125"/>
                <a:gd name="T20" fmla="*/ 2282 w 2751"/>
                <a:gd name="T21" fmla="*/ 1125 h 3125"/>
                <a:gd name="T22" fmla="*/ 2313 w 2751"/>
                <a:gd name="T23" fmla="*/ 1156 h 3125"/>
                <a:gd name="T24" fmla="*/ 2750 w 2751"/>
                <a:gd name="T25" fmla="*/ 469 h 3125"/>
                <a:gd name="T26" fmla="*/ 2719 w 2751"/>
                <a:gd name="T27" fmla="*/ 469 h 3125"/>
                <a:gd name="T28" fmla="*/ 1969 w 2751"/>
                <a:gd name="T29" fmla="*/ 31 h 3125"/>
                <a:gd name="T30" fmla="*/ 1532 w 2751"/>
                <a:gd name="T31" fmla="*/ 0 h 3125"/>
                <a:gd name="T32" fmla="*/ 438 w 2751"/>
                <a:gd name="T33" fmla="*/ 438 h 3125"/>
                <a:gd name="T34" fmla="*/ 0 w 2751"/>
                <a:gd name="T35" fmla="*/ 1563 h 3125"/>
                <a:gd name="T36" fmla="*/ 407 w 2751"/>
                <a:gd name="T37" fmla="*/ 2687 h 3125"/>
                <a:gd name="T38" fmla="*/ 1532 w 2751"/>
                <a:gd name="T39" fmla="*/ 3124 h 3125"/>
                <a:gd name="T40" fmla="*/ 1969 w 2751"/>
                <a:gd name="T41" fmla="*/ 3062 h 3125"/>
                <a:gd name="T42" fmla="*/ 2750 w 2751"/>
                <a:gd name="T43" fmla="*/ 2593 h 3125"/>
                <a:gd name="T44" fmla="*/ 2750 w 2751"/>
                <a:gd name="T45" fmla="*/ 2593 h 3125"/>
                <a:gd name="T46" fmla="*/ 2313 w 2751"/>
                <a:gd name="T47" fmla="*/ 1937 h 3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1" h="3125">
                  <a:moveTo>
                    <a:pt x="2313" y="1937"/>
                  </a:moveTo>
                  <a:lnTo>
                    <a:pt x="2313" y="1937"/>
                  </a:lnTo>
                  <a:cubicBezTo>
                    <a:pt x="2282" y="1999"/>
                    <a:pt x="2282" y="1999"/>
                    <a:pt x="2282" y="1999"/>
                  </a:cubicBezTo>
                  <a:cubicBezTo>
                    <a:pt x="2188" y="2093"/>
                    <a:pt x="2063" y="2187"/>
                    <a:pt x="1969" y="2249"/>
                  </a:cubicBezTo>
                  <a:cubicBezTo>
                    <a:pt x="1844" y="2280"/>
                    <a:pt x="1719" y="2312"/>
                    <a:pt x="1594" y="2312"/>
                  </a:cubicBezTo>
                  <a:cubicBezTo>
                    <a:pt x="1375" y="2312"/>
                    <a:pt x="1188" y="2249"/>
                    <a:pt x="1063" y="2093"/>
                  </a:cubicBezTo>
                  <a:cubicBezTo>
                    <a:pt x="907" y="1968"/>
                    <a:pt x="844" y="1780"/>
                    <a:pt x="844" y="1563"/>
                  </a:cubicBezTo>
                  <a:cubicBezTo>
                    <a:pt x="844" y="1344"/>
                    <a:pt x="907" y="1156"/>
                    <a:pt x="1063" y="1000"/>
                  </a:cubicBezTo>
                  <a:cubicBezTo>
                    <a:pt x="1188" y="875"/>
                    <a:pt x="1375" y="813"/>
                    <a:pt x="1594" y="813"/>
                  </a:cubicBezTo>
                  <a:cubicBezTo>
                    <a:pt x="1719" y="813"/>
                    <a:pt x="1844" y="813"/>
                    <a:pt x="1969" y="875"/>
                  </a:cubicBezTo>
                  <a:cubicBezTo>
                    <a:pt x="2094" y="938"/>
                    <a:pt x="2188" y="1000"/>
                    <a:pt x="2282" y="1125"/>
                  </a:cubicBezTo>
                  <a:cubicBezTo>
                    <a:pt x="2313" y="1156"/>
                    <a:pt x="2313" y="1156"/>
                    <a:pt x="2313" y="1156"/>
                  </a:cubicBezTo>
                  <a:cubicBezTo>
                    <a:pt x="2750" y="469"/>
                    <a:pt x="2750" y="469"/>
                    <a:pt x="2750" y="469"/>
                  </a:cubicBezTo>
                  <a:cubicBezTo>
                    <a:pt x="2719" y="469"/>
                    <a:pt x="2719" y="469"/>
                    <a:pt x="2719" y="469"/>
                  </a:cubicBezTo>
                  <a:cubicBezTo>
                    <a:pt x="2500" y="250"/>
                    <a:pt x="2250" y="94"/>
                    <a:pt x="1969" y="31"/>
                  </a:cubicBezTo>
                  <a:cubicBezTo>
                    <a:pt x="1844" y="0"/>
                    <a:pt x="1688" y="0"/>
                    <a:pt x="1532" y="0"/>
                  </a:cubicBezTo>
                  <a:cubicBezTo>
                    <a:pt x="1094" y="0"/>
                    <a:pt x="719" y="156"/>
                    <a:pt x="438" y="438"/>
                  </a:cubicBezTo>
                  <a:cubicBezTo>
                    <a:pt x="125" y="750"/>
                    <a:pt x="0" y="1125"/>
                    <a:pt x="0" y="1563"/>
                  </a:cubicBezTo>
                  <a:cubicBezTo>
                    <a:pt x="0" y="1999"/>
                    <a:pt x="125" y="2374"/>
                    <a:pt x="407" y="2687"/>
                  </a:cubicBezTo>
                  <a:cubicBezTo>
                    <a:pt x="719" y="2968"/>
                    <a:pt x="1094" y="3124"/>
                    <a:pt x="1532" y="3124"/>
                  </a:cubicBezTo>
                  <a:cubicBezTo>
                    <a:pt x="1688" y="3124"/>
                    <a:pt x="1844" y="3093"/>
                    <a:pt x="1969" y="3062"/>
                  </a:cubicBezTo>
                  <a:cubicBezTo>
                    <a:pt x="2094" y="3030"/>
                    <a:pt x="2438" y="2937"/>
                    <a:pt x="2750" y="2593"/>
                  </a:cubicBezTo>
                  <a:lnTo>
                    <a:pt x="2750" y="2593"/>
                  </a:lnTo>
                  <a:lnTo>
                    <a:pt x="2313" y="19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390"/>
            <p:cNvSpPr>
              <a:spLocks noChangeArrowheads="1"/>
            </p:cNvSpPr>
            <p:nvPr/>
          </p:nvSpPr>
          <p:spPr bwMode="auto">
            <a:xfrm>
              <a:off x="3941763" y="3235325"/>
              <a:ext cx="866775" cy="1079500"/>
            </a:xfrm>
            <a:custGeom>
              <a:avLst/>
              <a:gdLst>
                <a:gd name="T0" fmla="*/ 0 w 2407"/>
                <a:gd name="T1" fmla="*/ 0 h 3000"/>
                <a:gd name="T2" fmla="*/ 0 w 2407"/>
                <a:gd name="T3" fmla="*/ 718 h 3000"/>
                <a:gd name="T4" fmla="*/ 781 w 2407"/>
                <a:gd name="T5" fmla="*/ 718 h 3000"/>
                <a:gd name="T6" fmla="*/ 781 w 2407"/>
                <a:gd name="T7" fmla="*/ 2999 h 3000"/>
                <a:gd name="T8" fmla="*/ 1625 w 2407"/>
                <a:gd name="T9" fmla="*/ 2999 h 3000"/>
                <a:gd name="T10" fmla="*/ 1625 w 2407"/>
                <a:gd name="T11" fmla="*/ 718 h 3000"/>
                <a:gd name="T12" fmla="*/ 2406 w 2407"/>
                <a:gd name="T13" fmla="*/ 718 h 3000"/>
                <a:gd name="T14" fmla="*/ 2406 w 2407"/>
                <a:gd name="T15" fmla="*/ 0 h 3000"/>
                <a:gd name="T16" fmla="*/ 0 w 2407"/>
                <a:gd name="T17" fmla="*/ 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7" h="3000">
                  <a:moveTo>
                    <a:pt x="0" y="0"/>
                  </a:moveTo>
                  <a:lnTo>
                    <a:pt x="0" y="718"/>
                  </a:lnTo>
                  <a:lnTo>
                    <a:pt x="781" y="718"/>
                  </a:lnTo>
                  <a:lnTo>
                    <a:pt x="781" y="2999"/>
                  </a:lnTo>
                  <a:lnTo>
                    <a:pt x="1625" y="2999"/>
                  </a:lnTo>
                  <a:lnTo>
                    <a:pt x="1625" y="718"/>
                  </a:lnTo>
                  <a:lnTo>
                    <a:pt x="2406" y="718"/>
                  </a:lnTo>
                  <a:lnTo>
                    <a:pt x="2406" y="0"/>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392"/>
            <p:cNvSpPr>
              <a:spLocks noChangeArrowheads="1"/>
            </p:cNvSpPr>
            <p:nvPr/>
          </p:nvSpPr>
          <p:spPr bwMode="auto">
            <a:xfrm>
              <a:off x="4932363" y="3235325"/>
              <a:ext cx="877887" cy="1079500"/>
            </a:xfrm>
            <a:custGeom>
              <a:avLst/>
              <a:gdLst>
                <a:gd name="T0" fmla="*/ 1624 w 2437"/>
                <a:gd name="T1" fmla="*/ 1811 h 3000"/>
                <a:gd name="T2" fmla="*/ 1624 w 2437"/>
                <a:gd name="T3" fmla="*/ 1811 h 3000"/>
                <a:gd name="T4" fmla="*/ 2093 w 2437"/>
                <a:gd name="T5" fmla="*/ 1530 h 3000"/>
                <a:gd name="T6" fmla="*/ 2249 w 2437"/>
                <a:gd name="T7" fmla="*/ 968 h 3000"/>
                <a:gd name="T8" fmla="*/ 1936 w 2437"/>
                <a:gd name="T9" fmla="*/ 218 h 3000"/>
                <a:gd name="T10" fmla="*/ 936 w 2437"/>
                <a:gd name="T11" fmla="*/ 0 h 3000"/>
                <a:gd name="T12" fmla="*/ 0 w 2437"/>
                <a:gd name="T13" fmla="*/ 0 h 3000"/>
                <a:gd name="T14" fmla="*/ 0 w 2437"/>
                <a:gd name="T15" fmla="*/ 2999 h 3000"/>
                <a:gd name="T16" fmla="*/ 843 w 2437"/>
                <a:gd name="T17" fmla="*/ 2999 h 3000"/>
                <a:gd name="T18" fmla="*/ 843 w 2437"/>
                <a:gd name="T19" fmla="*/ 1936 h 3000"/>
                <a:gd name="T20" fmla="*/ 1436 w 2437"/>
                <a:gd name="T21" fmla="*/ 2999 h 3000"/>
                <a:gd name="T22" fmla="*/ 2436 w 2437"/>
                <a:gd name="T23" fmla="*/ 2999 h 3000"/>
                <a:gd name="T24" fmla="*/ 1624 w 2437"/>
                <a:gd name="T25" fmla="*/ 1811 h 3000"/>
                <a:gd name="T26" fmla="*/ 1405 w 2437"/>
                <a:gd name="T27" fmla="*/ 1062 h 3000"/>
                <a:gd name="T28" fmla="*/ 1405 w 2437"/>
                <a:gd name="T29" fmla="*/ 1062 h 3000"/>
                <a:gd name="T30" fmla="*/ 1280 w 2437"/>
                <a:gd name="T31" fmla="*/ 1312 h 3000"/>
                <a:gd name="T32" fmla="*/ 936 w 2437"/>
                <a:gd name="T33" fmla="*/ 1406 h 3000"/>
                <a:gd name="T34" fmla="*/ 843 w 2437"/>
                <a:gd name="T35" fmla="*/ 1406 h 3000"/>
                <a:gd name="T36" fmla="*/ 843 w 2437"/>
                <a:gd name="T37" fmla="*/ 687 h 3000"/>
                <a:gd name="T38" fmla="*/ 936 w 2437"/>
                <a:gd name="T39" fmla="*/ 687 h 3000"/>
                <a:gd name="T40" fmla="*/ 1311 w 2437"/>
                <a:gd name="T41" fmla="*/ 781 h 3000"/>
                <a:gd name="T42" fmla="*/ 1405 w 2437"/>
                <a:gd name="T43" fmla="*/ 106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7" h="3000">
                  <a:moveTo>
                    <a:pt x="1624" y="1811"/>
                  </a:moveTo>
                  <a:lnTo>
                    <a:pt x="1624" y="1811"/>
                  </a:lnTo>
                  <a:cubicBezTo>
                    <a:pt x="1811" y="1749"/>
                    <a:pt x="1968" y="1655"/>
                    <a:pt x="2093" y="1530"/>
                  </a:cubicBezTo>
                  <a:cubicBezTo>
                    <a:pt x="2186" y="1375"/>
                    <a:pt x="2249" y="1187"/>
                    <a:pt x="2249" y="968"/>
                  </a:cubicBezTo>
                  <a:cubicBezTo>
                    <a:pt x="2249" y="625"/>
                    <a:pt x="2155" y="375"/>
                    <a:pt x="1936" y="218"/>
                  </a:cubicBezTo>
                  <a:cubicBezTo>
                    <a:pt x="1749" y="62"/>
                    <a:pt x="1405" y="0"/>
                    <a:pt x="936" y="0"/>
                  </a:cubicBezTo>
                  <a:cubicBezTo>
                    <a:pt x="0" y="0"/>
                    <a:pt x="0" y="0"/>
                    <a:pt x="0" y="0"/>
                  </a:cubicBezTo>
                  <a:cubicBezTo>
                    <a:pt x="0" y="2999"/>
                    <a:pt x="0" y="2999"/>
                    <a:pt x="0" y="2999"/>
                  </a:cubicBezTo>
                  <a:cubicBezTo>
                    <a:pt x="843" y="2999"/>
                    <a:pt x="843" y="2999"/>
                    <a:pt x="843" y="2999"/>
                  </a:cubicBezTo>
                  <a:cubicBezTo>
                    <a:pt x="843" y="1936"/>
                    <a:pt x="843" y="1936"/>
                    <a:pt x="843" y="1936"/>
                  </a:cubicBezTo>
                  <a:cubicBezTo>
                    <a:pt x="1436" y="2999"/>
                    <a:pt x="1436" y="2999"/>
                    <a:pt x="1436" y="2999"/>
                  </a:cubicBezTo>
                  <a:cubicBezTo>
                    <a:pt x="2436" y="2999"/>
                    <a:pt x="2436" y="2999"/>
                    <a:pt x="2436" y="2999"/>
                  </a:cubicBezTo>
                  <a:lnTo>
                    <a:pt x="1624" y="1811"/>
                  </a:lnTo>
                  <a:close/>
                  <a:moveTo>
                    <a:pt x="1405" y="1062"/>
                  </a:moveTo>
                  <a:lnTo>
                    <a:pt x="1405" y="1062"/>
                  </a:lnTo>
                  <a:cubicBezTo>
                    <a:pt x="1405" y="1156"/>
                    <a:pt x="1374" y="1249"/>
                    <a:pt x="1280" y="1312"/>
                  </a:cubicBezTo>
                  <a:cubicBezTo>
                    <a:pt x="1218" y="1375"/>
                    <a:pt x="1093" y="1406"/>
                    <a:pt x="936" y="1406"/>
                  </a:cubicBezTo>
                  <a:cubicBezTo>
                    <a:pt x="843" y="1406"/>
                    <a:pt x="843" y="1406"/>
                    <a:pt x="843" y="1406"/>
                  </a:cubicBezTo>
                  <a:cubicBezTo>
                    <a:pt x="843" y="687"/>
                    <a:pt x="843" y="687"/>
                    <a:pt x="843" y="687"/>
                  </a:cubicBezTo>
                  <a:cubicBezTo>
                    <a:pt x="936" y="687"/>
                    <a:pt x="936" y="687"/>
                    <a:pt x="936" y="687"/>
                  </a:cubicBezTo>
                  <a:cubicBezTo>
                    <a:pt x="1124" y="687"/>
                    <a:pt x="1218" y="718"/>
                    <a:pt x="1311" y="781"/>
                  </a:cubicBezTo>
                  <a:cubicBezTo>
                    <a:pt x="1374" y="812"/>
                    <a:pt x="1405" y="906"/>
                    <a:pt x="1405" y="1062"/>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394"/>
            <p:cNvSpPr>
              <a:spLocks noChangeArrowheads="1"/>
            </p:cNvSpPr>
            <p:nvPr/>
          </p:nvSpPr>
          <p:spPr bwMode="auto">
            <a:xfrm>
              <a:off x="6270625" y="3235325"/>
              <a:ext cx="1136650" cy="1079500"/>
            </a:xfrm>
            <a:custGeom>
              <a:avLst/>
              <a:gdLst>
                <a:gd name="T0" fmla="*/ 1593 w 3157"/>
                <a:gd name="T1" fmla="*/ 2030 h 3000"/>
                <a:gd name="T2" fmla="*/ 2218 w 3157"/>
                <a:gd name="T3" fmla="*/ 2999 h 3000"/>
                <a:gd name="T4" fmla="*/ 3156 w 3157"/>
                <a:gd name="T5" fmla="*/ 2999 h 3000"/>
                <a:gd name="T6" fmla="*/ 2093 w 3157"/>
                <a:gd name="T7" fmla="*/ 1406 h 3000"/>
                <a:gd name="T8" fmla="*/ 3062 w 3157"/>
                <a:gd name="T9" fmla="*/ 0 h 3000"/>
                <a:gd name="T10" fmla="*/ 2093 w 3157"/>
                <a:gd name="T11" fmla="*/ 0 h 3000"/>
                <a:gd name="T12" fmla="*/ 1593 w 3157"/>
                <a:gd name="T13" fmla="*/ 781 h 3000"/>
                <a:gd name="T14" fmla="*/ 1062 w 3157"/>
                <a:gd name="T15" fmla="*/ 0 h 3000"/>
                <a:gd name="T16" fmla="*/ 125 w 3157"/>
                <a:gd name="T17" fmla="*/ 0 h 3000"/>
                <a:gd name="T18" fmla="*/ 1062 w 3157"/>
                <a:gd name="T19" fmla="*/ 1406 h 3000"/>
                <a:gd name="T20" fmla="*/ 0 w 3157"/>
                <a:gd name="T21" fmla="*/ 2999 h 3000"/>
                <a:gd name="T22" fmla="*/ 968 w 3157"/>
                <a:gd name="T23" fmla="*/ 2999 h 3000"/>
                <a:gd name="T24" fmla="*/ 1593 w 3157"/>
                <a:gd name="T25" fmla="*/ 203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7" h="3000">
                  <a:moveTo>
                    <a:pt x="1593" y="2030"/>
                  </a:moveTo>
                  <a:lnTo>
                    <a:pt x="2218" y="2999"/>
                  </a:lnTo>
                  <a:lnTo>
                    <a:pt x="3156" y="2999"/>
                  </a:lnTo>
                  <a:lnTo>
                    <a:pt x="2093" y="1406"/>
                  </a:lnTo>
                  <a:lnTo>
                    <a:pt x="3062" y="0"/>
                  </a:lnTo>
                  <a:lnTo>
                    <a:pt x="2093" y="0"/>
                  </a:lnTo>
                  <a:lnTo>
                    <a:pt x="1593" y="781"/>
                  </a:lnTo>
                  <a:lnTo>
                    <a:pt x="1062" y="0"/>
                  </a:lnTo>
                  <a:lnTo>
                    <a:pt x="125" y="0"/>
                  </a:lnTo>
                  <a:lnTo>
                    <a:pt x="1062" y="1406"/>
                  </a:lnTo>
                  <a:lnTo>
                    <a:pt x="0" y="2999"/>
                  </a:lnTo>
                  <a:lnTo>
                    <a:pt x="968" y="2999"/>
                  </a:lnTo>
                  <a:lnTo>
                    <a:pt x="1593" y="203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396"/>
            <p:cNvSpPr>
              <a:spLocks noChangeArrowheads="1"/>
            </p:cNvSpPr>
            <p:nvPr/>
          </p:nvSpPr>
          <p:spPr bwMode="auto">
            <a:xfrm>
              <a:off x="7407275" y="3235325"/>
              <a:ext cx="269875" cy="258763"/>
            </a:xfrm>
            <a:custGeom>
              <a:avLst/>
              <a:gdLst>
                <a:gd name="T0" fmla="*/ 375 w 751"/>
                <a:gd name="T1" fmla="*/ 0 h 719"/>
                <a:gd name="T2" fmla="*/ 375 w 751"/>
                <a:gd name="T3" fmla="*/ 0 h 719"/>
                <a:gd name="T4" fmla="*/ 0 w 751"/>
                <a:gd name="T5" fmla="*/ 343 h 719"/>
                <a:gd name="T6" fmla="*/ 375 w 751"/>
                <a:gd name="T7" fmla="*/ 718 h 719"/>
                <a:gd name="T8" fmla="*/ 750 w 751"/>
                <a:gd name="T9" fmla="*/ 343 h 719"/>
                <a:gd name="T10" fmla="*/ 375 w 751"/>
                <a:gd name="T11" fmla="*/ 0 h 719"/>
                <a:gd name="T12" fmla="*/ 375 w 751"/>
                <a:gd name="T13" fmla="*/ 656 h 719"/>
                <a:gd name="T14" fmla="*/ 375 w 751"/>
                <a:gd name="T15" fmla="*/ 656 h 719"/>
                <a:gd name="T16" fmla="*/ 62 w 751"/>
                <a:gd name="T17" fmla="*/ 343 h 719"/>
                <a:gd name="T18" fmla="*/ 375 w 751"/>
                <a:gd name="T19" fmla="*/ 62 h 719"/>
                <a:gd name="T20" fmla="*/ 687 w 751"/>
                <a:gd name="T21" fmla="*/ 343 h 719"/>
                <a:gd name="T22" fmla="*/ 375 w 751"/>
                <a:gd name="T23" fmla="*/ 65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1" h="719">
                  <a:moveTo>
                    <a:pt x="375" y="0"/>
                  </a:moveTo>
                  <a:lnTo>
                    <a:pt x="375" y="0"/>
                  </a:lnTo>
                  <a:cubicBezTo>
                    <a:pt x="156" y="0"/>
                    <a:pt x="0" y="156"/>
                    <a:pt x="0" y="343"/>
                  </a:cubicBezTo>
                  <a:cubicBezTo>
                    <a:pt x="0" y="562"/>
                    <a:pt x="156" y="718"/>
                    <a:pt x="375" y="718"/>
                  </a:cubicBezTo>
                  <a:cubicBezTo>
                    <a:pt x="562" y="718"/>
                    <a:pt x="750" y="562"/>
                    <a:pt x="750" y="343"/>
                  </a:cubicBezTo>
                  <a:cubicBezTo>
                    <a:pt x="750" y="156"/>
                    <a:pt x="562" y="0"/>
                    <a:pt x="375" y="0"/>
                  </a:cubicBezTo>
                  <a:close/>
                  <a:moveTo>
                    <a:pt x="375" y="656"/>
                  </a:moveTo>
                  <a:lnTo>
                    <a:pt x="375" y="656"/>
                  </a:lnTo>
                  <a:cubicBezTo>
                    <a:pt x="219" y="656"/>
                    <a:pt x="62" y="531"/>
                    <a:pt x="62" y="343"/>
                  </a:cubicBezTo>
                  <a:cubicBezTo>
                    <a:pt x="62" y="187"/>
                    <a:pt x="219" y="62"/>
                    <a:pt x="375" y="62"/>
                  </a:cubicBezTo>
                  <a:cubicBezTo>
                    <a:pt x="531" y="62"/>
                    <a:pt x="687" y="187"/>
                    <a:pt x="687" y="343"/>
                  </a:cubicBezTo>
                  <a:cubicBezTo>
                    <a:pt x="687" y="531"/>
                    <a:pt x="531" y="656"/>
                    <a:pt x="375" y="656"/>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398"/>
            <p:cNvSpPr>
              <a:spLocks noChangeArrowheads="1"/>
            </p:cNvSpPr>
            <p:nvPr/>
          </p:nvSpPr>
          <p:spPr bwMode="auto">
            <a:xfrm>
              <a:off x="7485063" y="3290888"/>
              <a:ext cx="123825" cy="146050"/>
            </a:xfrm>
            <a:custGeom>
              <a:avLst/>
              <a:gdLst>
                <a:gd name="T0" fmla="*/ 312 w 344"/>
                <a:gd name="T1" fmla="*/ 125 h 407"/>
                <a:gd name="T2" fmla="*/ 312 w 344"/>
                <a:gd name="T3" fmla="*/ 125 h 407"/>
                <a:gd name="T4" fmla="*/ 187 w 344"/>
                <a:gd name="T5" fmla="*/ 0 h 407"/>
                <a:gd name="T6" fmla="*/ 0 w 344"/>
                <a:gd name="T7" fmla="*/ 0 h 407"/>
                <a:gd name="T8" fmla="*/ 0 w 344"/>
                <a:gd name="T9" fmla="*/ 406 h 407"/>
                <a:gd name="T10" fmla="*/ 62 w 344"/>
                <a:gd name="T11" fmla="*/ 406 h 407"/>
                <a:gd name="T12" fmla="*/ 62 w 344"/>
                <a:gd name="T13" fmla="*/ 219 h 407"/>
                <a:gd name="T14" fmla="*/ 156 w 344"/>
                <a:gd name="T15" fmla="*/ 219 h 407"/>
                <a:gd name="T16" fmla="*/ 281 w 344"/>
                <a:gd name="T17" fmla="*/ 406 h 407"/>
                <a:gd name="T18" fmla="*/ 281 w 344"/>
                <a:gd name="T19" fmla="*/ 406 h 407"/>
                <a:gd name="T20" fmla="*/ 343 w 344"/>
                <a:gd name="T21" fmla="*/ 406 h 407"/>
                <a:gd name="T22" fmla="*/ 250 w 344"/>
                <a:gd name="T23" fmla="*/ 219 h 407"/>
                <a:gd name="T24" fmla="*/ 312 w 344"/>
                <a:gd name="T25" fmla="*/ 125 h 407"/>
                <a:gd name="T26" fmla="*/ 250 w 344"/>
                <a:gd name="T27" fmla="*/ 125 h 407"/>
                <a:gd name="T28" fmla="*/ 250 w 344"/>
                <a:gd name="T29" fmla="*/ 125 h 407"/>
                <a:gd name="T30" fmla="*/ 187 w 344"/>
                <a:gd name="T31" fmla="*/ 156 h 407"/>
                <a:gd name="T32" fmla="*/ 62 w 344"/>
                <a:gd name="T33" fmla="*/ 156 h 407"/>
                <a:gd name="T34" fmla="*/ 62 w 344"/>
                <a:gd name="T35" fmla="*/ 62 h 407"/>
                <a:gd name="T36" fmla="*/ 187 w 344"/>
                <a:gd name="T37" fmla="*/ 62 h 407"/>
                <a:gd name="T38" fmla="*/ 250 w 344"/>
                <a:gd name="T39" fmla="*/ 125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407">
                  <a:moveTo>
                    <a:pt x="312" y="125"/>
                  </a:moveTo>
                  <a:lnTo>
                    <a:pt x="312" y="125"/>
                  </a:lnTo>
                  <a:cubicBezTo>
                    <a:pt x="312" y="0"/>
                    <a:pt x="250" y="0"/>
                    <a:pt x="187" y="0"/>
                  </a:cubicBezTo>
                  <a:cubicBezTo>
                    <a:pt x="0" y="0"/>
                    <a:pt x="0" y="0"/>
                    <a:pt x="0" y="0"/>
                  </a:cubicBezTo>
                  <a:cubicBezTo>
                    <a:pt x="0" y="406"/>
                    <a:pt x="0" y="406"/>
                    <a:pt x="0" y="406"/>
                  </a:cubicBezTo>
                  <a:cubicBezTo>
                    <a:pt x="62" y="406"/>
                    <a:pt x="62" y="406"/>
                    <a:pt x="62" y="406"/>
                  </a:cubicBezTo>
                  <a:cubicBezTo>
                    <a:pt x="62" y="219"/>
                    <a:pt x="62" y="219"/>
                    <a:pt x="62" y="219"/>
                  </a:cubicBezTo>
                  <a:cubicBezTo>
                    <a:pt x="156" y="219"/>
                    <a:pt x="156" y="219"/>
                    <a:pt x="156" y="219"/>
                  </a:cubicBezTo>
                  <a:cubicBezTo>
                    <a:pt x="281" y="406"/>
                    <a:pt x="281" y="406"/>
                    <a:pt x="281" y="406"/>
                  </a:cubicBezTo>
                  <a:lnTo>
                    <a:pt x="281" y="406"/>
                  </a:lnTo>
                  <a:cubicBezTo>
                    <a:pt x="343" y="406"/>
                    <a:pt x="343" y="406"/>
                    <a:pt x="343" y="406"/>
                  </a:cubicBezTo>
                  <a:cubicBezTo>
                    <a:pt x="250" y="219"/>
                    <a:pt x="250" y="219"/>
                    <a:pt x="250" y="219"/>
                  </a:cubicBezTo>
                  <a:cubicBezTo>
                    <a:pt x="312" y="219"/>
                    <a:pt x="312" y="156"/>
                    <a:pt x="312" y="125"/>
                  </a:cubicBezTo>
                  <a:close/>
                  <a:moveTo>
                    <a:pt x="250" y="125"/>
                  </a:moveTo>
                  <a:lnTo>
                    <a:pt x="250" y="125"/>
                  </a:lnTo>
                  <a:cubicBezTo>
                    <a:pt x="250" y="156"/>
                    <a:pt x="250" y="156"/>
                    <a:pt x="187" y="156"/>
                  </a:cubicBezTo>
                  <a:cubicBezTo>
                    <a:pt x="62" y="156"/>
                    <a:pt x="62" y="156"/>
                    <a:pt x="62" y="156"/>
                  </a:cubicBezTo>
                  <a:cubicBezTo>
                    <a:pt x="62" y="62"/>
                    <a:pt x="62" y="62"/>
                    <a:pt x="62" y="62"/>
                  </a:cubicBezTo>
                  <a:cubicBezTo>
                    <a:pt x="187" y="62"/>
                    <a:pt x="187" y="62"/>
                    <a:pt x="187" y="62"/>
                  </a:cubicBezTo>
                  <a:cubicBezTo>
                    <a:pt x="250" y="62"/>
                    <a:pt x="250" y="62"/>
                    <a:pt x="250" y="125"/>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03" name="Text Placeholder 3"/>
          <p:cNvSpPr txBox="1">
            <a:spLocks/>
          </p:cNvSpPr>
          <p:nvPr/>
        </p:nvSpPr>
        <p:spPr>
          <a:xfrm>
            <a:off x="457200" y="571500"/>
            <a:ext cx="3403822" cy="237958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85000"/>
              </a:lnSpc>
              <a:buNone/>
            </a:pPr>
            <a:r>
              <a:rPr lang="en-US" sz="4400" b="1" spc="-50" dirty="0">
                <a:solidFill>
                  <a:srgbClr val="000000"/>
                </a:solidFill>
              </a:rPr>
              <a:t>Make the extraordinary possible</a:t>
            </a:r>
            <a:endParaRPr lang="en-US" sz="4400" b="1" spc="-50" dirty="0">
              <a:solidFill>
                <a:srgbClr val="000000"/>
              </a:solidFill>
              <a:latin typeface="Calibri"/>
            </a:endParaRPr>
          </a:p>
        </p:txBody>
      </p:sp>
    </p:spTree>
    <p:extLst>
      <p:ext uri="{BB962C8B-B14F-4D97-AF65-F5344CB8AC3E}">
        <p14:creationId xmlns:p14="http://schemas.microsoft.com/office/powerpoint/2010/main" val="62978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86840" y="1185492"/>
            <a:ext cx="4873752" cy="5336331"/>
          </a:xfrm>
        </p:spPr>
        <p:txBody>
          <a:bodyPr/>
          <a:lstStyle/>
          <a:p>
            <a:pPr marL="0" indent="0">
              <a:buClr>
                <a:schemeClr val="bg2"/>
              </a:buClr>
              <a:buNone/>
            </a:pPr>
            <a:r>
              <a:rPr lang="en-US" sz="3600" b="1" kern="1200" spc="30" dirty="0">
                <a:solidFill>
                  <a:schemeClr val="accent1"/>
                </a:solidFill>
              </a:rPr>
              <a:t>10 of the top 10 </a:t>
            </a:r>
            <a:r>
              <a:rPr lang="en-US" sz="3600" b="1" kern="1200" spc="30" dirty="0">
                <a:solidFill>
                  <a:srgbClr val="000000"/>
                </a:solidFill>
              </a:rPr>
              <a:t>U.S. News Honor Roll hospitals</a:t>
            </a:r>
            <a:endParaRPr lang="en-US" sz="3600" b="1" kern="1200" spc="30" dirty="0">
              <a:solidFill>
                <a:schemeClr val="accent1"/>
              </a:solidFill>
              <a:latin typeface="+mj-lt"/>
              <a:ea typeface="+mj-ea"/>
              <a:cs typeface="+mj-cs"/>
            </a:endParaRPr>
          </a:p>
          <a:p>
            <a:pPr marL="0" lvl="0" indent="0">
              <a:buClr>
                <a:schemeClr val="bg2"/>
              </a:buClr>
              <a:buNone/>
            </a:pPr>
            <a:r>
              <a:rPr lang="en-US" sz="3600" b="1" kern="1200" spc="30" dirty="0">
                <a:solidFill>
                  <a:schemeClr val="accent1"/>
                </a:solidFill>
                <a:latin typeface="+mj-lt"/>
                <a:ea typeface="+mj-ea"/>
                <a:cs typeface="+mj-cs"/>
              </a:rPr>
              <a:t>88% </a:t>
            </a:r>
            <a:r>
              <a:rPr lang="en-US" sz="3600" b="1" kern="1200" spc="30" dirty="0">
                <a:solidFill>
                  <a:srgbClr val="000000"/>
                </a:solidFill>
                <a:latin typeface="+mj-lt"/>
                <a:ea typeface="+mj-ea"/>
                <a:cs typeface="+mj-cs"/>
              </a:rPr>
              <a:t>of Epic Hyperspace installs</a:t>
            </a:r>
            <a:r>
              <a:rPr lang="en-US" sz="3600" dirty="0"/>
              <a:t>	</a:t>
            </a:r>
          </a:p>
          <a:p>
            <a:pPr marL="0" lvl="0" indent="0">
              <a:buClr>
                <a:schemeClr val="bg2"/>
              </a:buClr>
              <a:buNone/>
            </a:pPr>
            <a:r>
              <a:rPr lang="en-US" sz="3600" b="1" kern="1200" spc="30" dirty="0">
                <a:solidFill>
                  <a:srgbClr val="000000"/>
                </a:solidFill>
                <a:latin typeface="+mj-lt"/>
                <a:ea typeface="+mj-ea"/>
                <a:cs typeface="+mj-cs"/>
              </a:rPr>
              <a:t>Cerner hosts over </a:t>
            </a:r>
            <a:r>
              <a:rPr lang="en-US" sz="3600" b="1" kern="1200" spc="30" dirty="0">
                <a:solidFill>
                  <a:schemeClr val="accent1"/>
                </a:solidFill>
                <a:latin typeface="+mj-lt"/>
                <a:ea typeface="+mj-ea"/>
                <a:cs typeface="+mj-cs"/>
              </a:rPr>
              <a:t>250k concurrent users</a:t>
            </a:r>
            <a:r>
              <a:rPr lang="en-US" sz="3600" b="1" dirty="0">
                <a:solidFill>
                  <a:schemeClr val="tx2"/>
                </a:solidFill>
              </a:rPr>
              <a:t> </a:t>
            </a:r>
            <a:r>
              <a:rPr lang="en-US" sz="3600" b="1" kern="1200" spc="30" dirty="0">
                <a:solidFill>
                  <a:srgbClr val="000000"/>
                </a:solidFill>
                <a:latin typeface="+mj-lt"/>
                <a:ea typeface="+mj-ea"/>
                <a:cs typeface="+mj-cs"/>
              </a:rPr>
              <a:t>at hundreds of hospitals</a:t>
            </a:r>
          </a:p>
          <a:p>
            <a:pPr marL="0" indent="0" fontAlgn="base">
              <a:lnSpc>
                <a:spcPct val="85000"/>
              </a:lnSpc>
              <a:spcBef>
                <a:spcPts val="1800"/>
              </a:spcBef>
              <a:spcAft>
                <a:spcPct val="0"/>
              </a:spcAft>
              <a:buNone/>
            </a:pPr>
            <a:r>
              <a:rPr lang="en-US" sz="3600" b="1" kern="1200" spc="30" dirty="0">
                <a:solidFill>
                  <a:schemeClr val="accent1"/>
                </a:solidFill>
                <a:latin typeface="+mj-lt"/>
                <a:ea typeface="+mj-ea"/>
                <a:cs typeface="+mj-cs"/>
              </a:rPr>
              <a:t>4 million </a:t>
            </a:r>
            <a:r>
              <a:rPr lang="en-US" sz="3600" b="1" kern="1200" spc="30" dirty="0">
                <a:solidFill>
                  <a:srgbClr val="000000"/>
                </a:solidFill>
                <a:latin typeface="+mj-lt"/>
                <a:ea typeface="+mj-ea"/>
                <a:cs typeface="+mj-cs"/>
              </a:rPr>
              <a:t>caregivers</a:t>
            </a:r>
          </a:p>
          <a:p>
            <a:pPr>
              <a:lnSpc>
                <a:spcPct val="85000"/>
              </a:lnSpc>
              <a:spcBef>
                <a:spcPct val="0"/>
              </a:spcBef>
            </a:pPr>
            <a:endParaRPr lang="en-US" sz="4400" b="1" kern="1200" spc="30" dirty="0">
              <a:solidFill>
                <a:srgbClr val="000000"/>
              </a:solidFill>
              <a:latin typeface="+mj-lt"/>
              <a:ea typeface="+mj-ea"/>
              <a:cs typeface="+mj-cs"/>
            </a:endParaRPr>
          </a:p>
        </p:txBody>
      </p:sp>
      <p:sp>
        <p:nvSpPr>
          <p:cNvPr id="5" name="Title 4"/>
          <p:cNvSpPr>
            <a:spLocks noGrp="1"/>
          </p:cNvSpPr>
          <p:nvPr>
            <p:ph type="title"/>
          </p:nvPr>
        </p:nvSpPr>
        <p:spPr/>
        <p:txBody>
          <a:bodyPr/>
          <a:lstStyle/>
          <a:p>
            <a:r>
              <a:rPr lang="en-US" dirty="0"/>
              <a:t>Leadership in Healthcare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16" y="2667773"/>
            <a:ext cx="2095500" cy="790004"/>
          </a:xfrm>
          <a:prstGeom prst="rect">
            <a:avLst/>
          </a:prstGeom>
        </p:spPr>
      </p:pic>
      <p:pic>
        <p:nvPicPr>
          <p:cNvPr id="23" name="Picture Placeholder 2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53" r="17153"/>
          <a:stretch>
            <a:fillRect/>
          </a:stretch>
        </p:blipFill>
        <p:spPr/>
      </p:pic>
    </p:spTree>
    <p:extLst>
      <p:ext uri="{BB962C8B-B14F-4D97-AF65-F5344CB8AC3E}">
        <p14:creationId xmlns:p14="http://schemas.microsoft.com/office/powerpoint/2010/main" val="23199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Group 411"/>
          <p:cNvGrpSpPr/>
          <p:nvPr/>
        </p:nvGrpSpPr>
        <p:grpSpPr>
          <a:xfrm>
            <a:off x="2092232" y="929526"/>
            <a:ext cx="9549675" cy="5137150"/>
            <a:chOff x="1748589" y="765175"/>
            <a:chExt cx="9549675" cy="5137150"/>
          </a:xfrm>
        </p:grpSpPr>
        <p:cxnSp>
          <p:nvCxnSpPr>
            <p:cNvPr id="414" name="Straight Connector 413"/>
            <p:cNvCxnSpPr/>
            <p:nvPr/>
          </p:nvCxnSpPr>
          <p:spPr>
            <a:xfrm flipV="1">
              <a:off x="7523512" y="1681955"/>
              <a:ext cx="1168586" cy="8084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9915236" y="2382982"/>
              <a:ext cx="44552" cy="80845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9195245" y="3191435"/>
              <a:ext cx="764543" cy="92785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8766727" y="2787208"/>
              <a:ext cx="428518" cy="133207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6165273" y="4097061"/>
              <a:ext cx="3029972" cy="92697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6530879" y="3178246"/>
              <a:ext cx="882746" cy="29837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V="1">
              <a:off x="7883525" y="2794241"/>
              <a:ext cx="870282" cy="47600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8746545" y="2355850"/>
              <a:ext cx="1184855" cy="43263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a:off x="5705475" y="4438650"/>
              <a:ext cx="473652" cy="61364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V="1">
              <a:off x="5060104" y="3191435"/>
              <a:ext cx="1470775" cy="50311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flipH="1" flipV="1">
              <a:off x="9959788" y="3214526"/>
              <a:ext cx="181667" cy="835677"/>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10631837" y="1968285"/>
              <a:ext cx="666427" cy="984142"/>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flipV="1">
              <a:off x="10141811" y="2960321"/>
              <a:ext cx="489446" cy="109626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flipV="1">
              <a:off x="9970326" y="1973257"/>
              <a:ext cx="1298656" cy="36639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7516487" y="1778198"/>
              <a:ext cx="1250240" cy="100901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9299728" y="2743200"/>
              <a:ext cx="1331529" cy="19834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8557027" y="1836786"/>
              <a:ext cx="1054156" cy="61492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9299728" y="1836786"/>
              <a:ext cx="311455" cy="90641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8389321" y="2743200"/>
              <a:ext cx="910407" cy="126578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7430572" y="3497879"/>
              <a:ext cx="703196" cy="27951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8133768" y="3777390"/>
              <a:ext cx="1069273" cy="34189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flipV="1">
              <a:off x="7419975" y="3270251"/>
              <a:ext cx="463550" cy="23494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H="1">
              <a:off x="8108950" y="2451710"/>
              <a:ext cx="448077" cy="133289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flipV="1">
              <a:off x="7832725" y="4010025"/>
              <a:ext cx="555625" cy="149225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flipH="1">
              <a:off x="6179127" y="4375150"/>
              <a:ext cx="669348" cy="6445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a:off x="6848475" y="4511675"/>
              <a:ext cx="587375" cy="1238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a:off x="5060104" y="3694545"/>
              <a:ext cx="1794721" cy="80760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5445125" y="3422650"/>
              <a:ext cx="269875" cy="10160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V="1">
              <a:off x="5222875" y="4432300"/>
              <a:ext cx="488950" cy="2032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4178968" y="4635500"/>
              <a:ext cx="1043907" cy="89100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5060104" y="2463800"/>
              <a:ext cx="277071" cy="121602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5337175" y="2463800"/>
              <a:ext cx="1209675" cy="7207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a:off x="6076950" y="1968285"/>
              <a:ext cx="1076325" cy="224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flipV="1">
              <a:off x="6076950" y="1771650"/>
              <a:ext cx="1444625" cy="19663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V="1">
              <a:off x="5270500" y="1958975"/>
              <a:ext cx="809625" cy="2921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a:off x="6083300" y="1968285"/>
              <a:ext cx="1123950" cy="8098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a:off x="5270500" y="2251075"/>
              <a:ext cx="66675" cy="2317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6543675" y="2778125"/>
              <a:ext cx="657225" cy="4064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a:off x="7200900" y="2787208"/>
              <a:ext cx="228600" cy="724342"/>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6543675" y="3191435"/>
              <a:ext cx="304800" cy="11805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6102350" y="1968285"/>
              <a:ext cx="457200" cy="12289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6083300" y="765175"/>
              <a:ext cx="1085850" cy="12319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6083300" y="765175"/>
              <a:ext cx="1438275" cy="10064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a:off x="6076950" y="765175"/>
              <a:ext cx="3175" cy="120015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5337175" y="765175"/>
              <a:ext cx="746125" cy="1717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5337175" y="2482850"/>
              <a:ext cx="104775" cy="9429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a:off x="3378200" y="3590925"/>
              <a:ext cx="342900" cy="1270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3717925" y="3717925"/>
              <a:ext cx="409575" cy="4095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7169150" y="1990725"/>
              <a:ext cx="1304925" cy="1082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flipV="1">
              <a:off x="7200900" y="2454275"/>
              <a:ext cx="1362075" cy="32385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9203041" y="4119286"/>
              <a:ext cx="810909" cy="162746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a:off x="10010775" y="5734050"/>
              <a:ext cx="123825" cy="1682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flipH="1">
              <a:off x="10134600" y="4056582"/>
              <a:ext cx="6855" cy="183621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9203041" y="4048125"/>
              <a:ext cx="941084" cy="6271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8469181" y="3079750"/>
              <a:ext cx="1674944" cy="955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5711825" y="4371975"/>
              <a:ext cx="1130300" cy="603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V="1">
              <a:off x="9618074" y="776257"/>
              <a:ext cx="842277" cy="1050237"/>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10155866" y="4031609"/>
              <a:ext cx="1017460" cy="29975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1748589" y="3696717"/>
              <a:ext cx="3305244" cy="148488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473" name="Group 472"/>
          <p:cNvGrpSpPr/>
          <p:nvPr/>
        </p:nvGrpSpPr>
        <p:grpSpPr>
          <a:xfrm>
            <a:off x="2025399" y="859360"/>
            <a:ext cx="9670716" cy="5252023"/>
            <a:chOff x="1681756" y="695009"/>
            <a:chExt cx="9670716" cy="5252023"/>
          </a:xfrm>
          <a:solidFill>
            <a:schemeClr val="bg2">
              <a:lumMod val="60000"/>
              <a:lumOff val="40000"/>
            </a:schemeClr>
          </a:solidFill>
        </p:grpSpPr>
        <p:sp>
          <p:nvSpPr>
            <p:cNvPr id="474" name="Freeform 473"/>
            <p:cNvSpPr/>
            <p:nvPr/>
          </p:nvSpPr>
          <p:spPr>
            <a:xfrm>
              <a:off x="3320734" y="353523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5" name="Freeform 474"/>
            <p:cNvSpPr/>
            <p:nvPr/>
          </p:nvSpPr>
          <p:spPr>
            <a:xfrm>
              <a:off x="3682444" y="368617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6" name="Freeform 475"/>
            <p:cNvSpPr/>
            <p:nvPr/>
          </p:nvSpPr>
          <p:spPr>
            <a:xfrm>
              <a:off x="4077201" y="40511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7" name="Freeform 476"/>
            <p:cNvSpPr/>
            <p:nvPr/>
          </p:nvSpPr>
          <p:spPr>
            <a:xfrm>
              <a:off x="4997118" y="363188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8" name="Freeform 477"/>
            <p:cNvSpPr/>
            <p:nvPr/>
          </p:nvSpPr>
          <p:spPr>
            <a:xfrm>
              <a:off x="5281454" y="2416118"/>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9" name="Freeform 478"/>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0" name="Freeform 479"/>
            <p:cNvSpPr/>
            <p:nvPr/>
          </p:nvSpPr>
          <p:spPr>
            <a:xfrm>
              <a:off x="6021230" y="69500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1" name="Freeform 480"/>
            <p:cNvSpPr/>
            <p:nvPr/>
          </p:nvSpPr>
          <p:spPr>
            <a:xfrm>
              <a:off x="7458075" y="168195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2" name="Freeform 481"/>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3" name="Freeform 482"/>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4" name="Freeform 483"/>
            <p:cNvSpPr/>
            <p:nvPr/>
          </p:nvSpPr>
          <p:spPr>
            <a:xfrm>
              <a:off x="8599637" y="163011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5" name="Freeform 484"/>
            <p:cNvSpPr/>
            <p:nvPr/>
          </p:nvSpPr>
          <p:spPr>
            <a:xfrm>
              <a:off x="9541997" y="176831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6" name="Freeform 485"/>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7" name="Freeform 486"/>
            <p:cNvSpPr/>
            <p:nvPr/>
          </p:nvSpPr>
          <p:spPr>
            <a:xfrm>
              <a:off x="9856756" y="229146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8" name="Freeform 487"/>
            <p:cNvSpPr/>
            <p:nvPr/>
          </p:nvSpPr>
          <p:spPr>
            <a:xfrm>
              <a:off x="11218806" y="188737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9" name="Freeform 488"/>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0" name="Freeform 489"/>
            <p:cNvSpPr/>
            <p:nvPr/>
          </p:nvSpPr>
          <p:spPr>
            <a:xfrm>
              <a:off x="10564424" y="286841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1" name="Freeform 490"/>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2" name="Freeform 491"/>
            <p:cNvSpPr/>
            <p:nvPr/>
          </p:nvSpPr>
          <p:spPr>
            <a:xfrm>
              <a:off x="5233730" y="22095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3" name="Freeform 492"/>
            <p:cNvSpPr/>
            <p:nvPr/>
          </p:nvSpPr>
          <p:spPr>
            <a:xfrm>
              <a:off x="6016207" y="18953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4" name="Freeform 493"/>
            <p:cNvSpPr/>
            <p:nvPr/>
          </p:nvSpPr>
          <p:spPr>
            <a:xfrm>
              <a:off x="7127617" y="19556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5" name="Freeform 494"/>
            <p:cNvSpPr/>
            <p:nvPr/>
          </p:nvSpPr>
          <p:spPr>
            <a:xfrm>
              <a:off x="5397947" y="337183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6" name="Freeform 495"/>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7" name="Freeform 496"/>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8" name="Freeform 497"/>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9" name="Freeform 498"/>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0" name="Freeform 499"/>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1" name="Freeform 500"/>
            <p:cNvSpPr/>
            <p:nvPr/>
          </p:nvSpPr>
          <p:spPr>
            <a:xfrm>
              <a:off x="9917899" y="314844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2" name="Freeform 501"/>
            <p:cNvSpPr/>
            <p:nvPr/>
          </p:nvSpPr>
          <p:spPr>
            <a:xfrm>
              <a:off x="10103098" y="39940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3" name="Freeform 502"/>
            <p:cNvSpPr/>
            <p:nvPr/>
          </p:nvSpPr>
          <p:spPr>
            <a:xfrm>
              <a:off x="9960320" y="56988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4" name="Freeform 503"/>
            <p:cNvSpPr/>
            <p:nvPr/>
          </p:nvSpPr>
          <p:spPr>
            <a:xfrm>
              <a:off x="10081278" y="586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5" name="Freeform 504"/>
            <p:cNvSpPr/>
            <p:nvPr/>
          </p:nvSpPr>
          <p:spPr>
            <a:xfrm>
              <a:off x="6125925" y="498833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6" name="Freeform 505"/>
            <p:cNvSpPr/>
            <p:nvPr/>
          </p:nvSpPr>
          <p:spPr>
            <a:xfrm>
              <a:off x="5163588" y="459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7" name="Freeform 506"/>
            <p:cNvSpPr/>
            <p:nvPr/>
          </p:nvSpPr>
          <p:spPr>
            <a:xfrm>
              <a:off x="5662092" y="440003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8" name="Freeform 507"/>
            <p:cNvSpPr/>
            <p:nvPr/>
          </p:nvSpPr>
          <p:spPr>
            <a:xfrm>
              <a:off x="6835283" y="446061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9" name="Freeform 508"/>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0" name="Freeform 509"/>
            <p:cNvSpPr/>
            <p:nvPr/>
          </p:nvSpPr>
          <p:spPr>
            <a:xfrm>
              <a:off x="7765273" y="5424763"/>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1" name="Freeform 510"/>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2" name="Freeform 511"/>
            <p:cNvSpPr/>
            <p:nvPr/>
          </p:nvSpPr>
          <p:spPr>
            <a:xfrm>
              <a:off x="1681756" y="512450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3" name="Freeform 512"/>
            <p:cNvSpPr/>
            <p:nvPr/>
          </p:nvSpPr>
          <p:spPr>
            <a:xfrm>
              <a:off x="10393518" y="6983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4" name="Freeform 513"/>
            <p:cNvSpPr/>
            <p:nvPr/>
          </p:nvSpPr>
          <p:spPr>
            <a:xfrm>
              <a:off x="11101575" y="425955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5" name="Freeform 514"/>
            <p:cNvSpPr/>
            <p:nvPr/>
          </p:nvSpPr>
          <p:spPr>
            <a:xfrm>
              <a:off x="4106121" y="546432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5" name="Oval 154"/>
          <p:cNvSpPr/>
          <p:nvPr/>
        </p:nvSpPr>
        <p:spPr>
          <a:xfrm flipH="1" flipV="1">
            <a:off x="6756016" y="1991595"/>
            <a:ext cx="3205742" cy="3205742"/>
          </a:xfrm>
          <a:prstGeom prst="ellipse">
            <a:avLst/>
          </a:prstGeom>
          <a:solidFill>
            <a:schemeClr val="bg1">
              <a:alpha val="70000"/>
            </a:schemeClr>
          </a:solidFill>
          <a:ln w="9525">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Title 3"/>
          <p:cNvSpPr>
            <a:spLocks noGrp="1"/>
          </p:cNvSpPr>
          <p:nvPr>
            <p:ph type="title"/>
          </p:nvPr>
        </p:nvSpPr>
        <p:spPr>
          <a:xfrm>
            <a:off x="464915" y="571500"/>
            <a:ext cx="4757959" cy="2988249"/>
          </a:xfrm>
        </p:spPr>
        <p:txBody>
          <a:bodyPr/>
          <a:lstStyle/>
          <a:p>
            <a:r>
              <a:rPr lang="en-US" dirty="0">
                <a:solidFill>
                  <a:srgbClr val="000000"/>
                </a:solidFill>
              </a:rPr>
              <a:t>Offering the world’s best integrated technology services for secure delivery of apps and data</a:t>
            </a:r>
            <a:endParaRPr lang="en-US" spc="-30" dirty="0">
              <a:solidFill>
                <a:srgbClr val="000000"/>
              </a:solidFill>
            </a:endParaRPr>
          </a:p>
        </p:txBody>
      </p:sp>
      <p:sp>
        <p:nvSpPr>
          <p:cNvPr id="148" name="TextBox 147"/>
          <p:cNvSpPr txBox="1"/>
          <p:nvPr/>
        </p:nvSpPr>
        <p:spPr>
          <a:xfrm>
            <a:off x="7257844" y="3043729"/>
            <a:ext cx="2209242" cy="1098762"/>
          </a:xfrm>
          <a:prstGeom prst="rect">
            <a:avLst/>
          </a:prstGeom>
          <a:noFill/>
        </p:spPr>
        <p:txBody>
          <a:bodyPr wrap="square" lIns="0" tIns="0" rIns="0" bIns="0" rtlCol="0" anchor="ctr">
            <a:spAutoFit/>
          </a:bodyPr>
          <a:lstStyle/>
          <a:p>
            <a:pPr algn="ctr">
              <a:lnSpc>
                <a:spcPct val="85000"/>
              </a:lnSpc>
            </a:pPr>
            <a:r>
              <a:rPr lang="en-US" sz="2800" b="1" dirty="0">
                <a:solidFill>
                  <a:schemeClr val="accent6">
                    <a:lumMod val="50000"/>
                  </a:schemeClr>
                </a:solidFill>
              </a:rPr>
              <a:t>Secure delivery of apps &amp; data</a:t>
            </a:r>
          </a:p>
        </p:txBody>
      </p:sp>
      <p:sp>
        <p:nvSpPr>
          <p:cNvPr id="141" name="TextBox 140"/>
          <p:cNvSpPr txBox="1"/>
          <p:nvPr/>
        </p:nvSpPr>
        <p:spPr>
          <a:xfrm>
            <a:off x="7623332" y="1430397"/>
            <a:ext cx="1501494" cy="418576"/>
          </a:xfrm>
          <a:prstGeom prst="rect">
            <a:avLst/>
          </a:prstGeom>
          <a:noFill/>
        </p:spPr>
        <p:txBody>
          <a:bodyPr wrap="square" lIns="0" tIns="0" rIns="0" bIns="0" rtlCol="0" anchor="ctr">
            <a:spAutoFit/>
          </a:bodyPr>
          <a:lstStyle/>
          <a:p>
            <a:pPr algn="ctr">
              <a:lnSpc>
                <a:spcPct val="85000"/>
              </a:lnSpc>
            </a:pPr>
            <a:r>
              <a:rPr lang="en-US" sz="1600" spc="-40" dirty="0">
                <a:solidFill>
                  <a:schemeClr val="bg1"/>
                </a:solidFill>
              </a:rPr>
              <a:t>App Delivery Networking </a:t>
            </a:r>
          </a:p>
        </p:txBody>
      </p:sp>
      <p:sp>
        <p:nvSpPr>
          <p:cNvPr id="140" name="Oval 139"/>
          <p:cNvSpPr/>
          <p:nvPr/>
        </p:nvSpPr>
        <p:spPr>
          <a:xfrm>
            <a:off x="9442480" y="1692644"/>
            <a:ext cx="1624968" cy="16249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2" name="Oval 141"/>
          <p:cNvSpPr/>
          <p:nvPr/>
        </p:nvSpPr>
        <p:spPr>
          <a:xfrm>
            <a:off x="9448743" y="3860645"/>
            <a:ext cx="1624968" cy="16249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3" name="Oval 142"/>
          <p:cNvSpPr/>
          <p:nvPr/>
        </p:nvSpPr>
        <p:spPr>
          <a:xfrm>
            <a:off x="5646980" y="1692644"/>
            <a:ext cx="1624968" cy="16249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4" name="Oval 143"/>
          <p:cNvSpPr/>
          <p:nvPr/>
        </p:nvSpPr>
        <p:spPr>
          <a:xfrm>
            <a:off x="7556512" y="591880"/>
            <a:ext cx="1624968" cy="1624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5" name="Oval 144"/>
          <p:cNvSpPr/>
          <p:nvPr/>
        </p:nvSpPr>
        <p:spPr>
          <a:xfrm>
            <a:off x="5653243" y="3860645"/>
            <a:ext cx="1624968" cy="16249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6" name="Oval 145"/>
          <p:cNvSpPr/>
          <p:nvPr/>
        </p:nvSpPr>
        <p:spPr>
          <a:xfrm>
            <a:off x="7556512" y="4942219"/>
            <a:ext cx="1624968" cy="1624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7" name="TextBox 146"/>
          <p:cNvSpPr txBox="1"/>
          <p:nvPr/>
        </p:nvSpPr>
        <p:spPr>
          <a:xfrm>
            <a:off x="7617798" y="5415968"/>
            <a:ext cx="1501494" cy="713272"/>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IoT </a:t>
            </a:r>
          </a:p>
          <a:p>
            <a:pPr algn="ctr">
              <a:lnSpc>
                <a:spcPct val="85000"/>
              </a:lnSpc>
            </a:pPr>
            <a:r>
              <a:rPr lang="en-US" b="1" spc="-40" dirty="0">
                <a:solidFill>
                  <a:schemeClr val="bg1"/>
                </a:solidFill>
              </a:rPr>
              <a:t>&amp; </a:t>
            </a:r>
          </a:p>
          <a:p>
            <a:pPr algn="ctr">
              <a:lnSpc>
                <a:spcPct val="85000"/>
              </a:lnSpc>
            </a:pPr>
            <a:r>
              <a:rPr lang="en-US" b="1" spc="-40" dirty="0">
                <a:solidFill>
                  <a:schemeClr val="bg1"/>
                </a:solidFill>
              </a:rPr>
              <a:t>Analytics</a:t>
            </a:r>
          </a:p>
        </p:txBody>
      </p:sp>
      <p:sp>
        <p:nvSpPr>
          <p:cNvPr id="149" name="TextBox 148"/>
          <p:cNvSpPr txBox="1"/>
          <p:nvPr/>
        </p:nvSpPr>
        <p:spPr>
          <a:xfrm>
            <a:off x="9515999" y="2274088"/>
            <a:ext cx="1501494" cy="477823"/>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Enterprise </a:t>
            </a:r>
            <a:br>
              <a:rPr lang="en-US" b="1" spc="-40" dirty="0">
                <a:solidFill>
                  <a:schemeClr val="bg1"/>
                </a:solidFill>
              </a:rPr>
            </a:br>
            <a:r>
              <a:rPr lang="en-US" b="1" spc="-40" dirty="0">
                <a:solidFill>
                  <a:schemeClr val="bg1"/>
                </a:solidFill>
              </a:rPr>
              <a:t>Mobility</a:t>
            </a:r>
          </a:p>
        </p:txBody>
      </p:sp>
      <p:sp>
        <p:nvSpPr>
          <p:cNvPr id="151" name="TextBox 150"/>
          <p:cNvSpPr txBox="1"/>
          <p:nvPr/>
        </p:nvSpPr>
        <p:spPr>
          <a:xfrm>
            <a:off x="9518068" y="4461473"/>
            <a:ext cx="1501494" cy="477823"/>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File </a:t>
            </a:r>
            <a:br>
              <a:rPr lang="en-US" b="1" spc="-40" dirty="0">
                <a:solidFill>
                  <a:schemeClr val="bg1"/>
                </a:solidFill>
              </a:rPr>
            </a:br>
            <a:r>
              <a:rPr lang="en-US" b="1" spc="-40" dirty="0">
                <a:solidFill>
                  <a:schemeClr val="bg1"/>
                </a:solidFill>
              </a:rPr>
              <a:t>Sharing</a:t>
            </a:r>
          </a:p>
        </p:txBody>
      </p:sp>
      <p:sp>
        <p:nvSpPr>
          <p:cNvPr id="152" name="TextBox 151"/>
          <p:cNvSpPr txBox="1"/>
          <p:nvPr/>
        </p:nvSpPr>
        <p:spPr>
          <a:xfrm>
            <a:off x="5715538" y="2267146"/>
            <a:ext cx="1501494" cy="477823"/>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VDI &amp; App Virtualization</a:t>
            </a:r>
          </a:p>
        </p:txBody>
      </p:sp>
      <p:sp>
        <p:nvSpPr>
          <p:cNvPr id="153" name="TextBox 152"/>
          <p:cNvSpPr txBox="1"/>
          <p:nvPr/>
        </p:nvSpPr>
        <p:spPr>
          <a:xfrm>
            <a:off x="5724310" y="4476636"/>
            <a:ext cx="1501494" cy="477823"/>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Hybrid </a:t>
            </a:r>
            <a:br>
              <a:rPr lang="en-US" b="1" spc="-40" dirty="0">
                <a:solidFill>
                  <a:schemeClr val="bg1"/>
                </a:solidFill>
              </a:rPr>
            </a:br>
            <a:r>
              <a:rPr lang="en-US" b="1" spc="-40" dirty="0">
                <a:solidFill>
                  <a:schemeClr val="bg1"/>
                </a:solidFill>
              </a:rPr>
              <a:t>Cloud</a:t>
            </a:r>
          </a:p>
        </p:txBody>
      </p:sp>
      <p:sp>
        <p:nvSpPr>
          <p:cNvPr id="154" name="TextBox 153"/>
          <p:cNvSpPr txBox="1"/>
          <p:nvPr/>
        </p:nvSpPr>
        <p:spPr>
          <a:xfrm>
            <a:off x="7627007" y="1010005"/>
            <a:ext cx="1501494" cy="713272"/>
          </a:xfrm>
          <a:prstGeom prst="rect">
            <a:avLst/>
          </a:prstGeom>
          <a:noFill/>
        </p:spPr>
        <p:txBody>
          <a:bodyPr wrap="square" lIns="0" tIns="0" rIns="0" bIns="0" rtlCol="0" anchor="ctr">
            <a:spAutoFit/>
          </a:bodyPr>
          <a:lstStyle/>
          <a:p>
            <a:pPr algn="ctr">
              <a:lnSpc>
                <a:spcPct val="85000"/>
              </a:lnSpc>
            </a:pPr>
            <a:r>
              <a:rPr lang="en-US" b="1" spc="-40" dirty="0">
                <a:solidFill>
                  <a:schemeClr val="bg1"/>
                </a:solidFill>
              </a:rPr>
              <a:t>Software </a:t>
            </a:r>
            <a:br>
              <a:rPr lang="en-US" b="1" spc="-40" dirty="0">
                <a:solidFill>
                  <a:schemeClr val="bg1"/>
                </a:solidFill>
              </a:rPr>
            </a:br>
            <a:r>
              <a:rPr lang="en-US" b="1" spc="-40" dirty="0">
                <a:solidFill>
                  <a:schemeClr val="bg1"/>
                </a:solidFill>
              </a:rPr>
              <a:t>Defined Networking</a:t>
            </a:r>
          </a:p>
        </p:txBody>
      </p:sp>
    </p:spTree>
    <p:extLst>
      <p:ext uri="{BB962C8B-B14F-4D97-AF65-F5344CB8AC3E}">
        <p14:creationId xmlns:p14="http://schemas.microsoft.com/office/powerpoint/2010/main" val="260696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7" name="Group 566"/>
          <p:cNvGrpSpPr/>
          <p:nvPr/>
        </p:nvGrpSpPr>
        <p:grpSpPr>
          <a:xfrm>
            <a:off x="2077291" y="839880"/>
            <a:ext cx="9549675" cy="5137150"/>
            <a:chOff x="1748589" y="765175"/>
            <a:chExt cx="9549675" cy="5137150"/>
          </a:xfrm>
        </p:grpSpPr>
        <p:grpSp>
          <p:nvGrpSpPr>
            <p:cNvPr id="568" name="Group 567"/>
            <p:cNvGrpSpPr/>
            <p:nvPr/>
          </p:nvGrpSpPr>
          <p:grpSpPr>
            <a:xfrm>
              <a:off x="1748589" y="765175"/>
              <a:ext cx="9549675" cy="5137150"/>
              <a:chOff x="1748589" y="765175"/>
              <a:chExt cx="9549675" cy="5137150"/>
            </a:xfrm>
          </p:grpSpPr>
          <p:cxnSp>
            <p:nvCxnSpPr>
              <p:cNvPr id="570" name="Straight Connector 569"/>
              <p:cNvCxnSpPr/>
              <p:nvPr/>
            </p:nvCxnSpPr>
            <p:spPr>
              <a:xfrm flipV="1">
                <a:off x="7523512" y="1681955"/>
                <a:ext cx="1168586" cy="8084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a:off x="9915236" y="2382982"/>
                <a:ext cx="44552" cy="80845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flipH="1">
                <a:off x="9195245" y="3191435"/>
                <a:ext cx="764543" cy="92785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a:off x="8766727" y="2787208"/>
                <a:ext cx="428518" cy="133207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flipH="1">
                <a:off x="6165273" y="4097061"/>
                <a:ext cx="3029972" cy="92697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a:off x="6530879" y="3178246"/>
                <a:ext cx="882746" cy="29837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flipV="1">
                <a:off x="7883525" y="2794241"/>
                <a:ext cx="870282" cy="47600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flipV="1">
                <a:off x="8746545" y="2355850"/>
                <a:ext cx="1184855" cy="43263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5705475" y="4438650"/>
                <a:ext cx="473652" cy="61364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flipV="1">
                <a:off x="5060104" y="3191435"/>
                <a:ext cx="1470775" cy="50311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flipH="1" flipV="1">
                <a:off x="9959788" y="3214526"/>
                <a:ext cx="181667" cy="835677"/>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flipV="1">
                <a:off x="10631837" y="1968285"/>
                <a:ext cx="666427" cy="984142"/>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flipV="1">
                <a:off x="10141811" y="2960321"/>
                <a:ext cx="489446" cy="109626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flipV="1">
                <a:off x="9970326" y="1973257"/>
                <a:ext cx="1298656" cy="36639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a:off x="7516487" y="1778198"/>
                <a:ext cx="1250240" cy="100901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a:off x="9299728" y="2743200"/>
                <a:ext cx="1331529" cy="19834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flipV="1">
                <a:off x="8557027" y="1836786"/>
                <a:ext cx="1054156" cy="61492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flipH="1">
                <a:off x="9299728" y="1836786"/>
                <a:ext cx="311455" cy="90641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V="1">
                <a:off x="8389321" y="2743200"/>
                <a:ext cx="910407" cy="126578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89" name="Straight Connector 588"/>
              <p:cNvCxnSpPr/>
              <p:nvPr/>
            </p:nvCxnSpPr>
            <p:spPr>
              <a:xfrm>
                <a:off x="7430572" y="3497879"/>
                <a:ext cx="703196" cy="27951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0" name="Straight Connector 589"/>
              <p:cNvCxnSpPr/>
              <p:nvPr/>
            </p:nvCxnSpPr>
            <p:spPr>
              <a:xfrm>
                <a:off x="8133768" y="3777390"/>
                <a:ext cx="1069273" cy="34189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flipV="1">
                <a:off x="7419975" y="3270251"/>
                <a:ext cx="463550" cy="23494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flipH="1">
                <a:off x="8108950" y="2451710"/>
                <a:ext cx="448077" cy="133289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V="1">
                <a:off x="7832725" y="4010025"/>
                <a:ext cx="555625" cy="1492251"/>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H="1">
                <a:off x="6179127" y="4375150"/>
                <a:ext cx="669348" cy="6445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a:off x="6848475" y="4511675"/>
                <a:ext cx="587375" cy="1238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a:off x="5060104" y="3694545"/>
                <a:ext cx="1794721" cy="80760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5445125" y="3422650"/>
                <a:ext cx="269875" cy="10160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flipV="1">
                <a:off x="5222875" y="4432300"/>
                <a:ext cx="488950" cy="2032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flipV="1">
                <a:off x="4178968" y="4635500"/>
                <a:ext cx="1043907" cy="89100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V="1">
                <a:off x="5060104" y="2463800"/>
                <a:ext cx="277071" cy="1216026"/>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a:off x="5337175" y="2463800"/>
                <a:ext cx="1209675" cy="7207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p:nvCxnSpPr>
            <p:spPr>
              <a:xfrm>
                <a:off x="6076950" y="1968285"/>
                <a:ext cx="1076325" cy="224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flipV="1">
                <a:off x="6076950" y="1771650"/>
                <a:ext cx="1444625" cy="19663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flipV="1">
                <a:off x="5270500" y="1958975"/>
                <a:ext cx="809625" cy="2921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a:off x="6083300" y="1968285"/>
                <a:ext cx="1123950" cy="8098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a:off x="5270500" y="2251075"/>
                <a:ext cx="66675" cy="2317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V="1">
                <a:off x="6543675" y="2778125"/>
                <a:ext cx="657225" cy="4064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7200900" y="2787208"/>
                <a:ext cx="228600" cy="724342"/>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6543675" y="3191435"/>
                <a:ext cx="304800" cy="11805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a:off x="6102350" y="1968285"/>
                <a:ext cx="457200" cy="122894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1" name="Straight Connector 610"/>
              <p:cNvCxnSpPr/>
              <p:nvPr/>
            </p:nvCxnSpPr>
            <p:spPr>
              <a:xfrm>
                <a:off x="6083300" y="765175"/>
                <a:ext cx="1085850" cy="12319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2" name="Straight Connector 611"/>
              <p:cNvCxnSpPr/>
              <p:nvPr/>
            </p:nvCxnSpPr>
            <p:spPr>
              <a:xfrm>
                <a:off x="6083300" y="765175"/>
                <a:ext cx="1438275" cy="10064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a:off x="6076950" y="765175"/>
                <a:ext cx="3175" cy="120015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H="1">
                <a:off x="5337175" y="765175"/>
                <a:ext cx="746125" cy="1717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a:off x="5337175" y="2482850"/>
                <a:ext cx="104775" cy="9429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a:off x="3378200" y="3590925"/>
                <a:ext cx="342900" cy="12700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a:off x="3717925" y="3717925"/>
                <a:ext cx="409575" cy="4095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a:off x="7169150" y="1990725"/>
                <a:ext cx="1304925" cy="1082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7200900" y="2454275"/>
                <a:ext cx="1362075" cy="323850"/>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a:off x="9203041" y="4119286"/>
                <a:ext cx="810909" cy="1627464"/>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10010775" y="5734050"/>
                <a:ext cx="123825" cy="1682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flipH="1">
                <a:off x="10134600" y="4056582"/>
                <a:ext cx="6855" cy="183621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V="1">
                <a:off x="9203041" y="4048125"/>
                <a:ext cx="941084" cy="62718"/>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a:off x="8469181" y="3079750"/>
                <a:ext cx="1674944" cy="95567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flipV="1">
                <a:off x="5711825" y="4371975"/>
                <a:ext cx="1130300" cy="6032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flipV="1">
                <a:off x="9618074" y="776257"/>
                <a:ext cx="842277" cy="1050237"/>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0155866" y="4031609"/>
                <a:ext cx="1017460" cy="299759"/>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flipV="1">
                <a:off x="1748589" y="3696717"/>
                <a:ext cx="3305244" cy="1484883"/>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grpSp>
        <p:cxnSp>
          <p:nvCxnSpPr>
            <p:cNvPr id="569" name="Straight Connector 568"/>
            <p:cNvCxnSpPr/>
            <p:nvPr/>
          </p:nvCxnSpPr>
          <p:spPr>
            <a:xfrm flipV="1">
              <a:off x="7450261" y="3779745"/>
              <a:ext cx="672762" cy="859835"/>
            </a:xfrm>
            <a:prstGeom prst="line">
              <a:avLst/>
            </a:prstGeom>
            <a:ln w="1270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629" name="Group 628"/>
          <p:cNvGrpSpPr/>
          <p:nvPr/>
        </p:nvGrpSpPr>
        <p:grpSpPr>
          <a:xfrm>
            <a:off x="2010458" y="769714"/>
            <a:ext cx="9670716" cy="5252023"/>
            <a:chOff x="1681756" y="695009"/>
            <a:chExt cx="9670716" cy="5252023"/>
          </a:xfrm>
          <a:solidFill>
            <a:schemeClr val="bg2">
              <a:lumMod val="60000"/>
              <a:lumOff val="40000"/>
            </a:schemeClr>
          </a:solidFill>
        </p:grpSpPr>
        <p:sp>
          <p:nvSpPr>
            <p:cNvPr id="630" name="Freeform 629"/>
            <p:cNvSpPr/>
            <p:nvPr/>
          </p:nvSpPr>
          <p:spPr>
            <a:xfrm>
              <a:off x="3320734" y="353523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1" name="Freeform 630"/>
            <p:cNvSpPr/>
            <p:nvPr/>
          </p:nvSpPr>
          <p:spPr>
            <a:xfrm>
              <a:off x="3682444" y="368617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2" name="Freeform 631"/>
            <p:cNvSpPr/>
            <p:nvPr/>
          </p:nvSpPr>
          <p:spPr>
            <a:xfrm>
              <a:off x="4077201" y="40511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3" name="Freeform 632"/>
            <p:cNvSpPr/>
            <p:nvPr/>
          </p:nvSpPr>
          <p:spPr>
            <a:xfrm>
              <a:off x="4997118" y="363188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4" name="Freeform 633"/>
            <p:cNvSpPr/>
            <p:nvPr/>
          </p:nvSpPr>
          <p:spPr>
            <a:xfrm>
              <a:off x="5281454" y="2416118"/>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5" name="Freeform 634"/>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6" name="Freeform 635"/>
            <p:cNvSpPr/>
            <p:nvPr/>
          </p:nvSpPr>
          <p:spPr>
            <a:xfrm>
              <a:off x="6021230" y="69500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7" name="Freeform 636"/>
            <p:cNvSpPr/>
            <p:nvPr/>
          </p:nvSpPr>
          <p:spPr>
            <a:xfrm>
              <a:off x="7458075" y="168195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8" name="Freeform 637"/>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9" name="Freeform 638"/>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0" name="Freeform 639"/>
            <p:cNvSpPr/>
            <p:nvPr/>
          </p:nvSpPr>
          <p:spPr>
            <a:xfrm>
              <a:off x="8599637" y="163011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1" name="Freeform 640"/>
            <p:cNvSpPr/>
            <p:nvPr/>
          </p:nvSpPr>
          <p:spPr>
            <a:xfrm>
              <a:off x="9541997" y="176831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2" name="Freeform 641"/>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3" name="Freeform 642"/>
            <p:cNvSpPr/>
            <p:nvPr/>
          </p:nvSpPr>
          <p:spPr>
            <a:xfrm>
              <a:off x="9856756" y="229146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4" name="Freeform 643"/>
            <p:cNvSpPr/>
            <p:nvPr/>
          </p:nvSpPr>
          <p:spPr>
            <a:xfrm>
              <a:off x="11218806" y="188737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5" name="Freeform 644"/>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6" name="Freeform 645"/>
            <p:cNvSpPr/>
            <p:nvPr/>
          </p:nvSpPr>
          <p:spPr>
            <a:xfrm>
              <a:off x="10564424" y="286841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7" name="Freeform 646"/>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8" name="Freeform 647"/>
            <p:cNvSpPr/>
            <p:nvPr/>
          </p:nvSpPr>
          <p:spPr>
            <a:xfrm>
              <a:off x="5233730" y="22095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9" name="Freeform 648"/>
            <p:cNvSpPr/>
            <p:nvPr/>
          </p:nvSpPr>
          <p:spPr>
            <a:xfrm>
              <a:off x="6016207" y="18953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0" name="Freeform 649"/>
            <p:cNvSpPr/>
            <p:nvPr/>
          </p:nvSpPr>
          <p:spPr>
            <a:xfrm>
              <a:off x="7127617" y="1955642"/>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1" name="Freeform 650"/>
            <p:cNvSpPr/>
            <p:nvPr/>
          </p:nvSpPr>
          <p:spPr>
            <a:xfrm>
              <a:off x="5397947" y="337183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2" name="Freeform 651"/>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3" name="Freeform 652"/>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4" name="Freeform 653"/>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5" name="Freeform 654"/>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6" name="Freeform 655"/>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7" name="Freeform 656"/>
            <p:cNvSpPr/>
            <p:nvPr/>
          </p:nvSpPr>
          <p:spPr>
            <a:xfrm>
              <a:off x="9917899" y="3148443"/>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8" name="Freeform 657"/>
            <p:cNvSpPr/>
            <p:nvPr/>
          </p:nvSpPr>
          <p:spPr>
            <a:xfrm>
              <a:off x="10103098" y="39940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9" name="Freeform 658"/>
            <p:cNvSpPr/>
            <p:nvPr/>
          </p:nvSpPr>
          <p:spPr>
            <a:xfrm>
              <a:off x="9960320" y="56988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0" name="Freeform 659"/>
            <p:cNvSpPr/>
            <p:nvPr/>
          </p:nvSpPr>
          <p:spPr>
            <a:xfrm>
              <a:off x="10081278" y="586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1" name="Freeform 660"/>
            <p:cNvSpPr/>
            <p:nvPr/>
          </p:nvSpPr>
          <p:spPr>
            <a:xfrm>
              <a:off x="6125925" y="498833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2" name="Freeform 661"/>
            <p:cNvSpPr/>
            <p:nvPr/>
          </p:nvSpPr>
          <p:spPr>
            <a:xfrm>
              <a:off x="5163588" y="459396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3" name="Freeform 662"/>
            <p:cNvSpPr/>
            <p:nvPr/>
          </p:nvSpPr>
          <p:spPr>
            <a:xfrm>
              <a:off x="5662092" y="4400035"/>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4" name="Freeform 663"/>
            <p:cNvSpPr/>
            <p:nvPr/>
          </p:nvSpPr>
          <p:spPr>
            <a:xfrm>
              <a:off x="6835283" y="4460617"/>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5" name="Freeform 664"/>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6" name="Freeform 665"/>
            <p:cNvSpPr/>
            <p:nvPr/>
          </p:nvSpPr>
          <p:spPr>
            <a:xfrm>
              <a:off x="7765273" y="5424763"/>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7" name="Freeform 666"/>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8" name="Freeform 667"/>
            <p:cNvSpPr/>
            <p:nvPr/>
          </p:nvSpPr>
          <p:spPr>
            <a:xfrm>
              <a:off x="1681756" y="512450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69" name="Freeform 668"/>
            <p:cNvSpPr/>
            <p:nvPr/>
          </p:nvSpPr>
          <p:spPr>
            <a:xfrm>
              <a:off x="10393518" y="698342"/>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70" name="Freeform 669"/>
            <p:cNvSpPr/>
            <p:nvPr/>
          </p:nvSpPr>
          <p:spPr>
            <a:xfrm>
              <a:off x="11101575" y="4259555"/>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71" name="Freeform 670"/>
            <p:cNvSpPr/>
            <p:nvPr/>
          </p:nvSpPr>
          <p:spPr>
            <a:xfrm>
              <a:off x="4106121" y="546432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470" name="Group 469"/>
          <p:cNvGrpSpPr/>
          <p:nvPr/>
        </p:nvGrpSpPr>
        <p:grpSpPr>
          <a:xfrm>
            <a:off x="6741075" y="1901949"/>
            <a:ext cx="3253374" cy="3211950"/>
            <a:chOff x="6412373" y="1827244"/>
            <a:chExt cx="3253374" cy="3211950"/>
          </a:xfrm>
        </p:grpSpPr>
        <p:sp>
          <p:nvSpPr>
            <p:cNvPr id="471" name="Oval 470"/>
            <p:cNvSpPr/>
            <p:nvPr/>
          </p:nvSpPr>
          <p:spPr>
            <a:xfrm flipH="1" flipV="1">
              <a:off x="6412373" y="1827244"/>
              <a:ext cx="3205742" cy="3205742"/>
            </a:xfrm>
            <a:prstGeom prst="ellipse">
              <a:avLst/>
            </a:prstGeom>
            <a:solidFill>
              <a:schemeClr val="bg1">
                <a:lumMod val="85000"/>
              </a:schemeClr>
            </a:solidFill>
            <a:ln w="952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472" name="Group 471"/>
            <p:cNvGrpSpPr/>
            <p:nvPr/>
          </p:nvGrpSpPr>
          <p:grpSpPr>
            <a:xfrm>
              <a:off x="6430148" y="2070840"/>
              <a:ext cx="3235599" cy="2968354"/>
              <a:chOff x="6430148" y="2070840"/>
              <a:chExt cx="3235599" cy="2968354"/>
            </a:xfrm>
            <a:solidFill>
              <a:schemeClr val="accent6">
                <a:lumMod val="40000"/>
                <a:lumOff val="60000"/>
              </a:schemeClr>
            </a:solidFill>
          </p:grpSpPr>
          <p:grpSp>
            <p:nvGrpSpPr>
              <p:cNvPr id="488" name="Group 487"/>
              <p:cNvGrpSpPr/>
              <p:nvPr/>
            </p:nvGrpSpPr>
            <p:grpSpPr>
              <a:xfrm>
                <a:off x="6531127" y="2427328"/>
                <a:ext cx="2688737" cy="2150030"/>
                <a:chOff x="6531127" y="2427328"/>
                <a:chExt cx="2688737" cy="2150030"/>
              </a:xfrm>
              <a:grpFill/>
            </p:grpSpPr>
            <p:sp>
              <p:nvSpPr>
                <p:cNvPr id="511" name="Rectangle 510"/>
                <p:cNvSpPr/>
                <p:nvPr/>
              </p:nvSpPr>
              <p:spPr>
                <a:xfrm rot="1290797">
                  <a:off x="7439232" y="3635722"/>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2" name="Rectangle 511"/>
                <p:cNvSpPr/>
                <p:nvPr/>
              </p:nvSpPr>
              <p:spPr>
                <a:xfrm rot="17310298">
                  <a:off x="7649998" y="3108556"/>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3" name="Rectangle 512"/>
                <p:cNvSpPr/>
                <p:nvPr/>
              </p:nvSpPr>
              <p:spPr>
                <a:xfrm rot="20580000">
                  <a:off x="7391064" y="4361272"/>
                  <a:ext cx="1828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4" name="Rectangle 513"/>
                <p:cNvSpPr/>
                <p:nvPr/>
              </p:nvSpPr>
              <p:spPr>
                <a:xfrm rot="1068346">
                  <a:off x="8148639" y="3941412"/>
                  <a:ext cx="1024128"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5" name="Rectangle 514"/>
                <p:cNvSpPr/>
                <p:nvPr/>
              </p:nvSpPr>
              <p:spPr>
                <a:xfrm rot="697218">
                  <a:off x="6871796" y="4568214"/>
                  <a:ext cx="54864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6" name="Rectangle 515"/>
                <p:cNvSpPr/>
                <p:nvPr/>
              </p:nvSpPr>
              <p:spPr>
                <a:xfrm rot="18349565">
                  <a:off x="8062686" y="3378546"/>
                  <a:ext cx="155448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7" name="Rectangle 516"/>
                <p:cNvSpPr/>
                <p:nvPr/>
              </p:nvSpPr>
              <p:spPr>
                <a:xfrm rot="4322731">
                  <a:off x="8294232" y="3454075"/>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9" name="Rectangle 518"/>
                <p:cNvSpPr/>
                <p:nvPr/>
              </p:nvSpPr>
              <p:spPr>
                <a:xfrm rot="4534629">
                  <a:off x="6125356" y="3765653"/>
                  <a:ext cx="11430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0" name="Rectangle 519"/>
                <p:cNvSpPr/>
                <p:nvPr/>
              </p:nvSpPr>
              <p:spPr>
                <a:xfrm rot="4319039">
                  <a:off x="6970157" y="3137669"/>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1" name="Rectangle 520"/>
                <p:cNvSpPr/>
                <p:nvPr/>
              </p:nvSpPr>
              <p:spPr>
                <a:xfrm rot="19991945">
                  <a:off x="7435849" y="3378048"/>
                  <a:ext cx="4572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2" name="Rectangle 521"/>
                <p:cNvSpPr/>
                <p:nvPr/>
              </p:nvSpPr>
              <p:spPr>
                <a:xfrm rot="1128157">
                  <a:off x="6570239" y="3332140"/>
                  <a:ext cx="86868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3" name="Rectangle 522"/>
                <p:cNvSpPr/>
                <p:nvPr/>
              </p:nvSpPr>
              <p:spPr>
                <a:xfrm rot="19701109">
                  <a:off x="6531127" y="2974255"/>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4" name="Rectangle 523"/>
                <p:cNvSpPr/>
                <p:nvPr/>
              </p:nvSpPr>
              <p:spPr>
                <a:xfrm rot="19876973">
                  <a:off x="7845004" y="3021946"/>
                  <a:ext cx="96012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25" name="Rectangle 524"/>
                <p:cNvSpPr/>
                <p:nvPr/>
              </p:nvSpPr>
              <p:spPr>
                <a:xfrm rot="20794772">
                  <a:off x="7204807" y="2610001"/>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489" name="Freeform 488"/>
              <p:cNvSpPr/>
              <p:nvPr/>
            </p:nvSpPr>
            <p:spPr>
              <a:xfrm rot="2376900">
                <a:off x="9414010" y="3547570"/>
                <a:ext cx="9703" cy="599918"/>
              </a:xfrm>
              <a:custGeom>
                <a:avLst/>
                <a:gdLst>
                  <a:gd name="connsiteX0" fmla="*/ 472 w 9703"/>
                  <a:gd name="connsiteY0" fmla="*/ 107062 h 599918"/>
                  <a:gd name="connsiteX1" fmla="*/ 9617 w 9703"/>
                  <a:gd name="connsiteY1" fmla="*/ 105458 h 599918"/>
                  <a:gd name="connsiteX2" fmla="*/ 9143 w 9703"/>
                  <a:gd name="connsiteY2" fmla="*/ 599918 h 599918"/>
                  <a:gd name="connsiteX3" fmla="*/ 0 w 9703"/>
                  <a:gd name="connsiteY3" fmla="*/ 599909 h 599918"/>
                  <a:gd name="connsiteX4" fmla="*/ 574 w 9703"/>
                  <a:gd name="connsiteY4" fmla="*/ 0 h 599918"/>
                  <a:gd name="connsiteX5" fmla="*/ 9703 w 9703"/>
                  <a:gd name="connsiteY5" fmla="*/ 15230 h 599918"/>
                  <a:gd name="connsiteX6" fmla="*/ 9626 w 9703"/>
                  <a:gd name="connsiteY6" fmla="*/ 96172 h 599918"/>
                  <a:gd name="connsiteX7" fmla="*/ 9617 w 9703"/>
                  <a:gd name="connsiteY7" fmla="*/ 105457 h 599918"/>
                  <a:gd name="connsiteX8" fmla="*/ 472 w 9703"/>
                  <a:gd name="connsiteY8" fmla="*/ 107061 h 599918"/>
                  <a:gd name="connsiteX9" fmla="*/ 481 w 9703"/>
                  <a:gd name="connsiteY9" fmla="*/ 97776 h 599918"/>
                  <a:gd name="connsiteX10" fmla="*/ 480 w 9703"/>
                  <a:gd name="connsiteY10" fmla="*/ 97777 h 59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3" h="599918">
                    <a:moveTo>
                      <a:pt x="472" y="107062"/>
                    </a:moveTo>
                    <a:lnTo>
                      <a:pt x="9617" y="105458"/>
                    </a:lnTo>
                    <a:lnTo>
                      <a:pt x="9143" y="599918"/>
                    </a:lnTo>
                    <a:lnTo>
                      <a:pt x="0" y="599909"/>
                    </a:lnTo>
                    <a:close/>
                    <a:moveTo>
                      <a:pt x="574" y="0"/>
                    </a:moveTo>
                    <a:lnTo>
                      <a:pt x="9703" y="15230"/>
                    </a:lnTo>
                    <a:lnTo>
                      <a:pt x="9626" y="96172"/>
                    </a:lnTo>
                    <a:lnTo>
                      <a:pt x="9617" y="105457"/>
                    </a:lnTo>
                    <a:lnTo>
                      <a:pt x="472" y="107061"/>
                    </a:lnTo>
                    <a:lnTo>
                      <a:pt x="481" y="97776"/>
                    </a:lnTo>
                    <a:lnTo>
                      <a:pt x="480" y="9777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0" name="Freeform 489"/>
              <p:cNvSpPr/>
              <p:nvPr/>
            </p:nvSpPr>
            <p:spPr>
              <a:xfrm rot="2143424">
                <a:off x="6702565" y="2590485"/>
                <a:ext cx="501153" cy="9144"/>
              </a:xfrm>
              <a:custGeom>
                <a:avLst/>
                <a:gdLst>
                  <a:gd name="connsiteX0" fmla="*/ 170 w 501153"/>
                  <a:gd name="connsiteY0" fmla="*/ 0 h 9144"/>
                  <a:gd name="connsiteX1" fmla="*/ 501153 w 501153"/>
                  <a:gd name="connsiteY1" fmla="*/ 0 h 9144"/>
                  <a:gd name="connsiteX2" fmla="*/ 501153 w 501153"/>
                  <a:gd name="connsiteY2" fmla="*/ 9144 h 9144"/>
                  <a:gd name="connsiteX3" fmla="*/ 0 w 501153"/>
                  <a:gd name="connsiteY3" fmla="*/ 9144 h 9144"/>
                  <a:gd name="connsiteX4" fmla="*/ 170 w 501153"/>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53" h="9144">
                    <a:moveTo>
                      <a:pt x="170" y="0"/>
                    </a:moveTo>
                    <a:lnTo>
                      <a:pt x="501153" y="0"/>
                    </a:lnTo>
                    <a:lnTo>
                      <a:pt x="501153" y="9144"/>
                    </a:lnTo>
                    <a:lnTo>
                      <a:pt x="0" y="9144"/>
                    </a:lnTo>
                    <a:lnTo>
                      <a:pt x="17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1" name="Freeform 490"/>
              <p:cNvSpPr/>
              <p:nvPr/>
            </p:nvSpPr>
            <p:spPr>
              <a:xfrm rot="2376900">
                <a:off x="7472351" y="2315021"/>
                <a:ext cx="1457167" cy="28463"/>
              </a:xfrm>
              <a:custGeom>
                <a:avLst/>
                <a:gdLst>
                  <a:gd name="connsiteX0" fmla="*/ 6700 w 1457167"/>
                  <a:gd name="connsiteY0" fmla="*/ 19229 h 28463"/>
                  <a:gd name="connsiteX1" fmla="*/ 1457046 w 1457167"/>
                  <a:gd name="connsiteY1" fmla="*/ 0 h 28463"/>
                  <a:gd name="connsiteX2" fmla="*/ 1457167 w 1457167"/>
                  <a:gd name="connsiteY2" fmla="*/ 9143 h 28463"/>
                  <a:gd name="connsiteX3" fmla="*/ 0 w 1457167"/>
                  <a:gd name="connsiteY3" fmla="*/ 28463 h 28463"/>
                  <a:gd name="connsiteX4" fmla="*/ 6700 w 1457167"/>
                  <a:gd name="connsiteY4" fmla="*/ 19229 h 2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67" h="28463">
                    <a:moveTo>
                      <a:pt x="6700" y="19229"/>
                    </a:moveTo>
                    <a:lnTo>
                      <a:pt x="1457046" y="0"/>
                    </a:lnTo>
                    <a:lnTo>
                      <a:pt x="1457167" y="9143"/>
                    </a:lnTo>
                    <a:lnTo>
                      <a:pt x="0" y="28463"/>
                    </a:lnTo>
                    <a:lnTo>
                      <a:pt x="6700" y="1922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2" name="Freeform 491"/>
              <p:cNvSpPr/>
              <p:nvPr/>
            </p:nvSpPr>
            <p:spPr>
              <a:xfrm rot="2376900">
                <a:off x="7039523" y="2543843"/>
                <a:ext cx="1609507" cy="9144"/>
              </a:xfrm>
              <a:custGeom>
                <a:avLst/>
                <a:gdLst>
                  <a:gd name="connsiteX0" fmla="*/ 3168 w 1609507"/>
                  <a:gd name="connsiteY0" fmla="*/ 0 h 9144"/>
                  <a:gd name="connsiteX1" fmla="*/ 1609507 w 1609507"/>
                  <a:gd name="connsiteY1" fmla="*/ 1 h 9144"/>
                  <a:gd name="connsiteX2" fmla="*/ 1609507 w 1609507"/>
                  <a:gd name="connsiteY2" fmla="*/ 9144 h 9144"/>
                  <a:gd name="connsiteX3" fmla="*/ 0 w 1609507"/>
                  <a:gd name="connsiteY3" fmla="*/ 9144 h 9144"/>
                  <a:gd name="connsiteX4" fmla="*/ 3168 w 1609507"/>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507" h="9144">
                    <a:moveTo>
                      <a:pt x="3168" y="0"/>
                    </a:moveTo>
                    <a:lnTo>
                      <a:pt x="1609507" y="1"/>
                    </a:lnTo>
                    <a:lnTo>
                      <a:pt x="1609507" y="9144"/>
                    </a:lnTo>
                    <a:lnTo>
                      <a:pt x="0" y="9144"/>
                    </a:lnTo>
                    <a:lnTo>
                      <a:pt x="3168"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3" name="Freeform 492"/>
              <p:cNvSpPr/>
              <p:nvPr/>
            </p:nvSpPr>
            <p:spPr>
              <a:xfrm rot="2376900">
                <a:off x="8707253" y="2070840"/>
                <a:ext cx="184096" cy="480378"/>
              </a:xfrm>
              <a:custGeom>
                <a:avLst/>
                <a:gdLst>
                  <a:gd name="connsiteX0" fmla="*/ 174182 w 184096"/>
                  <a:gd name="connsiteY0" fmla="*/ 490 h 480378"/>
                  <a:gd name="connsiteX1" fmla="*/ 184096 w 184096"/>
                  <a:gd name="connsiteY1" fmla="*/ 0 h 480378"/>
                  <a:gd name="connsiteX2" fmla="*/ 8588 w 184096"/>
                  <a:gd name="connsiteY2" fmla="*/ 480378 h 480378"/>
                  <a:gd name="connsiteX3" fmla="*/ 0 w 184096"/>
                  <a:gd name="connsiteY3" fmla="*/ 477241 h 480378"/>
                  <a:gd name="connsiteX4" fmla="*/ 174182 w 184096"/>
                  <a:gd name="connsiteY4" fmla="*/ 490 h 48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96" h="480378">
                    <a:moveTo>
                      <a:pt x="174182" y="490"/>
                    </a:moveTo>
                    <a:lnTo>
                      <a:pt x="184096" y="0"/>
                    </a:lnTo>
                    <a:lnTo>
                      <a:pt x="8588" y="480378"/>
                    </a:lnTo>
                    <a:lnTo>
                      <a:pt x="0" y="477241"/>
                    </a:lnTo>
                    <a:lnTo>
                      <a:pt x="174182" y="49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4" name="Freeform 493"/>
              <p:cNvSpPr/>
              <p:nvPr/>
            </p:nvSpPr>
            <p:spPr>
              <a:xfrm rot="2376900">
                <a:off x="9358604" y="2727316"/>
                <a:ext cx="112010" cy="69290"/>
              </a:xfrm>
              <a:custGeom>
                <a:avLst/>
                <a:gdLst>
                  <a:gd name="connsiteX0" fmla="*/ 0 w 112010"/>
                  <a:gd name="connsiteY0" fmla="*/ 61459 h 69290"/>
                  <a:gd name="connsiteX1" fmla="*/ 101956 w 112010"/>
                  <a:gd name="connsiteY1" fmla="*/ 0 h 69290"/>
                  <a:gd name="connsiteX2" fmla="*/ 112010 w 112010"/>
                  <a:gd name="connsiteY2" fmla="*/ 4616 h 69290"/>
                  <a:gd name="connsiteX3" fmla="*/ 4720 w 112010"/>
                  <a:gd name="connsiteY3" fmla="*/ 69290 h 69290"/>
                  <a:gd name="connsiteX4" fmla="*/ 0 w 112010"/>
                  <a:gd name="connsiteY4" fmla="*/ 61459 h 6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0" h="69290">
                    <a:moveTo>
                      <a:pt x="0" y="61459"/>
                    </a:moveTo>
                    <a:lnTo>
                      <a:pt x="101956" y="0"/>
                    </a:lnTo>
                    <a:lnTo>
                      <a:pt x="112010" y="4616"/>
                    </a:lnTo>
                    <a:lnTo>
                      <a:pt x="4720" y="69290"/>
                    </a:lnTo>
                    <a:lnTo>
                      <a:pt x="0" y="6145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5" name="Freeform 494"/>
              <p:cNvSpPr/>
              <p:nvPr/>
            </p:nvSpPr>
            <p:spPr>
              <a:xfrm rot="2376900">
                <a:off x="6433740" y="3006786"/>
                <a:ext cx="147238" cy="92294"/>
              </a:xfrm>
              <a:custGeom>
                <a:avLst/>
                <a:gdLst>
                  <a:gd name="connsiteX0" fmla="*/ 0 w 147238"/>
                  <a:gd name="connsiteY0" fmla="*/ 0 h 92294"/>
                  <a:gd name="connsiteX1" fmla="*/ 147238 w 147238"/>
                  <a:gd name="connsiteY1" fmla="*/ 84361 h 92294"/>
                  <a:gd name="connsiteX2" fmla="*/ 142692 w 147238"/>
                  <a:gd name="connsiteY2" fmla="*/ 92294 h 92294"/>
                  <a:gd name="connsiteX3" fmla="*/ 6788 w 147238"/>
                  <a:gd name="connsiteY3" fmla="*/ 14428 h 92294"/>
                  <a:gd name="connsiteX4" fmla="*/ 0 w 147238"/>
                  <a:gd name="connsiteY4" fmla="*/ 0 h 92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8" h="92294">
                    <a:moveTo>
                      <a:pt x="0" y="0"/>
                    </a:moveTo>
                    <a:lnTo>
                      <a:pt x="147238" y="84361"/>
                    </a:lnTo>
                    <a:lnTo>
                      <a:pt x="142692" y="92294"/>
                    </a:lnTo>
                    <a:lnTo>
                      <a:pt x="6788" y="14428"/>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6" name="Freeform 495"/>
              <p:cNvSpPr/>
              <p:nvPr/>
            </p:nvSpPr>
            <p:spPr>
              <a:xfrm rot="2376900">
                <a:off x="6430148" y="3144630"/>
                <a:ext cx="167972" cy="35106"/>
              </a:xfrm>
              <a:custGeom>
                <a:avLst/>
                <a:gdLst>
                  <a:gd name="connsiteX0" fmla="*/ 0 w 167972"/>
                  <a:gd name="connsiteY0" fmla="*/ 26656 h 35106"/>
                  <a:gd name="connsiteX1" fmla="*/ 166526 w 167972"/>
                  <a:gd name="connsiteY1" fmla="*/ 0 h 35106"/>
                  <a:gd name="connsiteX2" fmla="*/ 167972 w 167972"/>
                  <a:gd name="connsiteY2" fmla="*/ 9028 h 35106"/>
                  <a:gd name="connsiteX3" fmla="*/ 5065 w 167972"/>
                  <a:gd name="connsiteY3" fmla="*/ 35106 h 35106"/>
                  <a:gd name="connsiteX4" fmla="*/ 0 w 167972"/>
                  <a:gd name="connsiteY4" fmla="*/ 26656 h 3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2" h="35106">
                    <a:moveTo>
                      <a:pt x="0" y="26656"/>
                    </a:moveTo>
                    <a:lnTo>
                      <a:pt x="166526" y="0"/>
                    </a:lnTo>
                    <a:lnTo>
                      <a:pt x="167972" y="9028"/>
                    </a:lnTo>
                    <a:lnTo>
                      <a:pt x="5065" y="35106"/>
                    </a:lnTo>
                    <a:lnTo>
                      <a:pt x="0" y="26656"/>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7" name="Freeform 496"/>
              <p:cNvSpPr/>
              <p:nvPr/>
            </p:nvSpPr>
            <p:spPr>
              <a:xfrm rot="2376900">
                <a:off x="6443794" y="3167089"/>
                <a:ext cx="57322" cy="89287"/>
              </a:xfrm>
              <a:custGeom>
                <a:avLst/>
                <a:gdLst>
                  <a:gd name="connsiteX0" fmla="*/ 49536 w 57322"/>
                  <a:gd name="connsiteY0" fmla="*/ 0 h 89287"/>
                  <a:gd name="connsiteX1" fmla="*/ 57322 w 57322"/>
                  <a:gd name="connsiteY1" fmla="*/ 4794 h 89287"/>
                  <a:gd name="connsiteX2" fmla="*/ 5297 w 57322"/>
                  <a:gd name="connsiteY2" fmla="*/ 89287 h 89287"/>
                  <a:gd name="connsiteX3" fmla="*/ 0 w 57322"/>
                  <a:gd name="connsiteY3" fmla="*/ 80449 h 89287"/>
                  <a:gd name="connsiteX4" fmla="*/ 49536 w 57322"/>
                  <a:gd name="connsiteY4" fmla="*/ 0 h 8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2" h="89287">
                    <a:moveTo>
                      <a:pt x="49536" y="0"/>
                    </a:moveTo>
                    <a:lnTo>
                      <a:pt x="57322" y="4794"/>
                    </a:lnTo>
                    <a:lnTo>
                      <a:pt x="5297" y="89287"/>
                    </a:lnTo>
                    <a:lnTo>
                      <a:pt x="0" y="80449"/>
                    </a:lnTo>
                    <a:lnTo>
                      <a:pt x="4953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8" name="Freeform 497"/>
              <p:cNvSpPr/>
              <p:nvPr/>
            </p:nvSpPr>
            <p:spPr>
              <a:xfrm rot="2376900">
                <a:off x="8423389" y="3296863"/>
                <a:ext cx="1242358" cy="226013"/>
              </a:xfrm>
              <a:custGeom>
                <a:avLst/>
                <a:gdLst>
                  <a:gd name="connsiteX0" fmla="*/ 1193353 w 1242358"/>
                  <a:gd name="connsiteY0" fmla="*/ 7712 h 226013"/>
                  <a:gd name="connsiteX1" fmla="*/ 1237323 w 1242358"/>
                  <a:gd name="connsiteY1" fmla="*/ 0 h 226013"/>
                  <a:gd name="connsiteX2" fmla="*/ 1242358 w 1242358"/>
                  <a:gd name="connsiteY2" fmla="*/ 8401 h 226013"/>
                  <a:gd name="connsiteX3" fmla="*/ 1193344 w 1242358"/>
                  <a:gd name="connsiteY3" fmla="*/ 16997 h 226013"/>
                  <a:gd name="connsiteX4" fmla="*/ 0 w 1242358"/>
                  <a:gd name="connsiteY4" fmla="*/ 217006 h 226013"/>
                  <a:gd name="connsiteX5" fmla="*/ 1184209 w 1242358"/>
                  <a:gd name="connsiteY5" fmla="*/ 9315 h 226013"/>
                  <a:gd name="connsiteX6" fmla="*/ 1184200 w 1242358"/>
                  <a:gd name="connsiteY6" fmla="*/ 18600 h 226013"/>
                  <a:gd name="connsiteX7" fmla="*/ 1580 w 1242358"/>
                  <a:gd name="connsiteY7" fmla="*/ 226013 h 22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358" h="226013">
                    <a:moveTo>
                      <a:pt x="1193353" y="7712"/>
                    </a:moveTo>
                    <a:lnTo>
                      <a:pt x="1237323" y="0"/>
                    </a:lnTo>
                    <a:lnTo>
                      <a:pt x="1242358" y="8401"/>
                    </a:lnTo>
                    <a:lnTo>
                      <a:pt x="1193344" y="16997"/>
                    </a:lnTo>
                    <a:close/>
                    <a:moveTo>
                      <a:pt x="0" y="217006"/>
                    </a:moveTo>
                    <a:lnTo>
                      <a:pt x="1184209" y="9315"/>
                    </a:lnTo>
                    <a:lnTo>
                      <a:pt x="1184200" y="18600"/>
                    </a:lnTo>
                    <a:lnTo>
                      <a:pt x="1580" y="22601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9" name="Freeform 498"/>
              <p:cNvSpPr/>
              <p:nvPr/>
            </p:nvSpPr>
            <p:spPr>
              <a:xfrm rot="2376900">
                <a:off x="8013903" y="4051266"/>
                <a:ext cx="349720" cy="987928"/>
              </a:xfrm>
              <a:custGeom>
                <a:avLst/>
                <a:gdLst>
                  <a:gd name="connsiteX0" fmla="*/ 0 w 349720"/>
                  <a:gd name="connsiteY0" fmla="*/ 2999 h 987928"/>
                  <a:gd name="connsiteX1" fmla="*/ 8638 w 349720"/>
                  <a:gd name="connsiteY1" fmla="*/ 0 h 987928"/>
                  <a:gd name="connsiteX2" fmla="*/ 349720 w 349720"/>
                  <a:gd name="connsiteY2" fmla="*/ 982192 h 987928"/>
                  <a:gd name="connsiteX3" fmla="*/ 342032 w 349720"/>
                  <a:gd name="connsiteY3" fmla="*/ 987928 h 987928"/>
                  <a:gd name="connsiteX4" fmla="*/ 0 w 349720"/>
                  <a:gd name="connsiteY4" fmla="*/ 2999 h 98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20" h="987928">
                    <a:moveTo>
                      <a:pt x="0" y="2999"/>
                    </a:moveTo>
                    <a:lnTo>
                      <a:pt x="8638" y="0"/>
                    </a:lnTo>
                    <a:lnTo>
                      <a:pt x="349720" y="982192"/>
                    </a:lnTo>
                    <a:lnTo>
                      <a:pt x="342032" y="987928"/>
                    </a:lnTo>
                    <a:lnTo>
                      <a:pt x="0" y="299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0" name="Freeform 499"/>
              <p:cNvSpPr/>
              <p:nvPr/>
            </p:nvSpPr>
            <p:spPr>
              <a:xfrm rot="2376900">
                <a:off x="9267236" y="4013242"/>
                <a:ext cx="176079" cy="172099"/>
              </a:xfrm>
              <a:custGeom>
                <a:avLst/>
                <a:gdLst>
                  <a:gd name="connsiteX0" fmla="*/ 173550 w 176079"/>
                  <a:gd name="connsiteY0" fmla="*/ 0 h 172099"/>
                  <a:gd name="connsiteX1" fmla="*/ 176079 w 176079"/>
                  <a:gd name="connsiteY1" fmla="*/ 10223 h 172099"/>
                  <a:gd name="connsiteX2" fmla="*/ 6310 w 176079"/>
                  <a:gd name="connsiteY2" fmla="*/ 172099 h 172099"/>
                  <a:gd name="connsiteX3" fmla="*/ 0 w 176079"/>
                  <a:gd name="connsiteY3" fmla="*/ 165482 h 172099"/>
                  <a:gd name="connsiteX4" fmla="*/ 173550 w 176079"/>
                  <a:gd name="connsiteY4" fmla="*/ 0 h 17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79" h="172099">
                    <a:moveTo>
                      <a:pt x="173550" y="0"/>
                    </a:moveTo>
                    <a:lnTo>
                      <a:pt x="176079" y="10223"/>
                    </a:lnTo>
                    <a:lnTo>
                      <a:pt x="6310" y="172099"/>
                    </a:lnTo>
                    <a:lnTo>
                      <a:pt x="0" y="165482"/>
                    </a:lnTo>
                    <a:lnTo>
                      <a:pt x="17355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1" name="Freeform 500"/>
              <p:cNvSpPr/>
              <p:nvPr/>
            </p:nvSpPr>
            <p:spPr>
              <a:xfrm rot="2376900">
                <a:off x="9163157" y="4197392"/>
                <a:ext cx="215089" cy="104743"/>
              </a:xfrm>
              <a:custGeom>
                <a:avLst/>
                <a:gdLst>
                  <a:gd name="connsiteX0" fmla="*/ 3739 w 215089"/>
                  <a:gd name="connsiteY0" fmla="*/ 0 h 104743"/>
                  <a:gd name="connsiteX1" fmla="*/ 214584 w 215089"/>
                  <a:gd name="connsiteY1" fmla="*/ 94494 h 104743"/>
                  <a:gd name="connsiteX2" fmla="*/ 215089 w 215089"/>
                  <a:gd name="connsiteY2" fmla="*/ 104743 h 104743"/>
                  <a:gd name="connsiteX3" fmla="*/ 0 w 215089"/>
                  <a:gd name="connsiteY3" fmla="*/ 8345 h 104743"/>
                  <a:gd name="connsiteX4" fmla="*/ 3739 w 215089"/>
                  <a:gd name="connsiteY4" fmla="*/ 0 h 1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9" h="104743">
                    <a:moveTo>
                      <a:pt x="3739" y="0"/>
                    </a:moveTo>
                    <a:lnTo>
                      <a:pt x="214584" y="94494"/>
                    </a:lnTo>
                    <a:lnTo>
                      <a:pt x="215089" y="104743"/>
                    </a:lnTo>
                    <a:lnTo>
                      <a:pt x="0" y="8345"/>
                    </a:lnTo>
                    <a:lnTo>
                      <a:pt x="373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2" name="Freeform 501"/>
              <p:cNvSpPr/>
              <p:nvPr/>
            </p:nvSpPr>
            <p:spPr>
              <a:xfrm rot="2376900">
                <a:off x="6789473" y="4390388"/>
                <a:ext cx="16480" cy="65132"/>
              </a:xfrm>
              <a:custGeom>
                <a:avLst/>
                <a:gdLst>
                  <a:gd name="connsiteX0" fmla="*/ 7399 w 16480"/>
                  <a:gd name="connsiteY0" fmla="*/ 0 h 65132"/>
                  <a:gd name="connsiteX1" fmla="*/ 16480 w 16480"/>
                  <a:gd name="connsiteY1" fmla="*/ 1068 h 65132"/>
                  <a:gd name="connsiteX2" fmla="*/ 8952 w 16480"/>
                  <a:gd name="connsiteY2" fmla="*/ 65132 h 65132"/>
                  <a:gd name="connsiteX3" fmla="*/ 0 w 16480"/>
                  <a:gd name="connsiteY3" fmla="*/ 62966 h 65132"/>
                  <a:gd name="connsiteX4" fmla="*/ 7399 w 16480"/>
                  <a:gd name="connsiteY4" fmla="*/ 0 h 65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0" h="65132">
                    <a:moveTo>
                      <a:pt x="7399" y="0"/>
                    </a:moveTo>
                    <a:lnTo>
                      <a:pt x="16480" y="1068"/>
                    </a:lnTo>
                    <a:lnTo>
                      <a:pt x="8952" y="65132"/>
                    </a:lnTo>
                    <a:lnTo>
                      <a:pt x="0" y="62966"/>
                    </a:lnTo>
                    <a:lnTo>
                      <a:pt x="739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3" name="Freeform 502"/>
              <p:cNvSpPr/>
              <p:nvPr/>
            </p:nvSpPr>
            <p:spPr>
              <a:xfrm rot="2376900">
                <a:off x="7155799" y="4548932"/>
                <a:ext cx="193519" cy="281326"/>
              </a:xfrm>
              <a:custGeom>
                <a:avLst/>
                <a:gdLst>
                  <a:gd name="connsiteX0" fmla="*/ 185890 w 193519"/>
                  <a:gd name="connsiteY0" fmla="*/ 0 h 281326"/>
                  <a:gd name="connsiteX1" fmla="*/ 193519 w 193519"/>
                  <a:gd name="connsiteY1" fmla="*/ 5041 h 281326"/>
                  <a:gd name="connsiteX2" fmla="*/ 11330 w 193519"/>
                  <a:gd name="connsiteY2" fmla="*/ 280766 h 281326"/>
                  <a:gd name="connsiteX3" fmla="*/ 0 w 193519"/>
                  <a:gd name="connsiteY3" fmla="*/ 281326 h 281326"/>
                  <a:gd name="connsiteX4" fmla="*/ 185890 w 193519"/>
                  <a:gd name="connsiteY4" fmla="*/ 0 h 28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19" h="281326">
                    <a:moveTo>
                      <a:pt x="185890" y="0"/>
                    </a:moveTo>
                    <a:lnTo>
                      <a:pt x="193519" y="5041"/>
                    </a:lnTo>
                    <a:lnTo>
                      <a:pt x="11330" y="280766"/>
                    </a:lnTo>
                    <a:lnTo>
                      <a:pt x="0" y="281326"/>
                    </a:lnTo>
                    <a:lnTo>
                      <a:pt x="18589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4" name="Freeform 503"/>
              <p:cNvSpPr/>
              <p:nvPr/>
            </p:nvSpPr>
            <p:spPr>
              <a:xfrm rot="20396670">
                <a:off x="9359972" y="2559404"/>
                <a:ext cx="496" cy="490"/>
              </a:xfrm>
              <a:custGeom>
                <a:avLst/>
                <a:gdLst>
                  <a:gd name="connsiteX0" fmla="*/ 496 w 496"/>
                  <a:gd name="connsiteY0" fmla="*/ 0 h 490"/>
                  <a:gd name="connsiteX1" fmla="*/ 97 w 496"/>
                  <a:gd name="connsiteY1" fmla="*/ 490 h 490"/>
                  <a:gd name="connsiteX2" fmla="*/ 0 w 496"/>
                  <a:gd name="connsiteY2" fmla="*/ 0 h 490"/>
                  <a:gd name="connsiteX3" fmla="*/ 496 w 496"/>
                  <a:gd name="connsiteY3" fmla="*/ 0 h 490"/>
                </a:gdLst>
                <a:ahLst/>
                <a:cxnLst>
                  <a:cxn ang="0">
                    <a:pos x="connsiteX0" y="connsiteY0"/>
                  </a:cxn>
                  <a:cxn ang="0">
                    <a:pos x="connsiteX1" y="connsiteY1"/>
                  </a:cxn>
                  <a:cxn ang="0">
                    <a:pos x="connsiteX2" y="connsiteY2"/>
                  </a:cxn>
                  <a:cxn ang="0">
                    <a:pos x="connsiteX3" y="connsiteY3"/>
                  </a:cxn>
                </a:cxnLst>
                <a:rect l="l" t="t" r="r" b="b"/>
                <a:pathLst>
                  <a:path w="496" h="490">
                    <a:moveTo>
                      <a:pt x="496" y="0"/>
                    </a:moveTo>
                    <a:lnTo>
                      <a:pt x="97" y="490"/>
                    </a:lnTo>
                    <a:lnTo>
                      <a:pt x="0" y="0"/>
                    </a:lnTo>
                    <a:lnTo>
                      <a:pt x="49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5" name="Freeform 504"/>
              <p:cNvSpPr/>
              <p:nvPr/>
            </p:nvSpPr>
            <p:spPr>
              <a:xfrm rot="20396670">
                <a:off x="9354774" y="2560580"/>
                <a:ext cx="8752" cy="8654"/>
              </a:xfrm>
              <a:custGeom>
                <a:avLst/>
                <a:gdLst>
                  <a:gd name="connsiteX0" fmla="*/ 7034 w 8752"/>
                  <a:gd name="connsiteY0" fmla="*/ 0 h 8654"/>
                  <a:gd name="connsiteX1" fmla="*/ 8752 w 8752"/>
                  <a:gd name="connsiteY1" fmla="*/ 8654 h 8654"/>
                  <a:gd name="connsiteX2" fmla="*/ 0 w 8752"/>
                  <a:gd name="connsiteY2" fmla="*/ 8654 h 8654"/>
                  <a:gd name="connsiteX3" fmla="*/ 7034 w 8752"/>
                  <a:gd name="connsiteY3" fmla="*/ 0 h 8654"/>
                </a:gdLst>
                <a:ahLst/>
                <a:cxnLst>
                  <a:cxn ang="0">
                    <a:pos x="connsiteX0" y="connsiteY0"/>
                  </a:cxn>
                  <a:cxn ang="0">
                    <a:pos x="connsiteX1" y="connsiteY1"/>
                  </a:cxn>
                  <a:cxn ang="0">
                    <a:pos x="connsiteX2" y="connsiteY2"/>
                  </a:cxn>
                  <a:cxn ang="0">
                    <a:pos x="connsiteX3" y="connsiteY3"/>
                  </a:cxn>
                </a:cxnLst>
                <a:rect l="l" t="t" r="r" b="b"/>
                <a:pathLst>
                  <a:path w="8752" h="8654">
                    <a:moveTo>
                      <a:pt x="7034" y="0"/>
                    </a:moveTo>
                    <a:lnTo>
                      <a:pt x="8752" y="8654"/>
                    </a:lnTo>
                    <a:lnTo>
                      <a:pt x="0" y="8654"/>
                    </a:lnTo>
                    <a:lnTo>
                      <a:pt x="703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6" name="Freeform 505"/>
              <p:cNvSpPr/>
              <p:nvPr/>
            </p:nvSpPr>
            <p:spPr>
              <a:xfrm rot="20396670">
                <a:off x="9365168" y="2566862"/>
                <a:ext cx="3031" cy="2999"/>
              </a:xfrm>
              <a:custGeom>
                <a:avLst/>
                <a:gdLst>
                  <a:gd name="connsiteX0" fmla="*/ 3031 w 3031"/>
                  <a:gd name="connsiteY0" fmla="*/ 0 h 2999"/>
                  <a:gd name="connsiteX1" fmla="*/ 594 w 3031"/>
                  <a:gd name="connsiteY1" fmla="*/ 2999 h 2999"/>
                  <a:gd name="connsiteX2" fmla="*/ 0 w 3031"/>
                  <a:gd name="connsiteY2" fmla="*/ 0 h 2999"/>
                  <a:gd name="connsiteX3" fmla="*/ 3031 w 3031"/>
                  <a:gd name="connsiteY3" fmla="*/ 0 h 2999"/>
                </a:gdLst>
                <a:ahLst/>
                <a:cxnLst>
                  <a:cxn ang="0">
                    <a:pos x="connsiteX0" y="connsiteY0"/>
                  </a:cxn>
                  <a:cxn ang="0">
                    <a:pos x="connsiteX1" y="connsiteY1"/>
                  </a:cxn>
                  <a:cxn ang="0">
                    <a:pos x="connsiteX2" y="connsiteY2"/>
                  </a:cxn>
                  <a:cxn ang="0">
                    <a:pos x="connsiteX3" y="connsiteY3"/>
                  </a:cxn>
                </a:cxnLst>
                <a:rect l="l" t="t" r="r" b="b"/>
                <a:pathLst>
                  <a:path w="3031" h="2999">
                    <a:moveTo>
                      <a:pt x="3031" y="0"/>
                    </a:moveTo>
                    <a:lnTo>
                      <a:pt x="594" y="2999"/>
                    </a:lnTo>
                    <a:lnTo>
                      <a:pt x="0" y="0"/>
                    </a:lnTo>
                    <a:lnTo>
                      <a:pt x="303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7" name="Freeform 506"/>
              <p:cNvSpPr/>
              <p:nvPr/>
            </p:nvSpPr>
            <p:spPr>
              <a:xfrm rot="20396670">
                <a:off x="8785745" y="2661013"/>
                <a:ext cx="593822" cy="9144"/>
              </a:xfrm>
              <a:custGeom>
                <a:avLst/>
                <a:gdLst>
                  <a:gd name="connsiteX0" fmla="*/ 593725 w 593822"/>
                  <a:gd name="connsiteY0" fmla="*/ 0 h 9144"/>
                  <a:gd name="connsiteX1" fmla="*/ 593822 w 593822"/>
                  <a:gd name="connsiteY1" fmla="*/ 490 h 9144"/>
                  <a:gd name="connsiteX2" fmla="*/ 586788 w 593822"/>
                  <a:gd name="connsiteY2" fmla="*/ 9144 h 9144"/>
                  <a:gd name="connsiteX3" fmla="*/ 1 w 593822"/>
                  <a:gd name="connsiteY3" fmla="*/ 9144 h 9144"/>
                  <a:gd name="connsiteX4" fmla="*/ 0 w 593822"/>
                  <a:gd name="connsiteY4" fmla="*/ 0 h 9144"/>
                  <a:gd name="connsiteX5" fmla="*/ 593725 w 593822"/>
                  <a:gd name="connsiteY5" fmla="*/ 0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22" h="9144">
                    <a:moveTo>
                      <a:pt x="593725" y="0"/>
                    </a:moveTo>
                    <a:lnTo>
                      <a:pt x="593822" y="490"/>
                    </a:lnTo>
                    <a:lnTo>
                      <a:pt x="586788" y="9144"/>
                    </a:lnTo>
                    <a:lnTo>
                      <a:pt x="1" y="9144"/>
                    </a:lnTo>
                    <a:lnTo>
                      <a:pt x="0" y="0"/>
                    </a:lnTo>
                    <a:lnTo>
                      <a:pt x="5937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8" name="Freeform 507"/>
              <p:cNvSpPr/>
              <p:nvPr/>
            </p:nvSpPr>
            <p:spPr>
              <a:xfrm rot="20396670">
                <a:off x="9286022" y="2581287"/>
                <a:ext cx="103197" cy="121230"/>
              </a:xfrm>
              <a:custGeom>
                <a:avLst/>
                <a:gdLst>
                  <a:gd name="connsiteX0" fmla="*/ 102603 w 103197"/>
                  <a:gd name="connsiteY0" fmla="*/ 0 h 121230"/>
                  <a:gd name="connsiteX1" fmla="*/ 103197 w 103197"/>
                  <a:gd name="connsiteY1" fmla="*/ 2999 h 121230"/>
                  <a:gd name="connsiteX2" fmla="*/ 7095 w 103197"/>
                  <a:gd name="connsiteY2" fmla="*/ 121230 h 121230"/>
                  <a:gd name="connsiteX3" fmla="*/ 0 w 103197"/>
                  <a:gd name="connsiteY3" fmla="*/ 115462 h 121230"/>
                  <a:gd name="connsiteX4" fmla="*/ 93851 w 103197"/>
                  <a:gd name="connsiteY4" fmla="*/ 0 h 121230"/>
                  <a:gd name="connsiteX5" fmla="*/ 102603 w 103197"/>
                  <a:gd name="connsiteY5" fmla="*/ 0 h 12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97" h="121230">
                    <a:moveTo>
                      <a:pt x="102603" y="0"/>
                    </a:moveTo>
                    <a:lnTo>
                      <a:pt x="103197" y="2999"/>
                    </a:lnTo>
                    <a:lnTo>
                      <a:pt x="7095" y="121230"/>
                    </a:lnTo>
                    <a:lnTo>
                      <a:pt x="0" y="115462"/>
                    </a:lnTo>
                    <a:lnTo>
                      <a:pt x="93851" y="0"/>
                    </a:lnTo>
                    <a:lnTo>
                      <a:pt x="102603"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9" name="Freeform 508"/>
              <p:cNvSpPr/>
              <p:nvPr/>
            </p:nvSpPr>
            <p:spPr>
              <a:xfrm rot="20396670">
                <a:off x="6723938" y="4358141"/>
                <a:ext cx="78660" cy="32476"/>
              </a:xfrm>
              <a:custGeom>
                <a:avLst/>
                <a:gdLst>
                  <a:gd name="connsiteX0" fmla="*/ 78660 w 78660"/>
                  <a:gd name="connsiteY0" fmla="*/ 23722 h 32476"/>
                  <a:gd name="connsiteX1" fmla="*/ 76020 w 78660"/>
                  <a:gd name="connsiteY1" fmla="*/ 32476 h 32476"/>
                  <a:gd name="connsiteX2" fmla="*/ 3157 w 78660"/>
                  <a:gd name="connsiteY2" fmla="*/ 10502 h 32476"/>
                  <a:gd name="connsiteX3" fmla="*/ 0 w 78660"/>
                  <a:gd name="connsiteY3" fmla="*/ 0 h 32476"/>
                  <a:gd name="connsiteX4" fmla="*/ 78660 w 78660"/>
                  <a:gd name="connsiteY4" fmla="*/ 23722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0" h="32476">
                    <a:moveTo>
                      <a:pt x="78660" y="23722"/>
                    </a:moveTo>
                    <a:lnTo>
                      <a:pt x="76020" y="32476"/>
                    </a:lnTo>
                    <a:lnTo>
                      <a:pt x="3157" y="10502"/>
                    </a:lnTo>
                    <a:lnTo>
                      <a:pt x="0" y="0"/>
                    </a:lnTo>
                    <a:lnTo>
                      <a:pt x="78660" y="23722"/>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10" name="Freeform 509"/>
              <p:cNvSpPr/>
              <p:nvPr/>
            </p:nvSpPr>
            <p:spPr>
              <a:xfrm rot="20396670">
                <a:off x="6808260" y="4463250"/>
                <a:ext cx="50623" cy="56227"/>
              </a:xfrm>
              <a:custGeom>
                <a:avLst/>
                <a:gdLst>
                  <a:gd name="connsiteX0" fmla="*/ 0 w 50623"/>
                  <a:gd name="connsiteY0" fmla="*/ 0 h 56227"/>
                  <a:gd name="connsiteX1" fmla="*/ 50623 w 50623"/>
                  <a:gd name="connsiteY1" fmla="*/ 49702 h 56227"/>
                  <a:gd name="connsiteX2" fmla="*/ 44217 w 50623"/>
                  <a:gd name="connsiteY2" fmla="*/ 56227 h 56227"/>
                  <a:gd name="connsiteX3" fmla="*/ 8733 w 50623"/>
                  <a:gd name="connsiteY3" fmla="*/ 21389 h 56227"/>
                  <a:gd name="connsiteX4" fmla="*/ 0 w 50623"/>
                  <a:gd name="connsiteY4" fmla="*/ 0 h 5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3" h="56227">
                    <a:moveTo>
                      <a:pt x="0" y="0"/>
                    </a:moveTo>
                    <a:lnTo>
                      <a:pt x="50623" y="49702"/>
                    </a:lnTo>
                    <a:lnTo>
                      <a:pt x="44217" y="56227"/>
                    </a:lnTo>
                    <a:lnTo>
                      <a:pt x="8733" y="21389"/>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nvGrpSpPr>
            <p:cNvPr id="473" name="Group 472"/>
            <p:cNvGrpSpPr/>
            <p:nvPr/>
          </p:nvGrpSpPr>
          <p:grpSpPr>
            <a:xfrm>
              <a:off x="6486367" y="2413940"/>
              <a:ext cx="2889463" cy="2262019"/>
              <a:chOff x="6486367" y="2413940"/>
              <a:chExt cx="2889463" cy="2262019"/>
            </a:xfrm>
            <a:solidFill>
              <a:schemeClr val="accent6">
                <a:lumMod val="60000"/>
                <a:lumOff val="40000"/>
              </a:schemeClr>
            </a:solidFill>
          </p:grpSpPr>
          <p:sp>
            <p:nvSpPr>
              <p:cNvPr id="474" name="Freeform 473"/>
              <p:cNvSpPr/>
              <p:nvPr/>
            </p:nvSpPr>
            <p:spPr>
              <a:xfrm>
                <a:off x="6835283" y="4460617"/>
                <a:ext cx="83065" cy="83065"/>
              </a:xfrm>
              <a:custGeom>
                <a:avLst/>
                <a:gdLst>
                  <a:gd name="connsiteX0" fmla="*/ 41533 w 83065"/>
                  <a:gd name="connsiteY0" fmla="*/ 0 h 83065"/>
                  <a:gd name="connsiteX1" fmla="*/ 83065 w 83065"/>
                  <a:gd name="connsiteY1" fmla="*/ 41533 h 83065"/>
                  <a:gd name="connsiteX2" fmla="*/ 41533 w 83065"/>
                  <a:gd name="connsiteY2" fmla="*/ 83065 h 83065"/>
                  <a:gd name="connsiteX3" fmla="*/ 20686 w 83065"/>
                  <a:gd name="connsiteY3" fmla="*/ 74431 h 83065"/>
                  <a:gd name="connsiteX4" fmla="*/ 7716 w 83065"/>
                  <a:gd name="connsiteY4" fmla="*/ 60159 h 83065"/>
                  <a:gd name="connsiteX5" fmla="*/ 0 w 83065"/>
                  <a:gd name="connsiteY5" fmla="*/ 41533 h 83065"/>
                  <a:gd name="connsiteX6" fmla="*/ 41533 w 83065"/>
                  <a:gd name="connsiteY6" fmla="*/ 0 h 8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65" h="83065">
                    <a:moveTo>
                      <a:pt x="41533" y="0"/>
                    </a:moveTo>
                    <a:cubicBezTo>
                      <a:pt x="64471" y="0"/>
                      <a:pt x="83065" y="18595"/>
                      <a:pt x="83065" y="41533"/>
                    </a:cubicBezTo>
                    <a:cubicBezTo>
                      <a:pt x="83065" y="64471"/>
                      <a:pt x="64471" y="83065"/>
                      <a:pt x="41533" y="83065"/>
                    </a:cubicBezTo>
                    <a:lnTo>
                      <a:pt x="20686" y="74431"/>
                    </a:lnTo>
                    <a:lnTo>
                      <a:pt x="7716" y="60159"/>
                    </a:lnTo>
                    <a:lnTo>
                      <a:pt x="0" y="41533"/>
                    </a:lnTo>
                    <a:cubicBezTo>
                      <a:pt x="0" y="18595"/>
                      <a:pt x="18595" y="0"/>
                      <a:pt x="415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475" name="Freeform 474"/>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6" name="Freeform 475"/>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7" name="Freeform 476"/>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8" name="Freeform 477"/>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9" name="Freeform 478"/>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0" name="Freeform 479"/>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1" name="Freeform 480"/>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2" name="Freeform 481"/>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3" name="Freeform 482"/>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4" name="Freeform 483"/>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5" name="Freeform 484"/>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6" name="Freeform 485"/>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7" name="Freeform 486"/>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sp>
        <p:nvSpPr>
          <p:cNvPr id="464" name="Oval 463"/>
          <p:cNvSpPr/>
          <p:nvPr/>
        </p:nvSpPr>
        <p:spPr>
          <a:xfrm>
            <a:off x="9427539" y="1602998"/>
            <a:ext cx="1624968" cy="16249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65" name="Oval 464"/>
          <p:cNvSpPr/>
          <p:nvPr/>
        </p:nvSpPr>
        <p:spPr>
          <a:xfrm>
            <a:off x="9433802" y="3770999"/>
            <a:ext cx="1624968" cy="16249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66" name="Oval 465"/>
          <p:cNvSpPr/>
          <p:nvPr/>
        </p:nvSpPr>
        <p:spPr>
          <a:xfrm>
            <a:off x="5632039" y="1602998"/>
            <a:ext cx="1624968" cy="16249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67" name="Oval 466"/>
          <p:cNvSpPr/>
          <p:nvPr/>
        </p:nvSpPr>
        <p:spPr>
          <a:xfrm>
            <a:off x="7541571" y="502234"/>
            <a:ext cx="1624968" cy="1624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68" name="Oval 467"/>
          <p:cNvSpPr/>
          <p:nvPr/>
        </p:nvSpPr>
        <p:spPr>
          <a:xfrm>
            <a:off x="5638302" y="3770999"/>
            <a:ext cx="1624968" cy="16249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69" name="Oval 468"/>
          <p:cNvSpPr/>
          <p:nvPr/>
        </p:nvSpPr>
        <p:spPr>
          <a:xfrm>
            <a:off x="7511689" y="4852573"/>
            <a:ext cx="1624968" cy="1624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Title 3"/>
          <p:cNvSpPr>
            <a:spLocks noGrp="1"/>
          </p:cNvSpPr>
          <p:nvPr>
            <p:ph type="title"/>
          </p:nvPr>
        </p:nvSpPr>
        <p:spPr>
          <a:xfrm>
            <a:off x="464915" y="571500"/>
            <a:ext cx="4555319" cy="2988249"/>
          </a:xfrm>
        </p:spPr>
        <p:txBody>
          <a:bodyPr/>
          <a:lstStyle/>
          <a:p>
            <a:r>
              <a:rPr lang="en-US" dirty="0">
                <a:solidFill>
                  <a:srgbClr val="000000"/>
                </a:solidFill>
              </a:rPr>
              <a:t>Unifying apps and data in secure digital workspaces that enable people to work on any device, anywhere</a:t>
            </a:r>
            <a:br>
              <a:rPr lang="en-US" dirty="0">
                <a:solidFill>
                  <a:srgbClr val="000000"/>
                </a:solidFill>
              </a:rPr>
            </a:br>
            <a:br>
              <a:rPr lang="en-US" dirty="0">
                <a:solidFill>
                  <a:srgbClr val="000000"/>
                </a:solidFill>
              </a:rPr>
            </a:br>
            <a:endParaRPr lang="en-US" spc="-30" dirty="0">
              <a:solidFill>
                <a:srgbClr val="000000"/>
              </a:solidFill>
            </a:endParaRPr>
          </a:p>
        </p:txBody>
      </p:sp>
      <p:sp>
        <p:nvSpPr>
          <p:cNvPr id="553" name="Shape 404"/>
          <p:cNvSpPr/>
          <p:nvPr/>
        </p:nvSpPr>
        <p:spPr>
          <a:xfrm>
            <a:off x="9697156" y="1885737"/>
            <a:ext cx="1035878" cy="772464"/>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cubicBezTo>
                  <a:pt x="21600" y="6300"/>
                  <a:pt x="21600" y="6300"/>
                  <a:pt x="21600" y="6300"/>
                </a:cubicBezTo>
                <a:cubicBezTo>
                  <a:pt x="19575" y="6300"/>
                  <a:pt x="19575" y="6300"/>
                  <a:pt x="19575" y="6300"/>
                </a:cubicBezTo>
                <a:cubicBezTo>
                  <a:pt x="19575" y="0"/>
                  <a:pt x="19575" y="0"/>
                  <a:pt x="19575" y="0"/>
                </a:cubicBezTo>
                <a:cubicBezTo>
                  <a:pt x="10800" y="0"/>
                  <a:pt x="10800" y="0"/>
                  <a:pt x="10800" y="0"/>
                </a:cubicBezTo>
                <a:cubicBezTo>
                  <a:pt x="10800" y="8100"/>
                  <a:pt x="10800" y="8100"/>
                  <a:pt x="10800" y="8100"/>
                </a:cubicBezTo>
                <a:cubicBezTo>
                  <a:pt x="2700" y="8100"/>
                  <a:pt x="2700" y="8100"/>
                  <a:pt x="2700" y="8100"/>
                </a:cubicBezTo>
                <a:cubicBezTo>
                  <a:pt x="2700" y="18000"/>
                  <a:pt x="2700" y="18000"/>
                  <a:pt x="2700" y="18000"/>
                </a:cubicBezTo>
                <a:cubicBezTo>
                  <a:pt x="2700" y="18000"/>
                  <a:pt x="2700" y="18000"/>
                  <a:pt x="2700" y="18000"/>
                </a:cubicBezTo>
                <a:cubicBezTo>
                  <a:pt x="0" y="21600"/>
                  <a:pt x="0" y="21600"/>
                  <a:pt x="0" y="21600"/>
                </a:cubicBezTo>
                <a:cubicBezTo>
                  <a:pt x="6750" y="21600"/>
                  <a:pt x="6750" y="21600"/>
                  <a:pt x="6750" y="21600"/>
                </a:cubicBezTo>
                <a:cubicBezTo>
                  <a:pt x="7425" y="20700"/>
                  <a:pt x="7425" y="20700"/>
                  <a:pt x="7425" y="20700"/>
                </a:cubicBezTo>
                <a:cubicBezTo>
                  <a:pt x="9450" y="20700"/>
                  <a:pt x="9450" y="20700"/>
                  <a:pt x="9450" y="20700"/>
                </a:cubicBezTo>
                <a:cubicBezTo>
                  <a:pt x="10125" y="21600"/>
                  <a:pt x="10125" y="21600"/>
                  <a:pt x="10125" y="21600"/>
                </a:cubicBezTo>
                <a:cubicBezTo>
                  <a:pt x="16875" y="21600"/>
                  <a:pt x="16875" y="21600"/>
                  <a:pt x="16875" y="21600"/>
                </a:cubicBezTo>
                <a:cubicBezTo>
                  <a:pt x="14175" y="18000"/>
                  <a:pt x="14175" y="18000"/>
                  <a:pt x="14175" y="18000"/>
                </a:cubicBezTo>
                <a:cubicBezTo>
                  <a:pt x="14175" y="18000"/>
                  <a:pt x="14175" y="18000"/>
                  <a:pt x="14175" y="18000"/>
                </a:cubicBezTo>
                <a:cubicBezTo>
                  <a:pt x="14175" y="18000"/>
                  <a:pt x="14175" y="18000"/>
                  <a:pt x="14175" y="18000"/>
                </a:cubicBezTo>
                <a:cubicBezTo>
                  <a:pt x="14175" y="15300"/>
                  <a:pt x="14175" y="15300"/>
                  <a:pt x="14175" y="15300"/>
                </a:cubicBezTo>
                <a:cubicBezTo>
                  <a:pt x="16200" y="15300"/>
                  <a:pt x="16200" y="15300"/>
                  <a:pt x="16200" y="15300"/>
                </a:cubicBezTo>
                <a:cubicBezTo>
                  <a:pt x="16200" y="18000"/>
                  <a:pt x="16200" y="18000"/>
                  <a:pt x="16200" y="18000"/>
                </a:cubicBezTo>
                <a:lnTo>
                  <a:pt x="21600" y="18000"/>
                </a:lnTo>
                <a:close/>
                <a:moveTo>
                  <a:pt x="18900" y="17550"/>
                </a:moveTo>
                <a:cubicBezTo>
                  <a:pt x="18731" y="17550"/>
                  <a:pt x="18563" y="17325"/>
                  <a:pt x="18563" y="17100"/>
                </a:cubicBezTo>
                <a:cubicBezTo>
                  <a:pt x="18563" y="16875"/>
                  <a:pt x="18731" y="16650"/>
                  <a:pt x="18900" y="16650"/>
                </a:cubicBezTo>
                <a:cubicBezTo>
                  <a:pt x="19069" y="16650"/>
                  <a:pt x="19237" y="16875"/>
                  <a:pt x="19237" y="17100"/>
                </a:cubicBezTo>
                <a:cubicBezTo>
                  <a:pt x="19237" y="17325"/>
                  <a:pt x="19069" y="17550"/>
                  <a:pt x="18900" y="17550"/>
                </a:cubicBezTo>
                <a:close/>
                <a:moveTo>
                  <a:pt x="20925" y="7200"/>
                </a:moveTo>
                <a:cubicBezTo>
                  <a:pt x="20925" y="16200"/>
                  <a:pt x="20925" y="16200"/>
                  <a:pt x="20925" y="16200"/>
                </a:cubicBezTo>
                <a:cubicBezTo>
                  <a:pt x="16875" y="16200"/>
                  <a:pt x="16875" y="16200"/>
                  <a:pt x="16875" y="16200"/>
                </a:cubicBezTo>
                <a:cubicBezTo>
                  <a:pt x="16875" y="15300"/>
                  <a:pt x="16875" y="15300"/>
                  <a:pt x="16875" y="15300"/>
                </a:cubicBezTo>
                <a:cubicBezTo>
                  <a:pt x="16875" y="12600"/>
                  <a:pt x="16875" y="12600"/>
                  <a:pt x="16875" y="12600"/>
                </a:cubicBezTo>
                <a:cubicBezTo>
                  <a:pt x="16875" y="7200"/>
                  <a:pt x="16875" y="7200"/>
                  <a:pt x="16875" y="7200"/>
                </a:cubicBezTo>
                <a:cubicBezTo>
                  <a:pt x="18900" y="7200"/>
                  <a:pt x="18900" y="7200"/>
                  <a:pt x="18900" y="7200"/>
                </a:cubicBezTo>
                <a:cubicBezTo>
                  <a:pt x="19575" y="7200"/>
                  <a:pt x="19575" y="7200"/>
                  <a:pt x="19575" y="7200"/>
                </a:cubicBezTo>
                <a:lnTo>
                  <a:pt x="20925" y="7200"/>
                </a:lnTo>
                <a:close/>
                <a:moveTo>
                  <a:pt x="5062" y="19800"/>
                </a:moveTo>
                <a:cubicBezTo>
                  <a:pt x="5062" y="19800"/>
                  <a:pt x="5738" y="18900"/>
                  <a:pt x="5738" y="18900"/>
                </a:cubicBezTo>
                <a:cubicBezTo>
                  <a:pt x="11138" y="18900"/>
                  <a:pt x="11138" y="18900"/>
                  <a:pt x="11138" y="18900"/>
                </a:cubicBezTo>
                <a:cubicBezTo>
                  <a:pt x="11812" y="19800"/>
                  <a:pt x="11812" y="19800"/>
                  <a:pt x="11812" y="19800"/>
                </a:cubicBezTo>
                <a:cubicBezTo>
                  <a:pt x="11812" y="19800"/>
                  <a:pt x="5062" y="19800"/>
                  <a:pt x="5062" y="19800"/>
                </a:cubicBezTo>
                <a:close/>
                <a:moveTo>
                  <a:pt x="13500" y="12600"/>
                </a:moveTo>
                <a:cubicBezTo>
                  <a:pt x="13500" y="15300"/>
                  <a:pt x="13500" y="15300"/>
                  <a:pt x="13500" y="15300"/>
                </a:cubicBezTo>
                <a:cubicBezTo>
                  <a:pt x="13500" y="17100"/>
                  <a:pt x="13500" y="17100"/>
                  <a:pt x="13500" y="17100"/>
                </a:cubicBezTo>
                <a:cubicBezTo>
                  <a:pt x="3375" y="17100"/>
                  <a:pt x="3375" y="17100"/>
                  <a:pt x="3375" y="17100"/>
                </a:cubicBezTo>
                <a:cubicBezTo>
                  <a:pt x="3375" y="9000"/>
                  <a:pt x="3375" y="9000"/>
                  <a:pt x="3375" y="9000"/>
                </a:cubicBezTo>
                <a:cubicBezTo>
                  <a:pt x="10800" y="9000"/>
                  <a:pt x="10800" y="9000"/>
                  <a:pt x="10800" y="9000"/>
                </a:cubicBezTo>
                <a:cubicBezTo>
                  <a:pt x="11475" y="9000"/>
                  <a:pt x="11475" y="9000"/>
                  <a:pt x="11475" y="9000"/>
                </a:cubicBezTo>
                <a:cubicBezTo>
                  <a:pt x="13500" y="9000"/>
                  <a:pt x="13500" y="9000"/>
                  <a:pt x="13500" y="9000"/>
                </a:cubicBezTo>
                <a:lnTo>
                  <a:pt x="13500" y="12600"/>
                </a:lnTo>
                <a:close/>
                <a:moveTo>
                  <a:pt x="15187" y="14400"/>
                </a:moveTo>
                <a:cubicBezTo>
                  <a:pt x="15019" y="14400"/>
                  <a:pt x="14850" y="14175"/>
                  <a:pt x="14850" y="13950"/>
                </a:cubicBezTo>
                <a:cubicBezTo>
                  <a:pt x="14850" y="13725"/>
                  <a:pt x="15019" y="13500"/>
                  <a:pt x="15187" y="13500"/>
                </a:cubicBezTo>
                <a:cubicBezTo>
                  <a:pt x="15356" y="13500"/>
                  <a:pt x="15525" y="13725"/>
                  <a:pt x="15525" y="13950"/>
                </a:cubicBezTo>
                <a:cubicBezTo>
                  <a:pt x="15525" y="14175"/>
                  <a:pt x="15356" y="14400"/>
                  <a:pt x="15187" y="14400"/>
                </a:cubicBezTo>
                <a:close/>
                <a:moveTo>
                  <a:pt x="14175" y="12600"/>
                </a:moveTo>
                <a:cubicBezTo>
                  <a:pt x="14175" y="8100"/>
                  <a:pt x="14175" y="8100"/>
                  <a:pt x="14175" y="8100"/>
                </a:cubicBezTo>
                <a:cubicBezTo>
                  <a:pt x="11475" y="8100"/>
                  <a:pt x="11475" y="8100"/>
                  <a:pt x="11475" y="8100"/>
                </a:cubicBezTo>
                <a:cubicBezTo>
                  <a:pt x="11475" y="900"/>
                  <a:pt x="11475" y="900"/>
                  <a:pt x="11475" y="900"/>
                </a:cubicBezTo>
                <a:cubicBezTo>
                  <a:pt x="18900" y="900"/>
                  <a:pt x="18900" y="900"/>
                  <a:pt x="18900" y="900"/>
                </a:cubicBezTo>
                <a:cubicBezTo>
                  <a:pt x="18900" y="6300"/>
                  <a:pt x="18900" y="6300"/>
                  <a:pt x="18900" y="6300"/>
                </a:cubicBezTo>
                <a:cubicBezTo>
                  <a:pt x="16200" y="6300"/>
                  <a:pt x="16200" y="6300"/>
                  <a:pt x="16200" y="6300"/>
                </a:cubicBezTo>
                <a:cubicBezTo>
                  <a:pt x="16200" y="12600"/>
                  <a:pt x="16200" y="12600"/>
                  <a:pt x="16200" y="12600"/>
                </a:cubicBezTo>
                <a:lnTo>
                  <a:pt x="14175" y="12600"/>
                </a:lnTo>
                <a:close/>
              </a:path>
            </a:pathLst>
          </a:custGeom>
          <a:solidFill>
            <a:schemeClr val="bg1"/>
          </a:solidFill>
          <a:ln w="12700" cap="flat">
            <a:noFill/>
            <a:miter lim="400000"/>
          </a:ln>
          <a:effectLst/>
        </p:spPr>
        <p:txBody>
          <a:bodyPr wrap="square" lIns="45719" tIns="45719" rIns="45719" bIns="45719" numCol="1" anchor="t">
            <a:noAutofit/>
          </a:bodyPr>
          <a:lstStyle/>
          <a:p>
            <a:pPr>
              <a:defRPr sz="600">
                <a:solidFill>
                  <a:schemeClr val="accent6"/>
                </a:solidFill>
              </a:defRPr>
            </a:pPr>
            <a:endParaRPr/>
          </a:p>
        </p:txBody>
      </p:sp>
      <p:grpSp>
        <p:nvGrpSpPr>
          <p:cNvPr id="554" name="Group 553"/>
          <p:cNvGrpSpPr/>
          <p:nvPr/>
        </p:nvGrpSpPr>
        <p:grpSpPr>
          <a:xfrm>
            <a:off x="5974511" y="1869457"/>
            <a:ext cx="913741" cy="714986"/>
            <a:chOff x="5633170" y="1924130"/>
            <a:chExt cx="1040422" cy="907068"/>
          </a:xfrm>
        </p:grpSpPr>
        <p:sp>
          <p:nvSpPr>
            <p:cNvPr id="555" name="Shape 627"/>
            <p:cNvSpPr/>
            <p:nvPr/>
          </p:nvSpPr>
          <p:spPr>
            <a:xfrm>
              <a:off x="5633170" y="1924130"/>
              <a:ext cx="1040422" cy="907068"/>
            </a:xfrm>
            <a:custGeom>
              <a:avLst/>
              <a:gdLst/>
              <a:ahLst/>
              <a:cxnLst>
                <a:cxn ang="0">
                  <a:pos x="wd2" y="hd2"/>
                </a:cxn>
                <a:cxn ang="5400000">
                  <a:pos x="wd2" y="hd2"/>
                </a:cxn>
                <a:cxn ang="10800000">
                  <a:pos x="wd2" y="hd2"/>
                </a:cxn>
                <a:cxn ang="16200000">
                  <a:pos x="wd2" y="hd2"/>
                </a:cxn>
              </a:cxnLst>
              <a:rect l="0" t="0" r="r" b="b"/>
              <a:pathLst>
                <a:path w="21600" h="21600" extrusionOk="0">
                  <a:moveTo>
                    <a:pt x="21600" y="16040"/>
                  </a:moveTo>
                  <a:lnTo>
                    <a:pt x="21600" y="0"/>
                  </a:lnTo>
                  <a:lnTo>
                    <a:pt x="0" y="0"/>
                  </a:lnTo>
                  <a:lnTo>
                    <a:pt x="0" y="16040"/>
                  </a:lnTo>
                  <a:lnTo>
                    <a:pt x="9772" y="16040"/>
                  </a:lnTo>
                  <a:lnTo>
                    <a:pt x="9772" y="20350"/>
                  </a:lnTo>
                  <a:lnTo>
                    <a:pt x="4382" y="20350"/>
                  </a:lnTo>
                  <a:lnTo>
                    <a:pt x="4382" y="21600"/>
                  </a:lnTo>
                  <a:lnTo>
                    <a:pt x="17300" y="21600"/>
                  </a:lnTo>
                  <a:lnTo>
                    <a:pt x="17300" y="20350"/>
                  </a:lnTo>
                  <a:lnTo>
                    <a:pt x="11916" y="20350"/>
                  </a:lnTo>
                  <a:lnTo>
                    <a:pt x="11916" y="16040"/>
                  </a:lnTo>
                  <a:lnTo>
                    <a:pt x="21600" y="16040"/>
                  </a:lnTo>
                  <a:close/>
                  <a:moveTo>
                    <a:pt x="1155" y="14796"/>
                  </a:moveTo>
                  <a:lnTo>
                    <a:pt x="1155" y="1230"/>
                  </a:lnTo>
                  <a:lnTo>
                    <a:pt x="20516" y="1230"/>
                  </a:lnTo>
                  <a:lnTo>
                    <a:pt x="20516" y="14796"/>
                  </a:lnTo>
                  <a:lnTo>
                    <a:pt x="1155" y="14796"/>
                  </a:lnTo>
                  <a:close/>
                </a:path>
              </a:pathLst>
            </a:custGeom>
            <a:solidFill>
              <a:schemeClr val="bg1"/>
            </a:solidFill>
            <a:ln w="12700" cap="flat">
              <a:noFill/>
              <a:miter lim="400000"/>
            </a:ln>
            <a:effectLst/>
          </p:spPr>
          <p:txBody>
            <a:bodyPr wrap="square" lIns="45719" tIns="45719" rIns="45719" bIns="45719" numCol="1" anchor="t">
              <a:noAutofit/>
            </a:bodyPr>
            <a:lstStyle/>
            <a:p>
              <a:pPr>
                <a:defRPr sz="1000">
                  <a:solidFill>
                    <a:schemeClr val="accent6"/>
                  </a:solidFill>
                </a:defRPr>
              </a:pPr>
              <a:endParaRPr/>
            </a:p>
          </p:txBody>
        </p:sp>
        <p:sp>
          <p:nvSpPr>
            <p:cNvPr id="556" name="Freeform 159"/>
            <p:cNvSpPr>
              <a:spLocks noEditPoints="1"/>
            </p:cNvSpPr>
            <p:nvPr/>
          </p:nvSpPr>
          <p:spPr bwMode="auto">
            <a:xfrm>
              <a:off x="5799703" y="2029511"/>
              <a:ext cx="732644" cy="442574"/>
            </a:xfrm>
            <a:custGeom>
              <a:avLst/>
              <a:gdLst>
                <a:gd name="T0" fmla="*/ 75 w 108"/>
                <a:gd name="T1" fmla="*/ 0 h 65"/>
                <a:gd name="T2" fmla="*/ 56 w 108"/>
                <a:gd name="T3" fmla="*/ 6 h 65"/>
                <a:gd name="T4" fmla="*/ 52 w 108"/>
                <a:gd name="T5" fmla="*/ 9 h 65"/>
                <a:gd name="T6" fmla="*/ 47 w 108"/>
                <a:gd name="T7" fmla="*/ 9 h 65"/>
                <a:gd name="T8" fmla="*/ 30 w 108"/>
                <a:gd name="T9" fmla="*/ 16 h 65"/>
                <a:gd name="T10" fmla="*/ 24 w 108"/>
                <a:gd name="T11" fmla="*/ 23 h 65"/>
                <a:gd name="T12" fmla="*/ 21 w 108"/>
                <a:gd name="T13" fmla="*/ 23 h 65"/>
                <a:gd name="T14" fmla="*/ 0 w 108"/>
                <a:gd name="T15" fmla="*/ 44 h 65"/>
                <a:gd name="T16" fmla="*/ 21 w 108"/>
                <a:gd name="T17" fmla="*/ 65 h 65"/>
                <a:gd name="T18" fmla="*/ 75 w 108"/>
                <a:gd name="T19" fmla="*/ 65 h 65"/>
                <a:gd name="T20" fmla="*/ 108 w 108"/>
                <a:gd name="T21" fmla="*/ 33 h 65"/>
                <a:gd name="T22" fmla="*/ 75 w 108"/>
                <a:gd name="T23" fmla="*/ 0 h 65"/>
                <a:gd name="T24" fmla="*/ 95 w 108"/>
                <a:gd name="T25" fmla="*/ 53 h 65"/>
                <a:gd name="T26" fmla="*/ 75 w 108"/>
                <a:gd name="T27" fmla="*/ 61 h 65"/>
                <a:gd name="T28" fmla="*/ 21 w 108"/>
                <a:gd name="T29" fmla="*/ 61 h 65"/>
                <a:gd name="T30" fmla="*/ 9 w 108"/>
                <a:gd name="T31" fmla="*/ 56 h 65"/>
                <a:gd name="T32" fmla="*/ 4 w 108"/>
                <a:gd name="T33" fmla="*/ 44 h 65"/>
                <a:gd name="T34" fmla="*/ 9 w 108"/>
                <a:gd name="T35" fmla="*/ 32 h 65"/>
                <a:gd name="T36" fmla="*/ 21 w 108"/>
                <a:gd name="T37" fmla="*/ 27 h 65"/>
                <a:gd name="T38" fmla="*/ 22 w 108"/>
                <a:gd name="T39" fmla="*/ 27 h 65"/>
                <a:gd name="T40" fmla="*/ 21 w 108"/>
                <a:gd name="T41" fmla="*/ 35 h 65"/>
                <a:gd name="T42" fmla="*/ 22 w 108"/>
                <a:gd name="T43" fmla="*/ 41 h 65"/>
                <a:gd name="T44" fmla="*/ 26 w 108"/>
                <a:gd name="T45" fmla="*/ 40 h 65"/>
                <a:gd name="T46" fmla="*/ 26 w 108"/>
                <a:gd name="T47" fmla="*/ 40 h 65"/>
                <a:gd name="T48" fmla="*/ 25 w 108"/>
                <a:gd name="T49" fmla="*/ 35 h 65"/>
                <a:gd name="T50" fmla="*/ 32 w 108"/>
                <a:gd name="T51" fmla="*/ 19 h 65"/>
                <a:gd name="T52" fmla="*/ 47 w 108"/>
                <a:gd name="T53" fmla="*/ 13 h 65"/>
                <a:gd name="T54" fmla="*/ 49 w 108"/>
                <a:gd name="T55" fmla="*/ 13 h 65"/>
                <a:gd name="T56" fmla="*/ 45 w 108"/>
                <a:gd name="T57" fmla="*/ 24 h 65"/>
                <a:gd name="T58" fmla="*/ 49 w 108"/>
                <a:gd name="T59" fmla="*/ 24 h 65"/>
                <a:gd name="T60" fmla="*/ 59 w 108"/>
                <a:gd name="T61" fmla="*/ 9 h 65"/>
                <a:gd name="T62" fmla="*/ 75 w 108"/>
                <a:gd name="T63" fmla="*/ 4 h 65"/>
                <a:gd name="T64" fmla="*/ 95 w 108"/>
                <a:gd name="T65" fmla="*/ 12 h 65"/>
                <a:gd name="T66" fmla="*/ 104 w 108"/>
                <a:gd name="T67" fmla="*/ 33 h 65"/>
                <a:gd name="T68" fmla="*/ 95 w 108"/>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65">
                  <a:moveTo>
                    <a:pt x="75" y="0"/>
                  </a:moveTo>
                  <a:cubicBezTo>
                    <a:pt x="69" y="0"/>
                    <a:pt x="62" y="2"/>
                    <a:pt x="56" y="6"/>
                  </a:cubicBezTo>
                  <a:cubicBezTo>
                    <a:pt x="55" y="7"/>
                    <a:pt x="53" y="8"/>
                    <a:pt x="52" y="9"/>
                  </a:cubicBezTo>
                  <a:cubicBezTo>
                    <a:pt x="51" y="9"/>
                    <a:pt x="49" y="9"/>
                    <a:pt x="47" y="9"/>
                  </a:cubicBezTo>
                  <a:cubicBezTo>
                    <a:pt x="41" y="9"/>
                    <a:pt x="35" y="11"/>
                    <a:pt x="30" y="16"/>
                  </a:cubicBezTo>
                  <a:cubicBezTo>
                    <a:pt x="27" y="18"/>
                    <a:pt x="25" y="20"/>
                    <a:pt x="24" y="23"/>
                  </a:cubicBezTo>
                  <a:cubicBezTo>
                    <a:pt x="23" y="23"/>
                    <a:pt x="22" y="23"/>
                    <a:pt x="21" y="23"/>
                  </a:cubicBezTo>
                  <a:cubicBezTo>
                    <a:pt x="10" y="23"/>
                    <a:pt x="0" y="32"/>
                    <a:pt x="0" y="44"/>
                  </a:cubicBezTo>
                  <a:cubicBezTo>
                    <a:pt x="0" y="56"/>
                    <a:pt x="10" y="65"/>
                    <a:pt x="21" y="65"/>
                  </a:cubicBezTo>
                  <a:cubicBezTo>
                    <a:pt x="75" y="65"/>
                    <a:pt x="75" y="65"/>
                    <a:pt x="75" y="65"/>
                  </a:cubicBezTo>
                  <a:cubicBezTo>
                    <a:pt x="93" y="65"/>
                    <a:pt x="108" y="51"/>
                    <a:pt x="108" y="33"/>
                  </a:cubicBezTo>
                  <a:cubicBezTo>
                    <a:pt x="108" y="14"/>
                    <a:pt x="93" y="0"/>
                    <a:pt x="75" y="0"/>
                  </a:cubicBezTo>
                  <a:close/>
                  <a:moveTo>
                    <a:pt x="95" y="53"/>
                  </a:moveTo>
                  <a:cubicBezTo>
                    <a:pt x="90" y="58"/>
                    <a:pt x="83" y="61"/>
                    <a:pt x="75" y="61"/>
                  </a:cubicBezTo>
                  <a:cubicBezTo>
                    <a:pt x="21" y="61"/>
                    <a:pt x="21" y="61"/>
                    <a:pt x="21" y="61"/>
                  </a:cubicBezTo>
                  <a:cubicBezTo>
                    <a:pt x="17" y="61"/>
                    <a:pt x="12" y="59"/>
                    <a:pt x="9" y="56"/>
                  </a:cubicBezTo>
                  <a:cubicBezTo>
                    <a:pt x="6" y="53"/>
                    <a:pt x="4" y="49"/>
                    <a:pt x="4" y="44"/>
                  </a:cubicBezTo>
                  <a:cubicBezTo>
                    <a:pt x="4" y="39"/>
                    <a:pt x="6" y="35"/>
                    <a:pt x="9" y="32"/>
                  </a:cubicBezTo>
                  <a:cubicBezTo>
                    <a:pt x="12" y="29"/>
                    <a:pt x="17" y="27"/>
                    <a:pt x="21" y="27"/>
                  </a:cubicBezTo>
                  <a:cubicBezTo>
                    <a:pt x="22" y="27"/>
                    <a:pt x="22" y="27"/>
                    <a:pt x="22" y="27"/>
                  </a:cubicBezTo>
                  <a:cubicBezTo>
                    <a:pt x="21" y="29"/>
                    <a:pt x="21" y="32"/>
                    <a:pt x="21" y="35"/>
                  </a:cubicBezTo>
                  <a:cubicBezTo>
                    <a:pt x="21" y="37"/>
                    <a:pt x="21" y="39"/>
                    <a:pt x="22" y="41"/>
                  </a:cubicBezTo>
                  <a:cubicBezTo>
                    <a:pt x="26" y="40"/>
                    <a:pt x="26" y="40"/>
                    <a:pt x="26" y="40"/>
                  </a:cubicBezTo>
                  <a:cubicBezTo>
                    <a:pt x="26" y="40"/>
                    <a:pt x="26" y="40"/>
                    <a:pt x="26" y="40"/>
                  </a:cubicBezTo>
                  <a:cubicBezTo>
                    <a:pt x="25" y="38"/>
                    <a:pt x="25" y="36"/>
                    <a:pt x="25" y="35"/>
                  </a:cubicBezTo>
                  <a:cubicBezTo>
                    <a:pt x="25" y="28"/>
                    <a:pt x="28" y="23"/>
                    <a:pt x="32" y="19"/>
                  </a:cubicBezTo>
                  <a:cubicBezTo>
                    <a:pt x="37" y="15"/>
                    <a:pt x="42" y="13"/>
                    <a:pt x="47" y="13"/>
                  </a:cubicBezTo>
                  <a:cubicBezTo>
                    <a:pt x="48" y="13"/>
                    <a:pt x="48" y="13"/>
                    <a:pt x="49" y="13"/>
                  </a:cubicBezTo>
                  <a:cubicBezTo>
                    <a:pt x="47" y="16"/>
                    <a:pt x="45" y="20"/>
                    <a:pt x="45" y="24"/>
                  </a:cubicBezTo>
                  <a:cubicBezTo>
                    <a:pt x="49" y="24"/>
                    <a:pt x="49" y="24"/>
                    <a:pt x="49" y="24"/>
                  </a:cubicBezTo>
                  <a:cubicBezTo>
                    <a:pt x="50" y="18"/>
                    <a:pt x="54" y="13"/>
                    <a:pt x="59" y="9"/>
                  </a:cubicBezTo>
                  <a:cubicBezTo>
                    <a:pt x="63" y="6"/>
                    <a:pt x="70" y="4"/>
                    <a:pt x="75" y="4"/>
                  </a:cubicBezTo>
                  <a:cubicBezTo>
                    <a:pt x="83" y="4"/>
                    <a:pt x="90" y="7"/>
                    <a:pt x="95" y="12"/>
                  </a:cubicBezTo>
                  <a:cubicBezTo>
                    <a:pt x="101" y="18"/>
                    <a:pt x="104" y="25"/>
                    <a:pt x="104" y="33"/>
                  </a:cubicBezTo>
                  <a:cubicBezTo>
                    <a:pt x="104" y="40"/>
                    <a:pt x="101" y="48"/>
                    <a:pt x="95" y="5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000">
                <a:solidFill>
                  <a:schemeClr val="accent6"/>
                </a:solidFill>
                <a:latin typeface="+mj-lt"/>
              </a:endParaRPr>
            </a:p>
          </p:txBody>
        </p:sp>
        <p:grpSp>
          <p:nvGrpSpPr>
            <p:cNvPr id="557" name="Group 556"/>
            <p:cNvGrpSpPr/>
            <p:nvPr/>
          </p:nvGrpSpPr>
          <p:grpSpPr>
            <a:xfrm>
              <a:off x="6220206" y="2169071"/>
              <a:ext cx="180951" cy="185209"/>
              <a:chOff x="2174695" y="3653319"/>
              <a:chExt cx="180951" cy="185209"/>
            </a:xfrm>
            <a:solidFill>
              <a:schemeClr val="bg1"/>
            </a:solidFill>
          </p:grpSpPr>
          <p:sp>
            <p:nvSpPr>
              <p:cNvPr id="558" name="Rectangle 138"/>
              <p:cNvSpPr>
                <a:spLocks noChangeArrowheads="1"/>
              </p:cNvSpPr>
              <p:nvPr/>
            </p:nvSpPr>
            <p:spPr bwMode="auto">
              <a:xfrm>
                <a:off x="2174695" y="3653319"/>
                <a:ext cx="85154" cy="8728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Rectangle 139"/>
              <p:cNvSpPr>
                <a:spLocks noChangeArrowheads="1"/>
              </p:cNvSpPr>
              <p:nvPr/>
            </p:nvSpPr>
            <p:spPr bwMode="auto">
              <a:xfrm>
                <a:off x="2270492" y="3653319"/>
                <a:ext cx="85154" cy="8728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Rectangle 140"/>
              <p:cNvSpPr>
                <a:spLocks noChangeArrowheads="1"/>
              </p:cNvSpPr>
              <p:nvPr/>
            </p:nvSpPr>
            <p:spPr bwMode="auto">
              <a:xfrm>
                <a:off x="2174695" y="3751245"/>
                <a:ext cx="85154" cy="8728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Rectangle 141"/>
              <p:cNvSpPr>
                <a:spLocks noChangeArrowheads="1"/>
              </p:cNvSpPr>
              <p:nvPr/>
            </p:nvSpPr>
            <p:spPr bwMode="auto">
              <a:xfrm>
                <a:off x="2270492" y="3751245"/>
                <a:ext cx="85154" cy="8728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5" name="Group 214"/>
          <p:cNvGrpSpPr/>
          <p:nvPr/>
        </p:nvGrpSpPr>
        <p:grpSpPr>
          <a:xfrm>
            <a:off x="6035800" y="3967709"/>
            <a:ext cx="763711" cy="833962"/>
            <a:chOff x="778622" y="3694545"/>
            <a:chExt cx="906852" cy="1037474"/>
          </a:xfrm>
        </p:grpSpPr>
        <p:sp>
          <p:nvSpPr>
            <p:cNvPr id="216" name="Freeform 159"/>
            <p:cNvSpPr>
              <a:spLocks noEditPoints="1"/>
            </p:cNvSpPr>
            <p:nvPr/>
          </p:nvSpPr>
          <p:spPr bwMode="auto">
            <a:xfrm>
              <a:off x="778622" y="3694545"/>
              <a:ext cx="895069" cy="540690"/>
            </a:xfrm>
            <a:custGeom>
              <a:avLst/>
              <a:gdLst>
                <a:gd name="T0" fmla="*/ 75 w 108"/>
                <a:gd name="T1" fmla="*/ 0 h 65"/>
                <a:gd name="T2" fmla="*/ 56 w 108"/>
                <a:gd name="T3" fmla="*/ 6 h 65"/>
                <a:gd name="T4" fmla="*/ 52 w 108"/>
                <a:gd name="T5" fmla="*/ 9 h 65"/>
                <a:gd name="T6" fmla="*/ 47 w 108"/>
                <a:gd name="T7" fmla="*/ 9 h 65"/>
                <a:gd name="T8" fmla="*/ 30 w 108"/>
                <a:gd name="T9" fmla="*/ 16 h 65"/>
                <a:gd name="T10" fmla="*/ 24 w 108"/>
                <a:gd name="T11" fmla="*/ 23 h 65"/>
                <a:gd name="T12" fmla="*/ 21 w 108"/>
                <a:gd name="T13" fmla="*/ 23 h 65"/>
                <a:gd name="T14" fmla="*/ 0 w 108"/>
                <a:gd name="T15" fmla="*/ 44 h 65"/>
                <a:gd name="T16" fmla="*/ 21 w 108"/>
                <a:gd name="T17" fmla="*/ 65 h 65"/>
                <a:gd name="T18" fmla="*/ 75 w 108"/>
                <a:gd name="T19" fmla="*/ 65 h 65"/>
                <a:gd name="T20" fmla="*/ 108 w 108"/>
                <a:gd name="T21" fmla="*/ 33 h 65"/>
                <a:gd name="T22" fmla="*/ 75 w 108"/>
                <a:gd name="T23" fmla="*/ 0 h 65"/>
                <a:gd name="T24" fmla="*/ 95 w 108"/>
                <a:gd name="T25" fmla="*/ 53 h 65"/>
                <a:gd name="T26" fmla="*/ 75 w 108"/>
                <a:gd name="T27" fmla="*/ 61 h 65"/>
                <a:gd name="T28" fmla="*/ 21 w 108"/>
                <a:gd name="T29" fmla="*/ 61 h 65"/>
                <a:gd name="T30" fmla="*/ 9 w 108"/>
                <a:gd name="T31" fmla="*/ 56 h 65"/>
                <a:gd name="T32" fmla="*/ 4 w 108"/>
                <a:gd name="T33" fmla="*/ 44 h 65"/>
                <a:gd name="T34" fmla="*/ 9 w 108"/>
                <a:gd name="T35" fmla="*/ 32 h 65"/>
                <a:gd name="T36" fmla="*/ 21 w 108"/>
                <a:gd name="T37" fmla="*/ 27 h 65"/>
                <a:gd name="T38" fmla="*/ 22 w 108"/>
                <a:gd name="T39" fmla="*/ 27 h 65"/>
                <a:gd name="T40" fmla="*/ 21 w 108"/>
                <a:gd name="T41" fmla="*/ 35 h 65"/>
                <a:gd name="T42" fmla="*/ 22 w 108"/>
                <a:gd name="T43" fmla="*/ 41 h 65"/>
                <a:gd name="T44" fmla="*/ 26 w 108"/>
                <a:gd name="T45" fmla="*/ 40 h 65"/>
                <a:gd name="T46" fmla="*/ 26 w 108"/>
                <a:gd name="T47" fmla="*/ 40 h 65"/>
                <a:gd name="T48" fmla="*/ 25 w 108"/>
                <a:gd name="T49" fmla="*/ 35 h 65"/>
                <a:gd name="T50" fmla="*/ 32 w 108"/>
                <a:gd name="T51" fmla="*/ 19 h 65"/>
                <a:gd name="T52" fmla="*/ 47 w 108"/>
                <a:gd name="T53" fmla="*/ 13 h 65"/>
                <a:gd name="T54" fmla="*/ 49 w 108"/>
                <a:gd name="T55" fmla="*/ 13 h 65"/>
                <a:gd name="T56" fmla="*/ 45 w 108"/>
                <a:gd name="T57" fmla="*/ 24 h 65"/>
                <a:gd name="T58" fmla="*/ 49 w 108"/>
                <a:gd name="T59" fmla="*/ 24 h 65"/>
                <a:gd name="T60" fmla="*/ 59 w 108"/>
                <a:gd name="T61" fmla="*/ 9 h 65"/>
                <a:gd name="T62" fmla="*/ 75 w 108"/>
                <a:gd name="T63" fmla="*/ 4 h 65"/>
                <a:gd name="T64" fmla="*/ 95 w 108"/>
                <a:gd name="T65" fmla="*/ 12 h 65"/>
                <a:gd name="T66" fmla="*/ 104 w 108"/>
                <a:gd name="T67" fmla="*/ 33 h 65"/>
                <a:gd name="T68" fmla="*/ 95 w 108"/>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65">
                  <a:moveTo>
                    <a:pt x="75" y="0"/>
                  </a:moveTo>
                  <a:cubicBezTo>
                    <a:pt x="69" y="0"/>
                    <a:pt x="62" y="2"/>
                    <a:pt x="56" y="6"/>
                  </a:cubicBezTo>
                  <a:cubicBezTo>
                    <a:pt x="55" y="7"/>
                    <a:pt x="53" y="8"/>
                    <a:pt x="52" y="9"/>
                  </a:cubicBezTo>
                  <a:cubicBezTo>
                    <a:pt x="51" y="9"/>
                    <a:pt x="49" y="9"/>
                    <a:pt x="47" y="9"/>
                  </a:cubicBezTo>
                  <a:cubicBezTo>
                    <a:pt x="41" y="9"/>
                    <a:pt x="35" y="11"/>
                    <a:pt x="30" y="16"/>
                  </a:cubicBezTo>
                  <a:cubicBezTo>
                    <a:pt x="27" y="18"/>
                    <a:pt x="25" y="20"/>
                    <a:pt x="24" y="23"/>
                  </a:cubicBezTo>
                  <a:cubicBezTo>
                    <a:pt x="23" y="23"/>
                    <a:pt x="22" y="23"/>
                    <a:pt x="21" y="23"/>
                  </a:cubicBezTo>
                  <a:cubicBezTo>
                    <a:pt x="10" y="23"/>
                    <a:pt x="0" y="32"/>
                    <a:pt x="0" y="44"/>
                  </a:cubicBezTo>
                  <a:cubicBezTo>
                    <a:pt x="0" y="56"/>
                    <a:pt x="10" y="65"/>
                    <a:pt x="21" y="65"/>
                  </a:cubicBezTo>
                  <a:cubicBezTo>
                    <a:pt x="75" y="65"/>
                    <a:pt x="75" y="65"/>
                    <a:pt x="75" y="65"/>
                  </a:cubicBezTo>
                  <a:cubicBezTo>
                    <a:pt x="93" y="65"/>
                    <a:pt x="108" y="51"/>
                    <a:pt x="108" y="33"/>
                  </a:cubicBezTo>
                  <a:cubicBezTo>
                    <a:pt x="108" y="14"/>
                    <a:pt x="93" y="0"/>
                    <a:pt x="75" y="0"/>
                  </a:cubicBezTo>
                  <a:close/>
                  <a:moveTo>
                    <a:pt x="95" y="53"/>
                  </a:moveTo>
                  <a:cubicBezTo>
                    <a:pt x="90" y="58"/>
                    <a:pt x="83" y="61"/>
                    <a:pt x="75" y="61"/>
                  </a:cubicBezTo>
                  <a:cubicBezTo>
                    <a:pt x="21" y="61"/>
                    <a:pt x="21" y="61"/>
                    <a:pt x="21" y="61"/>
                  </a:cubicBezTo>
                  <a:cubicBezTo>
                    <a:pt x="17" y="61"/>
                    <a:pt x="12" y="59"/>
                    <a:pt x="9" y="56"/>
                  </a:cubicBezTo>
                  <a:cubicBezTo>
                    <a:pt x="6" y="53"/>
                    <a:pt x="4" y="49"/>
                    <a:pt x="4" y="44"/>
                  </a:cubicBezTo>
                  <a:cubicBezTo>
                    <a:pt x="4" y="39"/>
                    <a:pt x="6" y="35"/>
                    <a:pt x="9" y="32"/>
                  </a:cubicBezTo>
                  <a:cubicBezTo>
                    <a:pt x="12" y="29"/>
                    <a:pt x="17" y="27"/>
                    <a:pt x="21" y="27"/>
                  </a:cubicBezTo>
                  <a:cubicBezTo>
                    <a:pt x="22" y="27"/>
                    <a:pt x="22" y="27"/>
                    <a:pt x="22" y="27"/>
                  </a:cubicBezTo>
                  <a:cubicBezTo>
                    <a:pt x="21" y="29"/>
                    <a:pt x="21" y="32"/>
                    <a:pt x="21" y="35"/>
                  </a:cubicBezTo>
                  <a:cubicBezTo>
                    <a:pt x="21" y="37"/>
                    <a:pt x="21" y="39"/>
                    <a:pt x="22" y="41"/>
                  </a:cubicBezTo>
                  <a:cubicBezTo>
                    <a:pt x="26" y="40"/>
                    <a:pt x="26" y="40"/>
                    <a:pt x="26" y="40"/>
                  </a:cubicBezTo>
                  <a:cubicBezTo>
                    <a:pt x="26" y="40"/>
                    <a:pt x="26" y="40"/>
                    <a:pt x="26" y="40"/>
                  </a:cubicBezTo>
                  <a:cubicBezTo>
                    <a:pt x="25" y="38"/>
                    <a:pt x="25" y="36"/>
                    <a:pt x="25" y="35"/>
                  </a:cubicBezTo>
                  <a:cubicBezTo>
                    <a:pt x="25" y="28"/>
                    <a:pt x="28" y="23"/>
                    <a:pt x="32" y="19"/>
                  </a:cubicBezTo>
                  <a:cubicBezTo>
                    <a:pt x="37" y="15"/>
                    <a:pt x="42" y="13"/>
                    <a:pt x="47" y="13"/>
                  </a:cubicBezTo>
                  <a:cubicBezTo>
                    <a:pt x="48" y="13"/>
                    <a:pt x="48" y="13"/>
                    <a:pt x="49" y="13"/>
                  </a:cubicBezTo>
                  <a:cubicBezTo>
                    <a:pt x="47" y="16"/>
                    <a:pt x="45" y="20"/>
                    <a:pt x="45" y="24"/>
                  </a:cubicBezTo>
                  <a:cubicBezTo>
                    <a:pt x="49" y="24"/>
                    <a:pt x="49" y="24"/>
                    <a:pt x="49" y="24"/>
                  </a:cubicBezTo>
                  <a:cubicBezTo>
                    <a:pt x="50" y="18"/>
                    <a:pt x="54" y="13"/>
                    <a:pt x="59" y="9"/>
                  </a:cubicBezTo>
                  <a:cubicBezTo>
                    <a:pt x="63" y="6"/>
                    <a:pt x="70" y="4"/>
                    <a:pt x="75" y="4"/>
                  </a:cubicBezTo>
                  <a:cubicBezTo>
                    <a:pt x="83" y="4"/>
                    <a:pt x="90" y="7"/>
                    <a:pt x="95" y="12"/>
                  </a:cubicBezTo>
                  <a:cubicBezTo>
                    <a:pt x="101" y="18"/>
                    <a:pt x="104" y="25"/>
                    <a:pt x="104" y="33"/>
                  </a:cubicBezTo>
                  <a:cubicBezTo>
                    <a:pt x="104" y="40"/>
                    <a:pt x="101" y="48"/>
                    <a:pt x="95" y="5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000">
                <a:solidFill>
                  <a:schemeClr val="accent6"/>
                </a:solidFill>
                <a:latin typeface="+mj-lt"/>
              </a:endParaRPr>
            </a:p>
          </p:txBody>
        </p:sp>
        <p:sp>
          <p:nvSpPr>
            <p:cNvPr id="217" name="Freeform 159"/>
            <p:cNvSpPr>
              <a:spLocks noEditPoints="1"/>
            </p:cNvSpPr>
            <p:nvPr/>
          </p:nvSpPr>
          <p:spPr bwMode="auto">
            <a:xfrm>
              <a:off x="888513" y="4335780"/>
              <a:ext cx="655942" cy="396239"/>
            </a:xfrm>
            <a:custGeom>
              <a:avLst/>
              <a:gdLst>
                <a:gd name="T0" fmla="*/ 75 w 108"/>
                <a:gd name="T1" fmla="*/ 0 h 65"/>
                <a:gd name="T2" fmla="*/ 56 w 108"/>
                <a:gd name="T3" fmla="*/ 6 h 65"/>
                <a:gd name="T4" fmla="*/ 52 w 108"/>
                <a:gd name="T5" fmla="*/ 9 h 65"/>
                <a:gd name="T6" fmla="*/ 47 w 108"/>
                <a:gd name="T7" fmla="*/ 9 h 65"/>
                <a:gd name="T8" fmla="*/ 30 w 108"/>
                <a:gd name="T9" fmla="*/ 16 h 65"/>
                <a:gd name="T10" fmla="*/ 24 w 108"/>
                <a:gd name="T11" fmla="*/ 23 h 65"/>
                <a:gd name="T12" fmla="*/ 21 w 108"/>
                <a:gd name="T13" fmla="*/ 23 h 65"/>
                <a:gd name="T14" fmla="*/ 0 w 108"/>
                <a:gd name="T15" fmla="*/ 44 h 65"/>
                <a:gd name="T16" fmla="*/ 21 w 108"/>
                <a:gd name="T17" fmla="*/ 65 h 65"/>
                <a:gd name="T18" fmla="*/ 75 w 108"/>
                <a:gd name="T19" fmla="*/ 65 h 65"/>
                <a:gd name="T20" fmla="*/ 108 w 108"/>
                <a:gd name="T21" fmla="*/ 33 h 65"/>
                <a:gd name="T22" fmla="*/ 75 w 108"/>
                <a:gd name="T23" fmla="*/ 0 h 65"/>
                <a:gd name="T24" fmla="*/ 95 w 108"/>
                <a:gd name="T25" fmla="*/ 53 h 65"/>
                <a:gd name="T26" fmla="*/ 75 w 108"/>
                <a:gd name="T27" fmla="*/ 61 h 65"/>
                <a:gd name="T28" fmla="*/ 21 w 108"/>
                <a:gd name="T29" fmla="*/ 61 h 65"/>
                <a:gd name="T30" fmla="*/ 9 w 108"/>
                <a:gd name="T31" fmla="*/ 56 h 65"/>
                <a:gd name="T32" fmla="*/ 4 w 108"/>
                <a:gd name="T33" fmla="*/ 44 h 65"/>
                <a:gd name="T34" fmla="*/ 9 w 108"/>
                <a:gd name="T35" fmla="*/ 32 h 65"/>
                <a:gd name="T36" fmla="*/ 21 w 108"/>
                <a:gd name="T37" fmla="*/ 27 h 65"/>
                <a:gd name="T38" fmla="*/ 22 w 108"/>
                <a:gd name="T39" fmla="*/ 27 h 65"/>
                <a:gd name="T40" fmla="*/ 21 w 108"/>
                <a:gd name="T41" fmla="*/ 35 h 65"/>
                <a:gd name="T42" fmla="*/ 22 w 108"/>
                <a:gd name="T43" fmla="*/ 41 h 65"/>
                <a:gd name="T44" fmla="*/ 26 w 108"/>
                <a:gd name="T45" fmla="*/ 40 h 65"/>
                <a:gd name="T46" fmla="*/ 26 w 108"/>
                <a:gd name="T47" fmla="*/ 40 h 65"/>
                <a:gd name="T48" fmla="*/ 25 w 108"/>
                <a:gd name="T49" fmla="*/ 35 h 65"/>
                <a:gd name="T50" fmla="*/ 32 w 108"/>
                <a:gd name="T51" fmla="*/ 19 h 65"/>
                <a:gd name="T52" fmla="*/ 47 w 108"/>
                <a:gd name="T53" fmla="*/ 13 h 65"/>
                <a:gd name="T54" fmla="*/ 49 w 108"/>
                <a:gd name="T55" fmla="*/ 13 h 65"/>
                <a:gd name="T56" fmla="*/ 45 w 108"/>
                <a:gd name="T57" fmla="*/ 24 h 65"/>
                <a:gd name="T58" fmla="*/ 49 w 108"/>
                <a:gd name="T59" fmla="*/ 24 h 65"/>
                <a:gd name="T60" fmla="*/ 59 w 108"/>
                <a:gd name="T61" fmla="*/ 9 h 65"/>
                <a:gd name="T62" fmla="*/ 75 w 108"/>
                <a:gd name="T63" fmla="*/ 4 h 65"/>
                <a:gd name="T64" fmla="*/ 95 w 108"/>
                <a:gd name="T65" fmla="*/ 12 h 65"/>
                <a:gd name="T66" fmla="*/ 104 w 108"/>
                <a:gd name="T67" fmla="*/ 33 h 65"/>
                <a:gd name="T68" fmla="*/ 95 w 108"/>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65">
                  <a:moveTo>
                    <a:pt x="75" y="0"/>
                  </a:moveTo>
                  <a:cubicBezTo>
                    <a:pt x="69" y="0"/>
                    <a:pt x="62" y="2"/>
                    <a:pt x="56" y="6"/>
                  </a:cubicBezTo>
                  <a:cubicBezTo>
                    <a:pt x="55" y="7"/>
                    <a:pt x="53" y="8"/>
                    <a:pt x="52" y="9"/>
                  </a:cubicBezTo>
                  <a:cubicBezTo>
                    <a:pt x="51" y="9"/>
                    <a:pt x="49" y="9"/>
                    <a:pt x="47" y="9"/>
                  </a:cubicBezTo>
                  <a:cubicBezTo>
                    <a:pt x="41" y="9"/>
                    <a:pt x="35" y="11"/>
                    <a:pt x="30" y="16"/>
                  </a:cubicBezTo>
                  <a:cubicBezTo>
                    <a:pt x="27" y="18"/>
                    <a:pt x="25" y="20"/>
                    <a:pt x="24" y="23"/>
                  </a:cubicBezTo>
                  <a:cubicBezTo>
                    <a:pt x="23" y="23"/>
                    <a:pt x="22" y="23"/>
                    <a:pt x="21" y="23"/>
                  </a:cubicBezTo>
                  <a:cubicBezTo>
                    <a:pt x="10" y="23"/>
                    <a:pt x="0" y="32"/>
                    <a:pt x="0" y="44"/>
                  </a:cubicBezTo>
                  <a:cubicBezTo>
                    <a:pt x="0" y="56"/>
                    <a:pt x="10" y="65"/>
                    <a:pt x="21" y="65"/>
                  </a:cubicBezTo>
                  <a:cubicBezTo>
                    <a:pt x="75" y="65"/>
                    <a:pt x="75" y="65"/>
                    <a:pt x="75" y="65"/>
                  </a:cubicBezTo>
                  <a:cubicBezTo>
                    <a:pt x="93" y="65"/>
                    <a:pt x="108" y="51"/>
                    <a:pt x="108" y="33"/>
                  </a:cubicBezTo>
                  <a:cubicBezTo>
                    <a:pt x="108" y="14"/>
                    <a:pt x="93" y="0"/>
                    <a:pt x="75" y="0"/>
                  </a:cubicBezTo>
                  <a:close/>
                  <a:moveTo>
                    <a:pt x="95" y="53"/>
                  </a:moveTo>
                  <a:cubicBezTo>
                    <a:pt x="90" y="58"/>
                    <a:pt x="83" y="61"/>
                    <a:pt x="75" y="61"/>
                  </a:cubicBezTo>
                  <a:cubicBezTo>
                    <a:pt x="21" y="61"/>
                    <a:pt x="21" y="61"/>
                    <a:pt x="21" y="61"/>
                  </a:cubicBezTo>
                  <a:cubicBezTo>
                    <a:pt x="17" y="61"/>
                    <a:pt x="12" y="59"/>
                    <a:pt x="9" y="56"/>
                  </a:cubicBezTo>
                  <a:cubicBezTo>
                    <a:pt x="6" y="53"/>
                    <a:pt x="4" y="49"/>
                    <a:pt x="4" y="44"/>
                  </a:cubicBezTo>
                  <a:cubicBezTo>
                    <a:pt x="4" y="39"/>
                    <a:pt x="6" y="35"/>
                    <a:pt x="9" y="32"/>
                  </a:cubicBezTo>
                  <a:cubicBezTo>
                    <a:pt x="12" y="29"/>
                    <a:pt x="17" y="27"/>
                    <a:pt x="21" y="27"/>
                  </a:cubicBezTo>
                  <a:cubicBezTo>
                    <a:pt x="22" y="27"/>
                    <a:pt x="22" y="27"/>
                    <a:pt x="22" y="27"/>
                  </a:cubicBezTo>
                  <a:cubicBezTo>
                    <a:pt x="21" y="29"/>
                    <a:pt x="21" y="32"/>
                    <a:pt x="21" y="35"/>
                  </a:cubicBezTo>
                  <a:cubicBezTo>
                    <a:pt x="21" y="37"/>
                    <a:pt x="21" y="39"/>
                    <a:pt x="22" y="41"/>
                  </a:cubicBezTo>
                  <a:cubicBezTo>
                    <a:pt x="26" y="40"/>
                    <a:pt x="26" y="40"/>
                    <a:pt x="26" y="40"/>
                  </a:cubicBezTo>
                  <a:cubicBezTo>
                    <a:pt x="26" y="40"/>
                    <a:pt x="26" y="40"/>
                    <a:pt x="26" y="40"/>
                  </a:cubicBezTo>
                  <a:cubicBezTo>
                    <a:pt x="25" y="38"/>
                    <a:pt x="25" y="36"/>
                    <a:pt x="25" y="35"/>
                  </a:cubicBezTo>
                  <a:cubicBezTo>
                    <a:pt x="25" y="28"/>
                    <a:pt x="28" y="23"/>
                    <a:pt x="32" y="19"/>
                  </a:cubicBezTo>
                  <a:cubicBezTo>
                    <a:pt x="37" y="15"/>
                    <a:pt x="42" y="13"/>
                    <a:pt x="47" y="13"/>
                  </a:cubicBezTo>
                  <a:cubicBezTo>
                    <a:pt x="48" y="13"/>
                    <a:pt x="48" y="13"/>
                    <a:pt x="49" y="13"/>
                  </a:cubicBezTo>
                  <a:cubicBezTo>
                    <a:pt x="47" y="16"/>
                    <a:pt x="45" y="20"/>
                    <a:pt x="45" y="24"/>
                  </a:cubicBezTo>
                  <a:cubicBezTo>
                    <a:pt x="49" y="24"/>
                    <a:pt x="49" y="24"/>
                    <a:pt x="49" y="24"/>
                  </a:cubicBezTo>
                  <a:cubicBezTo>
                    <a:pt x="50" y="18"/>
                    <a:pt x="54" y="13"/>
                    <a:pt x="59" y="9"/>
                  </a:cubicBezTo>
                  <a:cubicBezTo>
                    <a:pt x="63" y="6"/>
                    <a:pt x="70" y="4"/>
                    <a:pt x="75" y="4"/>
                  </a:cubicBezTo>
                  <a:cubicBezTo>
                    <a:pt x="83" y="4"/>
                    <a:pt x="90" y="7"/>
                    <a:pt x="95" y="12"/>
                  </a:cubicBezTo>
                  <a:cubicBezTo>
                    <a:pt x="101" y="18"/>
                    <a:pt x="104" y="25"/>
                    <a:pt x="104" y="33"/>
                  </a:cubicBezTo>
                  <a:cubicBezTo>
                    <a:pt x="104" y="40"/>
                    <a:pt x="101" y="48"/>
                    <a:pt x="95" y="53"/>
                  </a:cubicBezTo>
                  <a:close/>
                </a:path>
              </a:pathLst>
            </a:custGeom>
            <a:solidFill>
              <a:schemeClr val="bg1"/>
            </a:solidFill>
            <a:ln w="6350">
              <a:solidFill>
                <a:schemeClr val="bg1"/>
              </a:solidFill>
            </a:ln>
            <a:extLst/>
          </p:spPr>
          <p:txBody>
            <a:bodyPr vert="horz" wrap="square" lIns="91440" tIns="45720" rIns="91440" bIns="45720" numCol="1" anchor="t" anchorCtr="0" compatLnSpc="1">
              <a:prstTxWarp prst="textNoShape">
                <a:avLst/>
              </a:prstTxWarp>
            </a:bodyPr>
            <a:lstStyle/>
            <a:p>
              <a:endParaRPr lang="en-US" sz="1000">
                <a:solidFill>
                  <a:schemeClr val="accent6"/>
                </a:solidFill>
                <a:latin typeface="+mj-lt"/>
              </a:endParaRPr>
            </a:p>
          </p:txBody>
        </p:sp>
        <p:sp>
          <p:nvSpPr>
            <p:cNvPr id="218" name="Freeform 217"/>
            <p:cNvSpPr/>
            <p:nvPr/>
          </p:nvSpPr>
          <p:spPr>
            <a:xfrm>
              <a:off x="1333070" y="38980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219" name="Straight Connector 218"/>
            <p:cNvCxnSpPr/>
            <p:nvPr/>
          </p:nvCxnSpPr>
          <p:spPr>
            <a:xfrm>
              <a:off x="1400525" y="3964890"/>
              <a:ext cx="0" cy="578792"/>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20" name="Freeform 219"/>
            <p:cNvSpPr/>
            <p:nvPr/>
          </p:nvSpPr>
          <p:spPr>
            <a:xfrm>
              <a:off x="1358370" y="4514699"/>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221" name="Straight Connector 220"/>
            <p:cNvCxnSpPr/>
            <p:nvPr/>
          </p:nvCxnSpPr>
          <p:spPr>
            <a:xfrm>
              <a:off x="1398773" y="3955632"/>
              <a:ext cx="237950" cy="335989"/>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22" name="Freeform 221"/>
            <p:cNvSpPr/>
            <p:nvPr/>
          </p:nvSpPr>
          <p:spPr>
            <a:xfrm>
              <a:off x="1602409" y="425428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223" name="Straight Connector 222"/>
            <p:cNvCxnSpPr/>
            <p:nvPr/>
          </p:nvCxnSpPr>
          <p:spPr>
            <a:xfrm flipH="1">
              <a:off x="1162334" y="3948338"/>
              <a:ext cx="235468" cy="108244"/>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24" name="Freeform 223"/>
            <p:cNvSpPr/>
            <p:nvPr/>
          </p:nvSpPr>
          <p:spPr>
            <a:xfrm>
              <a:off x="1119968" y="401685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225" name="Group 224"/>
          <p:cNvGrpSpPr/>
          <p:nvPr/>
        </p:nvGrpSpPr>
        <p:grpSpPr>
          <a:xfrm>
            <a:off x="9824717" y="4149119"/>
            <a:ext cx="871330" cy="660386"/>
            <a:chOff x="9496015" y="4204654"/>
            <a:chExt cx="871330" cy="660386"/>
          </a:xfrm>
        </p:grpSpPr>
        <p:grpSp>
          <p:nvGrpSpPr>
            <p:cNvPr id="226" name="Group 225"/>
            <p:cNvGrpSpPr/>
            <p:nvPr/>
          </p:nvGrpSpPr>
          <p:grpSpPr>
            <a:xfrm>
              <a:off x="9496015" y="4204654"/>
              <a:ext cx="871330" cy="660386"/>
              <a:chOff x="8483601" y="394805"/>
              <a:chExt cx="360363" cy="273050"/>
            </a:xfrm>
            <a:noFill/>
          </p:grpSpPr>
          <p:sp>
            <p:nvSpPr>
              <p:cNvPr id="233" name="Freeform 232"/>
              <p:cNvSpPr>
                <a:spLocks/>
              </p:cNvSpPr>
              <p:nvPr/>
            </p:nvSpPr>
            <p:spPr bwMode="auto">
              <a:xfrm>
                <a:off x="8483601" y="394805"/>
                <a:ext cx="360363" cy="46038"/>
              </a:xfrm>
              <a:custGeom>
                <a:avLst/>
                <a:gdLst>
                  <a:gd name="T0" fmla="*/ 76 w 227"/>
                  <a:gd name="T1" fmla="*/ 17 h 29"/>
                  <a:gd name="T2" fmla="*/ 57 w 227"/>
                  <a:gd name="T3" fmla="*/ 0 h 29"/>
                  <a:gd name="T4" fmla="*/ 0 w 227"/>
                  <a:gd name="T5" fmla="*/ 0 h 29"/>
                  <a:gd name="T6" fmla="*/ 0 w 227"/>
                  <a:gd name="T7" fmla="*/ 22 h 29"/>
                  <a:gd name="T8" fmla="*/ 0 w 227"/>
                  <a:gd name="T9" fmla="*/ 29 h 29"/>
                  <a:gd name="T10" fmla="*/ 227 w 227"/>
                  <a:gd name="T11" fmla="*/ 29 h 29"/>
                  <a:gd name="T12" fmla="*/ 227 w 227"/>
                  <a:gd name="T13" fmla="*/ 17 h 29"/>
                  <a:gd name="T14" fmla="*/ 76 w 227"/>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9">
                    <a:moveTo>
                      <a:pt x="76" y="17"/>
                    </a:moveTo>
                    <a:lnTo>
                      <a:pt x="57" y="0"/>
                    </a:lnTo>
                    <a:lnTo>
                      <a:pt x="0" y="0"/>
                    </a:lnTo>
                    <a:lnTo>
                      <a:pt x="0" y="22"/>
                    </a:lnTo>
                    <a:lnTo>
                      <a:pt x="0" y="29"/>
                    </a:lnTo>
                    <a:lnTo>
                      <a:pt x="227" y="29"/>
                    </a:lnTo>
                    <a:lnTo>
                      <a:pt x="227" y="17"/>
                    </a:lnTo>
                    <a:lnTo>
                      <a:pt x="76" y="17"/>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233"/>
              <p:cNvSpPr>
                <a:spLocks noChangeArrowheads="1"/>
              </p:cNvSpPr>
              <p:nvPr/>
            </p:nvSpPr>
            <p:spPr bwMode="auto">
              <a:xfrm>
                <a:off x="8490336" y="455130"/>
                <a:ext cx="346661" cy="212725"/>
              </a:xfrm>
              <a:prstGeom prst="rect">
                <a:avLst/>
              </a:prstGeom>
              <a:grpFill/>
              <a:ln w="31750">
                <a:solidFill>
                  <a:schemeClr val="bg1"/>
                </a:solidFill>
                <a:miter lim="800000"/>
              </a:ln>
              <a:extLst/>
            </p:spPr>
            <p:txBody>
              <a:bodyPr vert="horz" wrap="square" lIns="91440" tIns="45720" rIns="91440" bIns="45720" numCol="1" anchor="t" anchorCtr="0" compatLnSpc="1">
                <a:prstTxWarp prst="textNoShape">
                  <a:avLst/>
                </a:prstTxWarp>
              </a:bodyPr>
              <a:lstStyle/>
              <a:p>
                <a:endParaRPr lang="en-US"/>
              </a:p>
            </p:txBody>
          </p:sp>
        </p:grpSp>
        <p:grpSp>
          <p:nvGrpSpPr>
            <p:cNvPr id="227" name="Group 226"/>
            <p:cNvGrpSpPr/>
            <p:nvPr/>
          </p:nvGrpSpPr>
          <p:grpSpPr>
            <a:xfrm>
              <a:off x="9797024" y="4403035"/>
              <a:ext cx="290282" cy="386964"/>
              <a:chOff x="-9507538" y="11725275"/>
              <a:chExt cx="6091238" cy="8120063"/>
            </a:xfrm>
            <a:solidFill>
              <a:schemeClr val="bg1"/>
            </a:solidFill>
          </p:grpSpPr>
          <p:sp>
            <p:nvSpPr>
              <p:cNvPr id="228" name="Rectangle 61"/>
              <p:cNvSpPr>
                <a:spLocks noChangeArrowheads="1"/>
              </p:cNvSpPr>
              <p:nvPr/>
            </p:nvSpPr>
            <p:spPr bwMode="auto">
              <a:xfrm>
                <a:off x="-8153400" y="15614650"/>
                <a:ext cx="3382963" cy="3413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62"/>
              <p:cNvSpPr>
                <a:spLocks noChangeArrowheads="1"/>
              </p:cNvSpPr>
              <p:nvPr/>
            </p:nvSpPr>
            <p:spPr bwMode="auto">
              <a:xfrm>
                <a:off x="-8153400" y="14601825"/>
                <a:ext cx="3382963" cy="3381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63"/>
              <p:cNvSpPr>
                <a:spLocks noChangeArrowheads="1"/>
              </p:cNvSpPr>
              <p:nvPr/>
            </p:nvSpPr>
            <p:spPr bwMode="auto">
              <a:xfrm>
                <a:off x="-8153400" y="16630650"/>
                <a:ext cx="3382963" cy="3381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64"/>
              <p:cNvSpPr>
                <a:spLocks noChangeArrowheads="1"/>
              </p:cNvSpPr>
              <p:nvPr/>
            </p:nvSpPr>
            <p:spPr bwMode="auto">
              <a:xfrm>
                <a:off x="-8153400" y="17648238"/>
                <a:ext cx="3382963" cy="3365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65"/>
              <p:cNvSpPr>
                <a:spLocks noEditPoints="1"/>
              </p:cNvSpPr>
              <p:nvPr/>
            </p:nvSpPr>
            <p:spPr bwMode="auto">
              <a:xfrm>
                <a:off x="-9507538" y="11725275"/>
                <a:ext cx="6091238" cy="8120063"/>
              </a:xfrm>
              <a:custGeom>
                <a:avLst/>
                <a:gdLst>
                  <a:gd name="T0" fmla="*/ 3625 w 3837"/>
                  <a:gd name="T1" fmla="*/ 640 h 5115"/>
                  <a:gd name="T2" fmla="*/ 3197 w 3837"/>
                  <a:gd name="T3" fmla="*/ 212 h 5115"/>
                  <a:gd name="T4" fmla="*/ 2984 w 3837"/>
                  <a:gd name="T5" fmla="*/ 0 h 5115"/>
                  <a:gd name="T6" fmla="*/ 0 w 3837"/>
                  <a:gd name="T7" fmla="*/ 0 h 5115"/>
                  <a:gd name="T8" fmla="*/ 0 w 3837"/>
                  <a:gd name="T9" fmla="*/ 5115 h 5115"/>
                  <a:gd name="T10" fmla="*/ 3837 w 3837"/>
                  <a:gd name="T11" fmla="*/ 5115 h 5115"/>
                  <a:gd name="T12" fmla="*/ 3837 w 3837"/>
                  <a:gd name="T13" fmla="*/ 853 h 5115"/>
                  <a:gd name="T14" fmla="*/ 3625 w 3837"/>
                  <a:gd name="T15" fmla="*/ 640 h 5115"/>
                  <a:gd name="T16" fmla="*/ 2984 w 3837"/>
                  <a:gd name="T17" fmla="*/ 319 h 5115"/>
                  <a:gd name="T18" fmla="*/ 3518 w 3837"/>
                  <a:gd name="T19" fmla="*/ 853 h 5115"/>
                  <a:gd name="T20" fmla="*/ 2984 w 3837"/>
                  <a:gd name="T21" fmla="*/ 853 h 5115"/>
                  <a:gd name="T22" fmla="*/ 2984 w 3837"/>
                  <a:gd name="T23" fmla="*/ 319 h 5115"/>
                  <a:gd name="T24" fmla="*/ 3625 w 3837"/>
                  <a:gd name="T25" fmla="*/ 4903 h 5115"/>
                  <a:gd name="T26" fmla="*/ 212 w 3837"/>
                  <a:gd name="T27" fmla="*/ 4903 h 5115"/>
                  <a:gd name="T28" fmla="*/ 212 w 3837"/>
                  <a:gd name="T29" fmla="*/ 212 h 5115"/>
                  <a:gd name="T30" fmla="*/ 2772 w 3837"/>
                  <a:gd name="T31" fmla="*/ 212 h 5115"/>
                  <a:gd name="T32" fmla="*/ 2772 w 3837"/>
                  <a:gd name="T33" fmla="*/ 959 h 5115"/>
                  <a:gd name="T34" fmla="*/ 2772 w 3837"/>
                  <a:gd name="T35" fmla="*/ 1065 h 5115"/>
                  <a:gd name="T36" fmla="*/ 2878 w 3837"/>
                  <a:gd name="T37" fmla="*/ 1065 h 5115"/>
                  <a:gd name="T38" fmla="*/ 2984 w 3837"/>
                  <a:gd name="T39" fmla="*/ 1065 h 5115"/>
                  <a:gd name="T40" fmla="*/ 3625 w 3837"/>
                  <a:gd name="T41" fmla="*/ 1065 h 5115"/>
                  <a:gd name="T42" fmla="*/ 3625 w 3837"/>
                  <a:gd name="T43" fmla="*/ 4903 h 5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37" h="5115">
                    <a:moveTo>
                      <a:pt x="3625" y="640"/>
                    </a:moveTo>
                    <a:lnTo>
                      <a:pt x="3197" y="212"/>
                    </a:lnTo>
                    <a:lnTo>
                      <a:pt x="2984" y="0"/>
                    </a:lnTo>
                    <a:lnTo>
                      <a:pt x="0" y="0"/>
                    </a:lnTo>
                    <a:lnTo>
                      <a:pt x="0" y="5115"/>
                    </a:lnTo>
                    <a:lnTo>
                      <a:pt x="3837" y="5115"/>
                    </a:lnTo>
                    <a:lnTo>
                      <a:pt x="3837" y="853"/>
                    </a:lnTo>
                    <a:lnTo>
                      <a:pt x="3625" y="640"/>
                    </a:lnTo>
                    <a:close/>
                    <a:moveTo>
                      <a:pt x="2984" y="319"/>
                    </a:moveTo>
                    <a:lnTo>
                      <a:pt x="3518" y="853"/>
                    </a:lnTo>
                    <a:lnTo>
                      <a:pt x="2984" y="853"/>
                    </a:lnTo>
                    <a:lnTo>
                      <a:pt x="2984" y="319"/>
                    </a:lnTo>
                    <a:close/>
                    <a:moveTo>
                      <a:pt x="3625" y="4903"/>
                    </a:moveTo>
                    <a:lnTo>
                      <a:pt x="212" y="4903"/>
                    </a:lnTo>
                    <a:lnTo>
                      <a:pt x="212" y="212"/>
                    </a:lnTo>
                    <a:lnTo>
                      <a:pt x="2772" y="212"/>
                    </a:lnTo>
                    <a:lnTo>
                      <a:pt x="2772" y="959"/>
                    </a:lnTo>
                    <a:lnTo>
                      <a:pt x="2772" y="1065"/>
                    </a:lnTo>
                    <a:lnTo>
                      <a:pt x="2878" y="1065"/>
                    </a:lnTo>
                    <a:lnTo>
                      <a:pt x="2984" y="1065"/>
                    </a:lnTo>
                    <a:lnTo>
                      <a:pt x="3625" y="1065"/>
                    </a:lnTo>
                    <a:lnTo>
                      <a:pt x="3625" y="49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5" name="Title 3"/>
          <p:cNvSpPr txBox="1">
            <a:spLocks/>
          </p:cNvSpPr>
          <p:nvPr/>
        </p:nvSpPr>
        <p:spPr bwMode="gray">
          <a:xfrm>
            <a:off x="7237945" y="3910767"/>
            <a:ext cx="1325320" cy="488597"/>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989898"/>
                </a:solidFill>
              </a:rPr>
              <a:t>Digital Workspace</a:t>
            </a:r>
            <a:endParaRPr lang="en-US" sz="2000" dirty="0">
              <a:solidFill>
                <a:srgbClr val="989898"/>
              </a:solidFill>
            </a:endParaRPr>
          </a:p>
        </p:txBody>
      </p:sp>
      <p:pic>
        <p:nvPicPr>
          <p:cNvPr id="248" name="CN graphic"/>
          <p:cNvPicPr>
            <a:picLocks noChangeAspect="1" noChangeArrowheads="1"/>
          </p:cNvPicPr>
          <p:nvPr/>
        </p:nvPicPr>
        <p:blipFill>
          <a:blip r:embed="rId3" cstate="screen">
            <a:biLevel thresh="25000"/>
            <a:extLst>
              <a:ext uri="{28A0092B-C50C-407E-A947-70E740481C1C}">
                <a14:useLocalDpi xmlns:a14="http://schemas.microsoft.com/office/drawing/2010/main" val="0"/>
              </a:ext>
            </a:extLst>
          </a:blip>
          <a:srcRect/>
          <a:stretch>
            <a:fillRect/>
          </a:stretch>
        </p:blipFill>
        <p:spPr bwMode="auto">
          <a:xfrm>
            <a:off x="7910451" y="659874"/>
            <a:ext cx="874366" cy="8199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4" name="Rectangle 203"/>
          <p:cNvSpPr/>
          <p:nvPr/>
        </p:nvSpPr>
        <p:spPr>
          <a:xfrm>
            <a:off x="9497912" y="2631970"/>
            <a:ext cx="1528292" cy="437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sz="1600" b="1" dirty="0" err="1">
                <a:solidFill>
                  <a:srgbClr val="FFFFFF"/>
                </a:solidFill>
              </a:rPr>
              <a:t>XenMobile</a:t>
            </a:r>
            <a:endParaRPr lang="en-US" sz="1600" b="1" dirty="0">
              <a:solidFill>
                <a:srgbClr val="FFFFFF"/>
              </a:solidFill>
            </a:endParaRPr>
          </a:p>
        </p:txBody>
      </p:sp>
      <p:sp>
        <p:nvSpPr>
          <p:cNvPr id="205" name="Rectangle 204"/>
          <p:cNvSpPr/>
          <p:nvPr/>
        </p:nvSpPr>
        <p:spPr>
          <a:xfrm>
            <a:off x="5648659" y="2617505"/>
            <a:ext cx="1631092" cy="432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300"/>
              </a:spcAft>
            </a:pPr>
            <a:r>
              <a:rPr lang="en-US" sz="1600" b="1" dirty="0">
                <a:solidFill>
                  <a:srgbClr val="FFFFFF"/>
                </a:solidFill>
              </a:rPr>
              <a:t>XenApp &amp; </a:t>
            </a:r>
            <a:r>
              <a:rPr lang="en-US" sz="1600" b="1" dirty="0" err="1">
                <a:solidFill>
                  <a:srgbClr val="FFFFFF"/>
                </a:solidFill>
              </a:rPr>
              <a:t>XenDesktop</a:t>
            </a:r>
            <a:endParaRPr lang="en-US" sz="1600" b="1" dirty="0">
              <a:solidFill>
                <a:srgbClr val="FFFFFF"/>
              </a:solidFill>
            </a:endParaRPr>
          </a:p>
        </p:txBody>
      </p:sp>
      <p:sp>
        <p:nvSpPr>
          <p:cNvPr id="206" name="Rectangle 205"/>
          <p:cNvSpPr/>
          <p:nvPr/>
        </p:nvSpPr>
        <p:spPr>
          <a:xfrm>
            <a:off x="7708124" y="1421496"/>
            <a:ext cx="1325411" cy="621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sz="1600" b="1" dirty="0">
                <a:solidFill>
                  <a:srgbClr val="FFFFFF"/>
                </a:solidFill>
              </a:rPr>
              <a:t>NetScaler </a:t>
            </a:r>
            <a:br>
              <a:rPr lang="en-US" sz="1600" b="1" dirty="0">
                <a:solidFill>
                  <a:srgbClr val="FFFFFF"/>
                </a:solidFill>
              </a:rPr>
            </a:br>
            <a:r>
              <a:rPr lang="en-US" sz="1100" b="1" dirty="0">
                <a:solidFill>
                  <a:srgbClr val="FFFFFF"/>
                </a:solidFill>
              </a:rPr>
              <a:t>ADC, Gateway, </a:t>
            </a:r>
            <a:br>
              <a:rPr lang="en-US" sz="1100" b="1" dirty="0">
                <a:solidFill>
                  <a:srgbClr val="FFFFFF"/>
                </a:solidFill>
              </a:rPr>
            </a:br>
            <a:r>
              <a:rPr lang="en-US" sz="1100" b="1" dirty="0">
                <a:solidFill>
                  <a:srgbClr val="FFFFFF"/>
                </a:solidFill>
              </a:rPr>
              <a:t>SD-WAN, MAS</a:t>
            </a:r>
            <a:endParaRPr lang="en-US" sz="1400" b="1" dirty="0">
              <a:solidFill>
                <a:srgbClr val="FFFFFF"/>
              </a:solidFill>
            </a:endParaRPr>
          </a:p>
        </p:txBody>
      </p:sp>
      <p:sp>
        <p:nvSpPr>
          <p:cNvPr id="207" name="Rectangle 206"/>
          <p:cNvSpPr/>
          <p:nvPr/>
        </p:nvSpPr>
        <p:spPr>
          <a:xfrm>
            <a:off x="9688249" y="4774956"/>
            <a:ext cx="1174365" cy="516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sz="1600" b="1" dirty="0" err="1">
                <a:solidFill>
                  <a:srgbClr val="FFFFFF"/>
                </a:solidFill>
              </a:rPr>
              <a:t>ShareFile</a:t>
            </a:r>
            <a:endParaRPr lang="en-US" sz="1600" b="1" dirty="0">
              <a:solidFill>
                <a:srgbClr val="FFFFFF"/>
              </a:solidFill>
            </a:endParaRPr>
          </a:p>
        </p:txBody>
      </p:sp>
      <p:sp>
        <p:nvSpPr>
          <p:cNvPr id="208" name="Rectangle 207"/>
          <p:cNvSpPr/>
          <p:nvPr/>
        </p:nvSpPr>
        <p:spPr>
          <a:xfrm>
            <a:off x="5648659" y="4818314"/>
            <a:ext cx="1631092" cy="432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300"/>
              </a:spcAft>
            </a:pPr>
            <a:r>
              <a:rPr lang="en-US" sz="1600" b="1" dirty="0">
                <a:solidFill>
                  <a:srgbClr val="FFFFFF"/>
                </a:solidFill>
              </a:rPr>
              <a:t>Citrix Cloud</a:t>
            </a:r>
          </a:p>
        </p:txBody>
      </p:sp>
      <p:sp>
        <p:nvSpPr>
          <p:cNvPr id="209" name="Rectangle 208"/>
          <p:cNvSpPr/>
          <p:nvPr/>
        </p:nvSpPr>
        <p:spPr>
          <a:xfrm>
            <a:off x="7554537" y="5708452"/>
            <a:ext cx="1535412" cy="621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spcAft>
                <a:spcPts val="300"/>
              </a:spcAft>
            </a:pPr>
            <a:r>
              <a:rPr lang="en-US" sz="1400" b="1" dirty="0">
                <a:solidFill>
                  <a:srgbClr val="FFFFFF"/>
                </a:solidFill>
              </a:rPr>
              <a:t>Workspace </a:t>
            </a:r>
            <a:r>
              <a:rPr lang="en-US" sz="1400" b="1" dirty="0" err="1">
                <a:solidFill>
                  <a:srgbClr val="FFFFFF"/>
                </a:solidFill>
              </a:rPr>
              <a:t>IoT</a:t>
            </a:r>
            <a:endParaRPr lang="en-US" sz="1400" b="1" dirty="0">
              <a:solidFill>
                <a:srgbClr val="FFFFFF"/>
              </a:solidFill>
            </a:endParaRPr>
          </a:p>
        </p:txBody>
      </p:sp>
      <p:grpSp>
        <p:nvGrpSpPr>
          <p:cNvPr id="210" name="Group 23"/>
          <p:cNvGrpSpPr>
            <a:grpSpLocks noChangeAspect="1"/>
          </p:cNvGrpSpPr>
          <p:nvPr/>
        </p:nvGrpSpPr>
        <p:grpSpPr bwMode="auto">
          <a:xfrm>
            <a:off x="7991668" y="5184937"/>
            <a:ext cx="643021" cy="641290"/>
            <a:chOff x="12344" y="2036"/>
            <a:chExt cx="1117" cy="1114"/>
          </a:xfrm>
        </p:grpSpPr>
        <p:sp>
          <p:nvSpPr>
            <p:cNvPr id="211" name="Oval 24"/>
            <p:cNvSpPr>
              <a:spLocks noChangeArrowheads="1"/>
            </p:cNvSpPr>
            <p:nvPr/>
          </p:nvSpPr>
          <p:spPr bwMode="auto">
            <a:xfrm>
              <a:off x="12487" y="2036"/>
              <a:ext cx="225" cy="223"/>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12" name="Oval 25"/>
            <p:cNvSpPr>
              <a:spLocks noChangeArrowheads="1"/>
            </p:cNvSpPr>
            <p:nvPr/>
          </p:nvSpPr>
          <p:spPr bwMode="auto">
            <a:xfrm>
              <a:off x="13152" y="2052"/>
              <a:ext cx="225" cy="223"/>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13" name="Oval 26"/>
            <p:cNvSpPr>
              <a:spLocks noChangeArrowheads="1"/>
            </p:cNvSpPr>
            <p:nvPr/>
          </p:nvSpPr>
          <p:spPr bwMode="auto">
            <a:xfrm>
              <a:off x="12680" y="2501"/>
              <a:ext cx="222" cy="223"/>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14" name="Oval 27"/>
            <p:cNvSpPr>
              <a:spLocks noChangeArrowheads="1"/>
            </p:cNvSpPr>
            <p:nvPr/>
          </p:nvSpPr>
          <p:spPr bwMode="auto">
            <a:xfrm>
              <a:off x="13238" y="2562"/>
              <a:ext cx="223" cy="223"/>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36" name="Oval 28"/>
            <p:cNvSpPr>
              <a:spLocks noChangeArrowheads="1"/>
            </p:cNvSpPr>
            <p:nvPr/>
          </p:nvSpPr>
          <p:spPr bwMode="auto">
            <a:xfrm>
              <a:off x="12862" y="2928"/>
              <a:ext cx="223" cy="222"/>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37" name="Oval 29"/>
            <p:cNvSpPr>
              <a:spLocks noChangeArrowheads="1"/>
            </p:cNvSpPr>
            <p:nvPr/>
          </p:nvSpPr>
          <p:spPr bwMode="auto">
            <a:xfrm>
              <a:off x="12344" y="2562"/>
              <a:ext cx="223" cy="223"/>
            </a:xfrm>
            <a:prstGeom prst="ellips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38" name="Line 30"/>
            <p:cNvSpPr>
              <a:spLocks noChangeShapeType="1"/>
            </p:cNvSpPr>
            <p:nvPr/>
          </p:nvSpPr>
          <p:spPr bwMode="auto">
            <a:xfrm>
              <a:off x="12712" y="2149"/>
              <a:ext cx="440" cy="16"/>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39" name="Line 31"/>
            <p:cNvSpPr>
              <a:spLocks noChangeShapeType="1"/>
            </p:cNvSpPr>
            <p:nvPr/>
          </p:nvSpPr>
          <p:spPr bwMode="auto">
            <a:xfrm>
              <a:off x="13324" y="2259"/>
              <a:ext cx="27" cy="303"/>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0" name="Line 32"/>
            <p:cNvSpPr>
              <a:spLocks noChangeShapeType="1"/>
            </p:cNvSpPr>
            <p:nvPr/>
          </p:nvSpPr>
          <p:spPr bwMode="auto">
            <a:xfrm flipH="1">
              <a:off x="12862" y="2259"/>
              <a:ext cx="344" cy="266"/>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1" name="Line 33"/>
            <p:cNvSpPr>
              <a:spLocks noChangeShapeType="1"/>
            </p:cNvSpPr>
            <p:nvPr/>
          </p:nvSpPr>
          <p:spPr bwMode="auto">
            <a:xfrm>
              <a:off x="12902" y="2611"/>
              <a:ext cx="339" cy="37"/>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2" name="Line 34"/>
            <p:cNvSpPr>
              <a:spLocks noChangeShapeType="1"/>
            </p:cNvSpPr>
            <p:nvPr/>
          </p:nvSpPr>
          <p:spPr bwMode="auto">
            <a:xfrm flipH="1">
              <a:off x="13072" y="2775"/>
              <a:ext cx="228" cy="209"/>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3" name="Line 35"/>
            <p:cNvSpPr>
              <a:spLocks noChangeShapeType="1"/>
            </p:cNvSpPr>
            <p:nvPr/>
          </p:nvSpPr>
          <p:spPr bwMode="auto">
            <a:xfrm flipH="1" flipV="1">
              <a:off x="12855" y="2719"/>
              <a:ext cx="77" cy="217"/>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4" name="Line 36"/>
            <p:cNvSpPr>
              <a:spLocks noChangeShapeType="1"/>
            </p:cNvSpPr>
            <p:nvPr/>
          </p:nvSpPr>
          <p:spPr bwMode="auto">
            <a:xfrm flipH="1" flipV="1">
              <a:off x="12532" y="2756"/>
              <a:ext cx="341" cy="233"/>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5" name="Line 37"/>
            <p:cNvSpPr>
              <a:spLocks noChangeShapeType="1"/>
            </p:cNvSpPr>
            <p:nvPr/>
          </p:nvSpPr>
          <p:spPr bwMode="auto">
            <a:xfrm flipV="1">
              <a:off x="12454" y="2248"/>
              <a:ext cx="94" cy="314"/>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6" name="Line 38"/>
            <p:cNvSpPr>
              <a:spLocks noChangeShapeType="1"/>
            </p:cNvSpPr>
            <p:nvPr/>
          </p:nvSpPr>
          <p:spPr bwMode="auto">
            <a:xfrm flipV="1">
              <a:off x="12564" y="2632"/>
              <a:ext cx="116" cy="16"/>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sp>
          <p:nvSpPr>
            <p:cNvPr id="247" name="Line 39"/>
            <p:cNvSpPr>
              <a:spLocks noChangeShapeType="1"/>
            </p:cNvSpPr>
            <p:nvPr/>
          </p:nvSpPr>
          <p:spPr bwMode="auto">
            <a:xfrm>
              <a:off x="12637" y="2259"/>
              <a:ext cx="110" cy="250"/>
            </a:xfrm>
            <a:prstGeom prst="line">
              <a:avLst/>
            </a:prstGeom>
            <a:noFill/>
            <a:ln w="2286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endParaRPr>
            </a:p>
          </p:txBody>
        </p:sp>
      </p:grpSp>
    </p:spTree>
    <p:extLst>
      <p:ext uri="{BB962C8B-B14F-4D97-AF65-F5344CB8AC3E}">
        <p14:creationId xmlns:p14="http://schemas.microsoft.com/office/powerpoint/2010/main" val="58060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3778618" y="836387"/>
            <a:ext cx="3067716" cy="1742942"/>
            <a:chOff x="1445037" y="837026"/>
            <a:chExt cx="5137428" cy="2287686"/>
          </a:xfrm>
        </p:grpSpPr>
        <p:sp>
          <p:nvSpPr>
            <p:cNvPr id="48157" name="Right Triangle 15"/>
            <p:cNvSpPr>
              <a:spLocks noChangeArrowheads="1"/>
            </p:cNvSpPr>
            <p:nvPr/>
          </p:nvSpPr>
          <p:spPr bwMode="auto">
            <a:xfrm rot="7102165" flipH="1">
              <a:off x="4423677" y="965924"/>
              <a:ext cx="977803" cy="3339773"/>
            </a:xfrm>
            <a:prstGeom prst="rtTriangle">
              <a:avLst/>
            </a:prstGeom>
            <a:gradFill rotWithShape="1">
              <a:gsLst>
                <a:gs pos="0">
                  <a:schemeClr val="bg2">
                    <a:alpha val="48997"/>
                  </a:schemeClr>
                </a:gs>
                <a:gs pos="100000">
                  <a:srgbClr val="FFFFFF">
                    <a:alpha val="48997"/>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1600">
                <a:solidFill>
                  <a:srgbClr val="FFFFFF"/>
                </a:solidFill>
              </a:endParaRPr>
            </a:p>
          </p:txBody>
        </p:sp>
        <p:sp>
          <p:nvSpPr>
            <p:cNvPr id="48158" name="TextBox 18"/>
            <p:cNvSpPr txBox="1">
              <a:spLocks noChangeArrowheads="1"/>
            </p:cNvSpPr>
            <p:nvPr/>
          </p:nvSpPr>
          <p:spPr bwMode="auto">
            <a:xfrm>
              <a:off x="1445037" y="837026"/>
              <a:ext cx="2370002" cy="415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8743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8743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8743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87438" eaLnBrk="0" fontAlgn="base" hangingPunct="0">
                <a:spcBef>
                  <a:spcPct val="0"/>
                </a:spcBef>
                <a:spcAft>
                  <a:spcPct val="0"/>
                </a:spcAft>
                <a:defRPr sz="2100">
                  <a:solidFill>
                    <a:schemeClr val="tx1"/>
                  </a:solidFill>
                  <a:latin typeface="Arial" charset="0"/>
                  <a:ea typeface="ＭＳ Ｐゴシック" charset="0"/>
                </a:defRPr>
              </a:lvl9pPr>
            </a:lstStyle>
            <a:p>
              <a:pPr algn="ctr" eaLnBrk="1" hangingPunct="1"/>
              <a:r>
                <a:rPr lang="en-US" dirty="0">
                  <a:cs typeface="Arial" charset="0"/>
                </a:rPr>
                <a:t>Dictation Software</a:t>
              </a:r>
            </a:p>
          </p:txBody>
        </p:sp>
        <p:pic>
          <p:nvPicPr>
            <p:cNvPr id="4815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8556" y="1244240"/>
              <a:ext cx="2446491" cy="165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 name="Group 12"/>
          <p:cNvGrpSpPr>
            <a:grpSpLocks/>
          </p:cNvGrpSpPr>
          <p:nvPr/>
        </p:nvGrpSpPr>
        <p:grpSpPr bwMode="auto">
          <a:xfrm>
            <a:off x="8109554" y="793366"/>
            <a:ext cx="2755825" cy="1986059"/>
            <a:chOff x="5981933" y="837026"/>
            <a:chExt cx="4614268" cy="2607216"/>
          </a:xfrm>
        </p:grpSpPr>
        <p:sp>
          <p:nvSpPr>
            <p:cNvPr id="48154" name="Right Triangle 10"/>
            <p:cNvSpPr>
              <a:spLocks noChangeArrowheads="1"/>
            </p:cNvSpPr>
            <p:nvPr/>
          </p:nvSpPr>
          <p:spPr bwMode="auto">
            <a:xfrm rot="13873248" flipH="1">
              <a:off x="7162918" y="1285454"/>
              <a:ext cx="977803" cy="3339773"/>
            </a:xfrm>
            <a:prstGeom prst="rtTriangle">
              <a:avLst/>
            </a:prstGeom>
            <a:gradFill rotWithShape="1">
              <a:gsLst>
                <a:gs pos="0">
                  <a:schemeClr val="bg2">
                    <a:alpha val="48997"/>
                  </a:schemeClr>
                </a:gs>
                <a:gs pos="100000">
                  <a:srgbClr val="FFFFFF">
                    <a:alpha val="48997"/>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1600">
                <a:solidFill>
                  <a:srgbClr val="FFFFFF"/>
                </a:solidFill>
              </a:endParaRPr>
            </a:p>
          </p:txBody>
        </p:sp>
        <p:pic>
          <p:nvPicPr>
            <p:cNvPr id="48155"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1727" y="1244240"/>
              <a:ext cx="2294474" cy="1508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56" name="TextBox 21"/>
            <p:cNvSpPr txBox="1">
              <a:spLocks noChangeArrowheads="1"/>
            </p:cNvSpPr>
            <p:nvPr/>
          </p:nvSpPr>
          <p:spPr bwMode="auto">
            <a:xfrm>
              <a:off x="8415612" y="837026"/>
              <a:ext cx="2035871" cy="415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8743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8743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8743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87438" eaLnBrk="0" fontAlgn="base" hangingPunct="0">
                <a:spcBef>
                  <a:spcPct val="0"/>
                </a:spcBef>
                <a:spcAft>
                  <a:spcPct val="0"/>
                </a:spcAft>
                <a:defRPr sz="2100">
                  <a:solidFill>
                    <a:schemeClr val="tx1"/>
                  </a:solidFill>
                  <a:latin typeface="Arial" charset="0"/>
                  <a:ea typeface="ＭＳ Ｐゴシック" charset="0"/>
                </a:defRPr>
              </a:lvl9pPr>
            </a:lstStyle>
            <a:p>
              <a:pPr algn="ctr" eaLnBrk="1" hangingPunct="1"/>
              <a:r>
                <a:rPr lang="en-US">
                  <a:cs typeface="Arial" charset="0"/>
                </a:rPr>
                <a:t>Imaging Viewer</a:t>
              </a:r>
            </a:p>
          </p:txBody>
        </p:sp>
      </p:grpSp>
      <p:grpSp>
        <p:nvGrpSpPr>
          <p:cNvPr id="4" name="Group 3"/>
          <p:cNvGrpSpPr>
            <a:grpSpLocks/>
          </p:cNvGrpSpPr>
          <p:nvPr/>
        </p:nvGrpSpPr>
        <p:grpSpPr bwMode="auto">
          <a:xfrm>
            <a:off x="3824454" y="3378890"/>
            <a:ext cx="2717905" cy="1804645"/>
            <a:chOff x="2030141" y="3037822"/>
            <a:chExt cx="4552324" cy="2367050"/>
          </a:xfrm>
        </p:grpSpPr>
        <p:sp>
          <p:nvSpPr>
            <p:cNvPr id="48151" name="Right Triangle 14"/>
            <p:cNvSpPr>
              <a:spLocks noChangeArrowheads="1"/>
            </p:cNvSpPr>
            <p:nvPr/>
          </p:nvSpPr>
          <p:spPr bwMode="auto">
            <a:xfrm rot="3350483" flipH="1">
              <a:off x="4423677" y="1856837"/>
              <a:ext cx="977803" cy="3339773"/>
            </a:xfrm>
            <a:prstGeom prst="rtTriangle">
              <a:avLst/>
            </a:prstGeom>
            <a:gradFill rotWithShape="1">
              <a:gsLst>
                <a:gs pos="0">
                  <a:schemeClr val="bg2">
                    <a:alpha val="48997"/>
                  </a:schemeClr>
                </a:gs>
                <a:gs pos="100000">
                  <a:srgbClr val="FFFFFF">
                    <a:alpha val="48997"/>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1600">
                <a:solidFill>
                  <a:srgbClr val="FFFFFF"/>
                </a:solidFill>
              </a:endParaRPr>
            </a:p>
          </p:txBody>
        </p:sp>
        <p:sp>
          <p:nvSpPr>
            <p:cNvPr id="48152" name="TextBox 26"/>
            <p:cNvSpPr txBox="1">
              <a:spLocks noChangeArrowheads="1"/>
            </p:cNvSpPr>
            <p:nvPr/>
          </p:nvSpPr>
          <p:spPr bwMode="auto">
            <a:xfrm>
              <a:off x="2030141" y="3127258"/>
              <a:ext cx="2910496" cy="96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8743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8743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8743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87438" eaLnBrk="0" fontAlgn="base" hangingPunct="0">
                <a:spcBef>
                  <a:spcPct val="0"/>
                </a:spcBef>
                <a:spcAft>
                  <a:spcPct val="0"/>
                </a:spcAft>
                <a:defRPr sz="2100">
                  <a:solidFill>
                    <a:schemeClr val="tx1"/>
                  </a:solidFill>
                  <a:latin typeface="Arial" charset="0"/>
                  <a:ea typeface="ＭＳ Ｐゴシック" charset="0"/>
                </a:defRPr>
              </a:lvl9pPr>
            </a:lstStyle>
            <a:p>
              <a:pPr algn="ctr" eaLnBrk="1" hangingPunct="1"/>
              <a:r>
                <a:rPr lang="en-US" dirty="0">
                  <a:cs typeface="Arial" charset="0"/>
                </a:rPr>
                <a:t>Productivity apps</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rcRect l="9937" t="7515" r="9628" b="44315"/>
            <a:stretch>
              <a:fillRect/>
            </a:stretch>
          </p:blipFill>
          <p:spPr bwMode="auto">
            <a:xfrm>
              <a:off x="2818968" y="4064863"/>
              <a:ext cx="1027303" cy="134000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p:cNvGrpSpPr>
          <p:nvPr/>
        </p:nvGrpSpPr>
        <p:grpSpPr bwMode="auto">
          <a:xfrm>
            <a:off x="6702457" y="3106791"/>
            <a:ext cx="5381023" cy="1858962"/>
            <a:chOff x="6053703" y="3127258"/>
            <a:chExt cx="5379893" cy="1859424"/>
          </a:xfrm>
        </p:grpSpPr>
        <p:sp>
          <p:nvSpPr>
            <p:cNvPr id="48145" name="Right Triangle 11"/>
            <p:cNvSpPr>
              <a:spLocks noChangeArrowheads="1"/>
            </p:cNvSpPr>
            <p:nvPr/>
          </p:nvSpPr>
          <p:spPr bwMode="auto">
            <a:xfrm rot="17624930" flipH="1">
              <a:off x="7234688" y="2173471"/>
              <a:ext cx="977803" cy="3339773"/>
            </a:xfrm>
            <a:prstGeom prst="rtTriangle">
              <a:avLst/>
            </a:prstGeom>
            <a:gradFill rotWithShape="1">
              <a:gsLst>
                <a:gs pos="0">
                  <a:schemeClr val="bg2">
                    <a:alpha val="48997"/>
                  </a:schemeClr>
                </a:gs>
                <a:gs pos="100000">
                  <a:srgbClr val="FFFFFF">
                    <a:alpha val="48997"/>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1600">
                <a:solidFill>
                  <a:srgbClr val="FFFFFF"/>
                </a:solidFill>
              </a:endParaRPr>
            </a:p>
          </p:txBody>
        </p:sp>
        <p:sp>
          <p:nvSpPr>
            <p:cNvPr id="48146" name="TextBox 29"/>
            <p:cNvSpPr txBox="1">
              <a:spLocks noChangeArrowheads="1"/>
            </p:cNvSpPr>
            <p:nvPr/>
          </p:nvSpPr>
          <p:spPr bwMode="auto">
            <a:xfrm>
              <a:off x="8035623" y="3127258"/>
              <a:ext cx="3397973" cy="415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8743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8743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8743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87438" eaLnBrk="0" fontAlgn="base" hangingPunct="0">
                <a:spcBef>
                  <a:spcPct val="0"/>
                </a:spcBef>
                <a:spcAft>
                  <a:spcPct val="0"/>
                </a:spcAft>
                <a:defRPr sz="2100">
                  <a:solidFill>
                    <a:schemeClr val="tx1"/>
                  </a:solidFill>
                  <a:latin typeface="Arial" charset="0"/>
                  <a:ea typeface="ＭＳ Ｐゴシック" charset="0"/>
                </a:defRPr>
              </a:lvl9pPr>
            </a:lstStyle>
            <a:p>
              <a:pPr algn="ctr" eaLnBrk="1" hangingPunct="1"/>
              <a:r>
                <a:rPr lang="en-US" dirty="0">
                  <a:cs typeface="Arial" charset="0"/>
                </a:rPr>
                <a:t>Access and Sharing of PHI</a:t>
              </a:r>
            </a:p>
          </p:txBody>
        </p:sp>
        <p:grpSp>
          <p:nvGrpSpPr>
            <p:cNvPr id="48147" name="Group 30"/>
            <p:cNvGrpSpPr>
              <a:grpSpLocks/>
            </p:cNvGrpSpPr>
            <p:nvPr/>
          </p:nvGrpSpPr>
          <p:grpSpPr bwMode="auto">
            <a:xfrm>
              <a:off x="8695493" y="3699198"/>
              <a:ext cx="1746043" cy="1287484"/>
              <a:chOff x="762388" y="469750"/>
              <a:chExt cx="7064134" cy="5143500"/>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388" y="469750"/>
                <a:ext cx="6858001" cy="5143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l="3844" t="15451" r="79510" b="70076"/>
              <a:stretch>
                <a:fillRect/>
              </a:stretch>
            </p:blipFill>
            <p:spPr bwMode="auto">
              <a:xfrm>
                <a:off x="5727656" y="957862"/>
                <a:ext cx="1100892" cy="69539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l="40797" t="40419" r="41858" b="40939"/>
              <a:stretch>
                <a:fillRect/>
              </a:stretch>
            </p:blipFill>
            <p:spPr bwMode="auto">
              <a:xfrm>
                <a:off x="6458437" y="1524871"/>
                <a:ext cx="1368085" cy="95885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7" name="Group 6"/>
          <p:cNvGrpSpPr>
            <a:grpSpLocks/>
          </p:cNvGrpSpPr>
          <p:nvPr/>
        </p:nvGrpSpPr>
        <p:grpSpPr bwMode="auto">
          <a:xfrm>
            <a:off x="6098363" y="234951"/>
            <a:ext cx="1978469" cy="2809753"/>
            <a:chOff x="4721619" y="329301"/>
            <a:chExt cx="3312831" cy="3687935"/>
          </a:xfrm>
        </p:grpSpPr>
        <p:sp>
          <p:nvSpPr>
            <p:cNvPr id="48142" name="Isosceles Triangle 16"/>
            <p:cNvSpPr>
              <a:spLocks noChangeArrowheads="1"/>
            </p:cNvSpPr>
            <p:nvPr/>
          </p:nvSpPr>
          <p:spPr bwMode="auto">
            <a:xfrm rot="10800000">
              <a:off x="5773077" y="1883302"/>
              <a:ext cx="1211203" cy="2133934"/>
            </a:xfrm>
            <a:prstGeom prst="triangle">
              <a:avLst>
                <a:gd name="adj" fmla="val 50000"/>
              </a:avLst>
            </a:prstGeom>
            <a:gradFill rotWithShape="1">
              <a:gsLst>
                <a:gs pos="0">
                  <a:schemeClr val="bg2">
                    <a:alpha val="48997"/>
                  </a:schemeClr>
                </a:gs>
                <a:gs pos="100000">
                  <a:srgbClr val="FFFFFF">
                    <a:alpha val="48997"/>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endParaRPr lang="en-US" sz="1600">
                <a:solidFill>
                  <a:srgbClr val="FFFFFF"/>
                </a:solidFill>
              </a:endParaRP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43364" y="797148"/>
              <a:ext cx="2490394" cy="1511291"/>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44" name="TextBox 34"/>
            <p:cNvSpPr txBox="1">
              <a:spLocks noChangeArrowheads="1"/>
            </p:cNvSpPr>
            <p:nvPr/>
          </p:nvSpPr>
          <p:spPr bwMode="auto">
            <a:xfrm>
              <a:off x="4721619" y="329301"/>
              <a:ext cx="3312831" cy="415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8743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8743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8743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87438" eaLnBrk="0" fontAlgn="base" hangingPunct="0">
                <a:spcBef>
                  <a:spcPct val="0"/>
                </a:spcBef>
                <a:spcAft>
                  <a:spcPct val="0"/>
                </a:spcAft>
                <a:defRPr sz="2100">
                  <a:solidFill>
                    <a:schemeClr val="tx1"/>
                  </a:solidFill>
                  <a:latin typeface="Arial" charset="0"/>
                  <a:ea typeface="ＭＳ Ｐゴシック" charset="0"/>
                </a:defRPr>
              </a:lvl9pPr>
            </a:lstStyle>
            <a:p>
              <a:pPr algn="ctr" eaLnBrk="1" hangingPunct="1"/>
              <a:r>
                <a:rPr lang="en-US">
                  <a:cs typeface="Arial" charset="0"/>
                </a:rPr>
                <a:t>Electronic Medical Record</a:t>
              </a:r>
            </a:p>
          </p:txBody>
        </p:sp>
      </p:grpSp>
      <p:sp>
        <p:nvSpPr>
          <p:cNvPr id="6" name="TextBox 5"/>
          <p:cNvSpPr txBox="1"/>
          <p:nvPr/>
        </p:nvSpPr>
        <p:spPr>
          <a:xfrm>
            <a:off x="4190156" y="5754776"/>
            <a:ext cx="6174723" cy="523220"/>
          </a:xfrm>
          <a:prstGeom prst="rect">
            <a:avLst/>
          </a:prstGeom>
          <a:noFill/>
        </p:spPr>
        <p:txBody>
          <a:bodyPr wrap="square" rtlCol="0">
            <a:spAutoFit/>
          </a:bodyPr>
          <a:lstStyle/>
          <a:p>
            <a:r>
              <a:rPr lang="en-US" sz="2800" dirty="0"/>
              <a:t>“</a:t>
            </a:r>
            <a:r>
              <a:rPr lang="en-US" sz="2800" b="1" spc="30" dirty="0">
                <a:latin typeface="+mj-lt"/>
                <a:ea typeface="+mj-ea"/>
                <a:cs typeface="+mj-cs"/>
              </a:rPr>
              <a:t>Anywhere, anytime, on any network”</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2397" y="2455988"/>
            <a:ext cx="2570242" cy="1426637"/>
          </a:xfrm>
          <a:prstGeom prst="rect">
            <a:avLst/>
          </a:prstGeom>
        </p:spPr>
      </p:pic>
      <p:sp>
        <p:nvSpPr>
          <p:cNvPr id="30" name="Title 3"/>
          <p:cNvSpPr>
            <a:spLocks noGrp="1"/>
          </p:cNvSpPr>
          <p:nvPr>
            <p:ph type="title"/>
          </p:nvPr>
        </p:nvSpPr>
        <p:spPr>
          <a:xfrm>
            <a:off x="446861" y="2903594"/>
            <a:ext cx="2857921" cy="2171700"/>
          </a:xfrm>
        </p:spPr>
        <p:txBody>
          <a:bodyPr/>
          <a:lstStyle/>
          <a:p>
            <a:r>
              <a:rPr lang="en-US" sz="4400" dirty="0">
                <a:solidFill>
                  <a:schemeClr val="tx1"/>
                </a:solidFill>
              </a:rPr>
              <a:t>Digital</a:t>
            </a:r>
            <a:r>
              <a:rPr lang="en-US" dirty="0"/>
              <a:t> </a:t>
            </a:r>
            <a:r>
              <a:rPr lang="en-US" sz="4400" dirty="0">
                <a:solidFill>
                  <a:schemeClr val="tx1"/>
                </a:solidFill>
              </a:rPr>
              <a:t>Workspace</a:t>
            </a:r>
          </a:p>
        </p:txBody>
      </p:sp>
    </p:spTree>
    <p:custDataLst>
      <p:tags r:id="rId1"/>
    </p:custDataLst>
    <p:extLst>
      <p:ext uri="{BB962C8B-B14F-4D97-AF65-F5344CB8AC3E}">
        <p14:creationId xmlns:p14="http://schemas.microsoft.com/office/powerpoint/2010/main" val="928896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pPr marL="0" indent="0">
              <a:spcBef>
                <a:spcPts val="600"/>
              </a:spcBef>
              <a:buNone/>
            </a:pPr>
            <a:r>
              <a:rPr lang="en-US" sz="2800" dirty="0">
                <a:solidFill>
                  <a:srgbClr val="00A1E0"/>
                </a:solidFill>
                <a:cs typeface="Arial" charset="0"/>
              </a:rPr>
              <a:t>The challenge </a:t>
            </a:r>
          </a:p>
          <a:p>
            <a:pPr marL="185738" lvl="1" indent="-185738">
              <a:buClr>
                <a:srgbClr val="414141"/>
              </a:buClr>
            </a:pPr>
            <a:r>
              <a:rPr lang="en-US" sz="2800" dirty="0"/>
              <a:t>Improve clinician productivity and satisfaction</a:t>
            </a:r>
          </a:p>
          <a:p>
            <a:pPr marL="185738" lvl="1" indent="-185738">
              <a:buClr>
                <a:srgbClr val="414141"/>
              </a:buClr>
            </a:pPr>
            <a:r>
              <a:rPr lang="en-US" sz="2800" dirty="0"/>
              <a:t>Adapt to government mandates and mitigate security risks</a:t>
            </a:r>
          </a:p>
          <a:p>
            <a:pPr marL="185738" lvl="1" indent="-185738">
              <a:buClr>
                <a:srgbClr val="414141"/>
              </a:buClr>
            </a:pPr>
            <a:r>
              <a:rPr lang="en-US" sz="2800" dirty="0"/>
              <a:t>Address device proliferation and bring-your-own-device issues</a:t>
            </a:r>
          </a:p>
          <a:p>
            <a:pPr marL="185738" lvl="1" indent="-185738">
              <a:buClr>
                <a:srgbClr val="414141"/>
              </a:buClr>
            </a:pPr>
            <a:r>
              <a:rPr lang="en-US" sz="2800" dirty="0"/>
              <a:t>Reduce IT costs and improve efficiency</a:t>
            </a:r>
            <a:r>
              <a:rPr lang="en-US" sz="2800" dirty="0">
                <a:solidFill>
                  <a:srgbClr val="7F7F7F"/>
                </a:solidFill>
              </a:rPr>
              <a:t> </a:t>
            </a:r>
          </a:p>
          <a:p>
            <a:endParaRPr lang="en-US" dirty="0"/>
          </a:p>
        </p:txBody>
      </p:sp>
      <p:sp>
        <p:nvSpPr>
          <p:cNvPr id="5" name="Title 4"/>
          <p:cNvSpPr>
            <a:spLocks noGrp="1"/>
          </p:cNvSpPr>
          <p:nvPr>
            <p:ph type="title"/>
          </p:nvPr>
        </p:nvSpPr>
        <p:spPr/>
        <p:txBody>
          <a:bodyPr/>
          <a:lstStyle/>
          <a:p>
            <a:r>
              <a:rPr lang="en-US" dirty="0"/>
              <a:t>Franciscan Missionaries of Our Lady Health System</a:t>
            </a:r>
          </a:p>
        </p:txBody>
      </p:sp>
      <p:sp>
        <p:nvSpPr>
          <p:cNvPr id="6" name="Slide Number Placeholder 5"/>
          <p:cNvSpPr>
            <a:spLocks noGrp="1"/>
          </p:cNvSpPr>
          <p:nvPr>
            <p:ph type="sldNum" sz="quarter" idx="4"/>
          </p:nvPr>
        </p:nvSpPr>
        <p:spPr/>
        <p:txBody>
          <a:bodyPr/>
          <a:lstStyle/>
          <a:p>
            <a:fld id="{9CDD6D2D-30C4-D047-AF46-6F961B81EEA8}" type="slidenum">
              <a:rPr lang="en-US" smtClean="0"/>
              <a:pPr/>
              <a:t>7</a:t>
            </a:fld>
            <a:endParaRPr lang="en-US" dirty="0"/>
          </a:p>
        </p:txBody>
      </p:sp>
      <p:sp>
        <p:nvSpPr>
          <p:cNvPr id="7" name="Footer Placeholder 6"/>
          <p:cNvSpPr>
            <a:spLocks noGrp="1"/>
          </p:cNvSpPr>
          <p:nvPr>
            <p:ph type="ftr" sz="quarter" idx="3"/>
          </p:nvPr>
        </p:nvSpPr>
        <p:spPr/>
        <p:txBody>
          <a:bodyPr/>
          <a:lstStyle/>
          <a:p>
            <a:r>
              <a:rPr lang="en-US">
                <a:ea typeface="Arial"/>
                <a:cs typeface="Arial"/>
              </a:rPr>
              <a:t>© 2016 Citrix | Confidential </a:t>
            </a:r>
            <a:endParaRPr lang="en-US" dirty="0">
              <a:ea typeface="Arial"/>
              <a:cs typeface="Arial"/>
            </a:endParaRPr>
          </a:p>
        </p:txBody>
      </p:sp>
      <p:pic>
        <p:nvPicPr>
          <p:cNvPr id="16" name="Picture 2" descr="Franciscan Mmissionaries of Our Lady Health System (FMOHLS Home)"/>
          <p:cNvPicPr>
            <a:picLocks noChangeAspect="1" noChangeArrowheads="1"/>
          </p:cNvPicPr>
          <p:nvPr/>
        </p:nvPicPr>
        <p:blipFill>
          <a:blip r:embed="rId2">
            <a:extLst>
              <a:ext uri="{28A0092B-C50C-407E-A947-70E740481C1C}">
                <a14:useLocalDpi xmlns:a14="http://schemas.microsoft.com/office/drawing/2010/main" val="0"/>
              </a:ext>
            </a:extLst>
          </a:blip>
          <a:srcRect r="25748" b="3691"/>
          <a:stretch>
            <a:fillRect/>
          </a:stretch>
        </p:blipFill>
        <p:spPr bwMode="auto">
          <a:xfrm>
            <a:off x="457200" y="1012524"/>
            <a:ext cx="19732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285" r="13285"/>
          <a:stretch>
            <a:fillRect/>
          </a:stretch>
        </p:blipFill>
        <p:spPr/>
      </p:pic>
    </p:spTree>
    <p:extLst>
      <p:ext uri="{BB962C8B-B14F-4D97-AF65-F5344CB8AC3E}">
        <p14:creationId xmlns:p14="http://schemas.microsoft.com/office/powerpoint/2010/main" val="281762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pPr defTabSz="1087438" fontAlgn="base">
              <a:spcAft>
                <a:spcPct val="0"/>
              </a:spcAft>
              <a:buClr>
                <a:srgbClr val="000000"/>
              </a:buClr>
              <a:buFont typeface="Arial" charset="0"/>
              <a:buNone/>
              <a:defRPr/>
            </a:pPr>
            <a:r>
              <a:rPr lang="en-US" sz="4300" dirty="0">
                <a:cs typeface="Arial" charset="0"/>
              </a:rPr>
              <a:t>“They are doctors, not IT people. They shouldn’t have to worry about the computer. We needed to get them access to the applications they need, when and where they need them.” </a:t>
            </a:r>
          </a:p>
          <a:p>
            <a:pPr algn="l" defTabSz="1087438" fontAlgn="base">
              <a:spcAft>
                <a:spcPct val="0"/>
              </a:spcAft>
              <a:buClr>
                <a:srgbClr val="000000"/>
              </a:buClr>
              <a:buFont typeface="Arial" charset="0"/>
              <a:buNone/>
              <a:defRPr/>
            </a:pPr>
            <a:r>
              <a:rPr lang="en-US" sz="2600" dirty="0">
                <a:cs typeface="Arial" charset="0"/>
              </a:rPr>
              <a:t>—Johnny Brister, Manager of Infrastructure and Technology Systems, Franciscan Missionaries of Our Lady Health System</a:t>
            </a:r>
          </a:p>
          <a:p>
            <a:endParaRPr lang="en-US" dirty="0"/>
          </a:p>
        </p:txBody>
      </p:sp>
    </p:spTree>
    <p:extLst>
      <p:ext uri="{BB962C8B-B14F-4D97-AF65-F5344CB8AC3E}">
        <p14:creationId xmlns:p14="http://schemas.microsoft.com/office/powerpoint/2010/main" val="3390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pPr marL="0" indent="0">
              <a:spcBef>
                <a:spcPts val="600"/>
              </a:spcBef>
              <a:buNone/>
            </a:pPr>
            <a:r>
              <a:rPr lang="en-US" sz="2800" dirty="0">
                <a:solidFill>
                  <a:srgbClr val="00A1E0"/>
                </a:solidFill>
                <a:cs typeface="Arial" charset="0"/>
              </a:rPr>
              <a:t>The Solution</a:t>
            </a:r>
          </a:p>
          <a:p>
            <a:pPr marL="185738" lvl="1" indent="-185738">
              <a:buClr>
                <a:srgbClr val="414141"/>
              </a:buClr>
            </a:pPr>
            <a:r>
              <a:rPr lang="en-US" sz="2400" dirty="0"/>
              <a:t>End-to-end digital workspace </a:t>
            </a:r>
            <a:endParaRPr lang="en-US" sz="2000" dirty="0">
              <a:solidFill>
                <a:srgbClr val="00A1E0"/>
              </a:solidFill>
              <a:cs typeface="Arial" charset="0"/>
            </a:endParaRPr>
          </a:p>
          <a:p>
            <a:pPr marL="0" lvl="1" indent="0">
              <a:spcBef>
                <a:spcPts val="1200"/>
              </a:spcBef>
              <a:buClr>
                <a:srgbClr val="414141"/>
              </a:buClr>
              <a:buNone/>
            </a:pPr>
            <a:r>
              <a:rPr lang="en-US" sz="2800" dirty="0">
                <a:solidFill>
                  <a:srgbClr val="00A1E0"/>
                </a:solidFill>
                <a:cs typeface="Arial" charset="0"/>
              </a:rPr>
              <a:t>Key benefits</a:t>
            </a:r>
          </a:p>
          <a:p>
            <a:pPr marL="185738" lvl="1" indent="-185738">
              <a:buClr>
                <a:srgbClr val="414141"/>
              </a:buClr>
            </a:pPr>
            <a:r>
              <a:rPr lang="en-US" sz="2400" dirty="0"/>
              <a:t>Simplifies workflows, improves clinician satisfaction and meets CPOE needs with less than five-second logins</a:t>
            </a:r>
          </a:p>
          <a:p>
            <a:pPr marL="185738" lvl="1" indent="-185738">
              <a:buClr>
                <a:srgbClr val="414141"/>
              </a:buClr>
            </a:pPr>
            <a:r>
              <a:rPr lang="en-US" sz="2400" dirty="0"/>
              <a:t>Saves nearly $750,000 per year</a:t>
            </a:r>
          </a:p>
          <a:p>
            <a:pPr marL="185738" lvl="1" indent="-185738">
              <a:buClr>
                <a:srgbClr val="414141"/>
              </a:buClr>
            </a:pPr>
            <a:r>
              <a:rPr lang="en-US" sz="2400" dirty="0"/>
              <a:t>Reduces risk of HIPAA breaches</a:t>
            </a:r>
          </a:p>
          <a:p>
            <a:pPr marL="185738" lvl="1" indent="-185738">
              <a:buClr>
                <a:srgbClr val="414141"/>
              </a:buClr>
            </a:pPr>
            <a:r>
              <a:rPr lang="en-US" sz="2400" dirty="0"/>
              <a:t>Enables support of bring-your-own-device program in less than two weeks </a:t>
            </a:r>
          </a:p>
          <a:p>
            <a:pPr marL="0" lvl="1" indent="0">
              <a:buClr>
                <a:srgbClr val="414141"/>
              </a:buClr>
              <a:buNone/>
            </a:pPr>
            <a:r>
              <a:rPr lang="en-US" sz="2800" dirty="0">
                <a:solidFill>
                  <a:schemeClr val="bg1"/>
                </a:solidFill>
              </a:rPr>
              <a:t>r solutions for tap-and-go badge access, medical-grade dictation and zero-client footprint </a:t>
            </a:r>
          </a:p>
          <a:p>
            <a:endParaRPr lang="en-US" dirty="0"/>
          </a:p>
        </p:txBody>
      </p:sp>
      <p:sp>
        <p:nvSpPr>
          <p:cNvPr id="5" name="Title 4"/>
          <p:cNvSpPr>
            <a:spLocks noGrp="1"/>
          </p:cNvSpPr>
          <p:nvPr>
            <p:ph type="title"/>
          </p:nvPr>
        </p:nvSpPr>
        <p:spPr/>
        <p:txBody>
          <a:bodyPr/>
          <a:lstStyle/>
          <a:p>
            <a:r>
              <a:rPr lang="en-US" dirty="0"/>
              <a:t>Franciscan Missionaries of Our Lady Health System</a:t>
            </a:r>
          </a:p>
        </p:txBody>
      </p:sp>
      <p:sp>
        <p:nvSpPr>
          <p:cNvPr id="6" name="Slide Number Placeholder 5"/>
          <p:cNvSpPr>
            <a:spLocks noGrp="1"/>
          </p:cNvSpPr>
          <p:nvPr>
            <p:ph type="sldNum" sz="quarter" idx="4"/>
          </p:nvPr>
        </p:nvSpPr>
        <p:spPr/>
        <p:txBody>
          <a:bodyPr/>
          <a:lstStyle/>
          <a:p>
            <a:fld id="{9CDD6D2D-30C4-D047-AF46-6F961B81EEA8}" type="slidenum">
              <a:rPr lang="en-US" smtClean="0"/>
              <a:pPr/>
              <a:t>9</a:t>
            </a:fld>
            <a:endParaRPr lang="en-US" dirty="0"/>
          </a:p>
        </p:txBody>
      </p:sp>
      <p:sp>
        <p:nvSpPr>
          <p:cNvPr id="7" name="Footer Placeholder 6"/>
          <p:cNvSpPr>
            <a:spLocks noGrp="1"/>
          </p:cNvSpPr>
          <p:nvPr>
            <p:ph type="ftr" sz="quarter" idx="3"/>
          </p:nvPr>
        </p:nvSpPr>
        <p:spPr/>
        <p:txBody>
          <a:bodyPr/>
          <a:lstStyle/>
          <a:p>
            <a:r>
              <a:rPr lang="en-US">
                <a:ea typeface="Arial"/>
                <a:cs typeface="Arial"/>
              </a:rPr>
              <a:t>© 2016 Citrix | Confidential </a:t>
            </a:r>
            <a:endParaRPr lang="en-US" dirty="0">
              <a:ea typeface="Arial"/>
              <a:cs typeface="Arial"/>
            </a:endParaRPr>
          </a:p>
        </p:txBody>
      </p:sp>
      <p:pic>
        <p:nvPicPr>
          <p:cNvPr id="16" name="Picture 2" descr="Franciscan Mmissionaries of Our Lady Health System (FMOHLS Home)"/>
          <p:cNvPicPr>
            <a:picLocks noChangeAspect="1" noChangeArrowheads="1"/>
          </p:cNvPicPr>
          <p:nvPr/>
        </p:nvPicPr>
        <p:blipFill>
          <a:blip r:embed="rId2">
            <a:extLst>
              <a:ext uri="{28A0092B-C50C-407E-A947-70E740481C1C}">
                <a14:useLocalDpi xmlns:a14="http://schemas.microsoft.com/office/drawing/2010/main" val="0"/>
              </a:ext>
            </a:extLst>
          </a:blip>
          <a:srcRect r="25748" b="3691"/>
          <a:stretch>
            <a:fillRect/>
          </a:stretch>
        </p:blipFill>
        <p:spPr bwMode="auto">
          <a:xfrm>
            <a:off x="457200" y="1012524"/>
            <a:ext cx="19732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69" r="16569"/>
          <a:stretch>
            <a:fillRect/>
          </a:stretch>
        </p:blipFill>
        <p:spPr/>
      </p:pic>
    </p:spTree>
    <p:extLst>
      <p:ext uri="{BB962C8B-B14F-4D97-AF65-F5344CB8AC3E}">
        <p14:creationId xmlns:p14="http://schemas.microsoft.com/office/powerpoint/2010/main" val="15688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AVODOCUMENTID" val="32169641"/>
  <p:tag name="SAVOCOMPONENTID" val="22a3233d-fcca-4f33-a5dc-ce359ec690b6"/>
</p:tagLst>
</file>

<file path=ppt/theme/theme1.xml><?xml version="1.0" encoding="utf-8"?>
<a:theme xmlns:a="http://schemas.openxmlformats.org/drawingml/2006/main" name="Citrix_2016">
  <a:themeElements>
    <a:clrScheme name="Citrix Corp Palette 2016 update">
      <a:dk1>
        <a:sysClr val="windowText" lastClr="000000"/>
      </a:dk1>
      <a:lt1>
        <a:sysClr val="window" lastClr="FFFFFF"/>
      </a:lt1>
      <a:dk2>
        <a:srgbClr val="DBD9D1"/>
      </a:dk2>
      <a:lt2>
        <a:srgbClr val="B8B3AD"/>
      </a:lt2>
      <a:accent1>
        <a:srgbClr val="23AAE2"/>
      </a:accent1>
      <a:accent2>
        <a:srgbClr val="B7DB00"/>
      </a:accent2>
      <a:accent3>
        <a:srgbClr val="FF9E1B"/>
      </a:accent3>
      <a:accent4>
        <a:srgbClr val="F9423A"/>
      </a:accent4>
      <a:accent5>
        <a:srgbClr val="E90595"/>
      </a:accent5>
      <a:accent6>
        <a:srgbClr val="737373"/>
      </a:accent6>
      <a:hlink>
        <a:srgbClr val="00A3E0"/>
      </a:hlink>
      <a:folHlink>
        <a:srgbClr val="DBD9D1"/>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trix_6_2016" id="{9D2BA199-4500-E948-8B42-66C3A5A93C98}" vid="{E429B589-4920-6C4D-AA2A-C4C9C2110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31923</TotalTime>
  <Words>1512</Words>
  <Application>Microsoft Office PowerPoint</Application>
  <PresentationFormat>Widescreen</PresentationFormat>
  <Paragraphs>383</Paragraphs>
  <Slides>22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Arial</vt:lpstr>
      <vt:lpstr>Calibri</vt:lpstr>
      <vt:lpstr>Calibri Light</vt:lpstr>
      <vt:lpstr>Lucida Grande</vt:lpstr>
      <vt:lpstr>Tahoma</vt:lpstr>
      <vt:lpstr>Citrix_2016</vt:lpstr>
      <vt:lpstr>Powering the  Future of Healthcare IT</vt:lpstr>
      <vt:lpstr>Secure delivery of apps &amp; data </vt:lpstr>
      <vt:lpstr>Leadership in Healthcare</vt:lpstr>
      <vt:lpstr>Offering the world’s best integrated technology services for secure delivery of apps and data</vt:lpstr>
      <vt:lpstr>Unifying apps and data in secure digital workspaces that enable people to work on any device, anywhere  </vt:lpstr>
      <vt:lpstr>Digital Workspace</vt:lpstr>
      <vt:lpstr>Franciscan Missionaries of Our Lady Health System</vt:lpstr>
      <vt:lpstr>PowerPoint Presentation</vt:lpstr>
      <vt:lpstr>Franciscan Missionaries of Our Lady Health System</vt:lpstr>
      <vt:lpstr>Digital Transformation in Healthcare</vt:lpstr>
      <vt:lpstr>Benefits of Digital Transformation Go Beyond Clinicians</vt:lpstr>
      <vt:lpstr>Typical Healthcare Customer Use Cases</vt:lpstr>
      <vt:lpstr>Security &amp;  Compliance  </vt:lpstr>
      <vt:lpstr>Perimeter is Expanding With a Complex Mix of Assets &amp; Data </vt:lpstr>
      <vt:lpstr>Security is #1 concern</vt:lpstr>
      <vt:lpstr>Citrix Advantages – Security &amp; Compliance</vt:lpstr>
      <vt:lpstr>IT Efficiency &amp; Flexibility  </vt:lpstr>
      <vt:lpstr>Driving Savings, Security and Growth</vt:lpstr>
      <vt:lpstr>Helping you say YES to the future of work</vt:lpstr>
      <vt:lpstr>Mobility in healthcare: transforming the care experience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account</dc:creator>
  <cp:keywords/>
  <dc:description/>
  <cp:lastModifiedBy>Ron Machisen</cp:lastModifiedBy>
  <cp:revision>1120</cp:revision>
  <cp:lastPrinted>2016-11-30T00:29:41Z</cp:lastPrinted>
  <dcterms:created xsi:type="dcterms:W3CDTF">2016-06-24T17:05:30Z</dcterms:created>
  <dcterms:modified xsi:type="dcterms:W3CDTF">2017-09-15T18:21:38Z</dcterms:modified>
  <cp:category/>
</cp:coreProperties>
</file>