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79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9" r:id="rId4"/>
    <p:sldId id="280" r:id="rId5"/>
    <p:sldId id="281" r:id="rId6"/>
    <p:sldId id="27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7"/>
    <p:sldId id="269" r:id="rId18"/>
    <p:sldId id="277" r:id="rId19"/>
    <p:sldId id="276" r:id="rId20"/>
    <p:sldId id="275" r:id="rId21"/>
    <p:sldId id="267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2071A-E256-8E43-92EA-6C6E2E93D87C}" type="datetimeFigureOut">
              <a:rPr lang="en-US" smtClean="0"/>
              <a:t>9/29/2017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EADB5-3EB4-FC43-9D42-01F59F17D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52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910058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</a:t>
            </a:r>
            <a:r>
              <a:rPr lang="en-US" baseline="0" dirty="0"/>
              <a:t> few SocialClime specific items here. We send messages to more than 8,000 new patients for our customer practice per day.</a:t>
            </a:r>
          </a:p>
          <a:p>
            <a:pPr lvl="0">
              <a:spcBef>
                <a:spcPts val="0"/>
              </a:spcBef>
              <a:buNone/>
            </a:pPr>
            <a:r>
              <a:rPr lang="en-US" baseline="0" dirty="0"/>
              <a:t> Patient and Provider examples here.</a:t>
            </a:r>
            <a:endParaRPr dirty="0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US"/>
              <a:t>SocialClime LLC - Copyright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gif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jp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socialclime_logo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7208" y="1610337"/>
            <a:ext cx="6338162" cy="16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3255156" y="2935911"/>
            <a:ext cx="4154953" cy="1200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kern="1200" dirty="0">
                <a:solidFill>
                  <a:schemeClr val="bg2">
                    <a:lumMod val="75000"/>
                  </a:schemeClr>
                </a:solidFill>
                <a:ea typeface="+mn-ea"/>
                <a:sym typeface="Calibri"/>
              </a:rPr>
              <a:t>Opt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Calibri"/>
                <a:sym typeface="Calibri"/>
              </a:rPr>
              <a:t> </a:t>
            </a:r>
            <a:r>
              <a:rPr lang="en-US" sz="3200" b="1" kern="1200" dirty="0">
                <a:solidFill>
                  <a:schemeClr val="bg2">
                    <a:lumMod val="75000"/>
                  </a:schemeClr>
                </a:solidFill>
                <a:ea typeface="+mn-ea"/>
                <a:sym typeface="Calibri"/>
              </a:rPr>
              <a:t>to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a typeface="Calibri"/>
                <a:sym typeface="Calibri"/>
              </a:rPr>
              <a:t> </a:t>
            </a:r>
            <a:r>
              <a:rPr lang="en-US" sz="3200" b="1" kern="1200" dirty="0">
                <a:solidFill>
                  <a:schemeClr val="bg2">
                    <a:lumMod val="75000"/>
                  </a:schemeClr>
                </a:solidFill>
                <a:ea typeface="+mn-ea"/>
                <a:sym typeface="Calibri"/>
              </a:rPr>
              <a:t>Transform</a:t>
            </a:r>
          </a:p>
        </p:txBody>
      </p:sp>
      <p:sp>
        <p:nvSpPr>
          <p:cNvPr id="4" name="Shape 85"/>
          <p:cNvSpPr txBox="1"/>
          <p:nvPr/>
        </p:nvSpPr>
        <p:spPr>
          <a:xfrm>
            <a:off x="2495280" y="3982736"/>
            <a:ext cx="4154953" cy="12003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Calibri"/>
              </a:rPr>
              <a:t>RIT Healthcare Summit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Calibri"/>
              </a:rPr>
              <a:t>October 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idx="1"/>
          </p:nvPr>
        </p:nvSpPr>
        <p:spPr>
          <a:xfrm>
            <a:off x="560175" y="2352336"/>
            <a:ext cx="8229600" cy="364925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2800" dirty="0"/>
              <a:t>Identify risk through data</a:t>
            </a:r>
          </a:p>
          <a:p>
            <a:pPr lvl="1">
              <a:spcBef>
                <a:spcPts val="640"/>
              </a:spcBef>
            </a:pPr>
            <a:r>
              <a:rPr lang="en-US" sz="1600" dirty="0">
                <a:solidFill>
                  <a:srgbClr val="232222"/>
                </a:solidFill>
                <a:highlight>
                  <a:srgbClr val="FFFFFF"/>
                </a:highlight>
                <a:latin typeface="Candara"/>
                <a:ea typeface="Arial"/>
                <a:cs typeface="Candara"/>
                <a:sym typeface="Arial"/>
              </a:rPr>
              <a:t>3% to 5% of physicians account for 45% to 50% of patient complaints. And, those same physicians account for 50% to 60% of medical malpractice risk. - Dr. William Cooper - Vanderbilt PARS Group</a:t>
            </a:r>
          </a:p>
          <a:p>
            <a:pPr lvl="1">
              <a:spcBef>
                <a:spcPts val="640"/>
              </a:spcBef>
            </a:pPr>
            <a:r>
              <a:rPr lang="en-US" sz="1600" dirty="0">
                <a:solidFill>
                  <a:srgbClr val="232222"/>
                </a:solidFill>
                <a:highlight>
                  <a:srgbClr val="FFFFFF"/>
                </a:highlight>
                <a:latin typeface="Candara"/>
                <a:ea typeface="Arial"/>
                <a:cs typeface="Candara"/>
                <a:sym typeface="Arial"/>
              </a:rPr>
              <a:t>Identify the providers with the highest risk profile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2800" dirty="0"/>
              <a:t>Transform behavior to decrease risk and Cost</a:t>
            </a:r>
          </a:p>
          <a:p>
            <a:pPr lvl="1">
              <a:spcBef>
                <a:spcPts val="640"/>
              </a:spcBef>
            </a:pPr>
            <a:r>
              <a:rPr lang="en-US" sz="1600" dirty="0">
                <a:solidFill>
                  <a:srgbClr val="232222"/>
                </a:solidFill>
                <a:highlight>
                  <a:srgbClr val="FFFFFF"/>
                </a:highlight>
                <a:ea typeface="Arial"/>
                <a:cs typeface="Candara"/>
                <a:sym typeface="Arial"/>
              </a:rPr>
              <a:t>Consistent reporting starts the behavior transformation</a:t>
            </a:r>
          </a:p>
          <a:p>
            <a:pPr lvl="1">
              <a:spcBef>
                <a:spcPts val="640"/>
              </a:spcBef>
            </a:pPr>
            <a:r>
              <a:rPr lang="en-US" sz="1600" dirty="0">
                <a:solidFill>
                  <a:srgbClr val="232222"/>
                </a:solidFill>
                <a:highlight>
                  <a:srgbClr val="FFFFFF"/>
                </a:highlight>
                <a:ea typeface="Arial"/>
                <a:cs typeface="Candara"/>
                <a:sym typeface="Arial"/>
              </a:rPr>
              <a:t>80% of physicians who received "peer messages," or a peer-to-peer intervention, will self-correct </a:t>
            </a:r>
            <a:r>
              <a:rPr lang="mr-IN" sz="1600" dirty="0">
                <a:solidFill>
                  <a:srgbClr val="232222"/>
                </a:solidFill>
                <a:highlight>
                  <a:srgbClr val="FFFFFF"/>
                </a:highlight>
                <a:ea typeface="Arial"/>
                <a:cs typeface="Candara"/>
                <a:sym typeface="Arial"/>
              </a:rPr>
              <a:t>–</a:t>
            </a:r>
            <a:r>
              <a:rPr lang="en-US" sz="1600" dirty="0">
                <a:solidFill>
                  <a:srgbClr val="232222"/>
                </a:solidFill>
                <a:highlight>
                  <a:srgbClr val="FFFFFF"/>
                </a:highlight>
                <a:ea typeface="Arial"/>
                <a:cs typeface="Candara"/>
                <a:sym typeface="Arial"/>
              </a:rPr>
              <a:t> Vanderbilt Pars Group</a:t>
            </a:r>
            <a:endParaRPr lang="en-US" sz="1600" dirty="0"/>
          </a:p>
        </p:txBody>
      </p:sp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Decrease Risk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199" y="508038"/>
            <a:ext cx="3228324" cy="574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586" y="508048"/>
            <a:ext cx="3228324" cy="57421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Shape 122"/>
          <p:cNvCxnSpPr/>
          <p:nvPr/>
        </p:nvCxnSpPr>
        <p:spPr>
          <a:xfrm rot="10800000" flipH="1">
            <a:off x="3169625" y="3222618"/>
            <a:ext cx="2489400" cy="1568400"/>
          </a:xfrm>
          <a:prstGeom prst="straightConnector1">
            <a:avLst/>
          </a:prstGeom>
          <a:noFill/>
          <a:ln w="1143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75" y="417951"/>
            <a:ext cx="3228324" cy="57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3975" y="417935"/>
            <a:ext cx="3228324" cy="574213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Shape 129"/>
          <p:cNvCxnSpPr/>
          <p:nvPr/>
        </p:nvCxnSpPr>
        <p:spPr>
          <a:xfrm rot="10800000" flipH="1">
            <a:off x="3169625" y="3088455"/>
            <a:ext cx="2489400" cy="1568400"/>
          </a:xfrm>
          <a:prstGeom prst="straightConnector1">
            <a:avLst/>
          </a:prstGeom>
          <a:noFill/>
          <a:ln w="1143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75" y="508048"/>
            <a:ext cx="3228324" cy="5742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9825" y="508045"/>
            <a:ext cx="3228324" cy="57421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Shape 136"/>
          <p:cNvCxnSpPr/>
          <p:nvPr/>
        </p:nvCxnSpPr>
        <p:spPr>
          <a:xfrm flipV="1">
            <a:off x="3130358" y="2540166"/>
            <a:ext cx="2960425" cy="1683339"/>
          </a:xfrm>
          <a:prstGeom prst="straightConnector1">
            <a:avLst/>
          </a:prstGeom>
          <a:noFill/>
          <a:ln w="114300" cap="flat" cmpd="sng">
            <a:solidFill>
              <a:srgbClr val="6FA8DC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25" y="512825"/>
            <a:ext cx="3219950" cy="5727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27700" y="512824"/>
            <a:ext cx="3219950" cy="57271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392417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311269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1607554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1317705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001715" y="2432959"/>
            <a:ext cx="7684985" cy="38544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46100" indent="-571500">
              <a:spcBef>
                <a:spcPts val="0"/>
              </a:spcBef>
            </a:pPr>
            <a:r>
              <a:rPr lang="en-US" sz="4000" dirty="0"/>
              <a:t>We wish the online reputation problem would go away!</a:t>
            </a:r>
          </a:p>
          <a:p>
            <a:pPr marL="546100" indent="-571500">
              <a:spcBef>
                <a:spcPts val="0"/>
              </a:spcBef>
            </a:pPr>
            <a:r>
              <a:rPr lang="en-US" sz="4000" dirty="0"/>
              <a:t>A few poor reviews ruined our reputation </a:t>
            </a:r>
            <a:r>
              <a:rPr lang="mr-IN" sz="4000" dirty="0"/>
              <a:t>–</a:t>
            </a:r>
            <a:r>
              <a:rPr lang="en-US" sz="4000" dirty="0"/>
              <a:t> so frustrating</a:t>
            </a:r>
          </a:p>
          <a:p>
            <a:pPr marL="546100" indent="-571500">
              <a:spcBef>
                <a:spcPts val="0"/>
              </a:spcBef>
            </a:pPr>
            <a:r>
              <a:rPr lang="en-US" sz="4000" dirty="0"/>
              <a:t>99.9% of our patients love our practice 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Have You Felt Like This?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cialClime Report Card for S Orthopedics (demo data)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0"/>
            <a:ext cx="5299364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2607551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4523" y="375657"/>
            <a:ext cx="8229600" cy="8277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chemeClr val="tx2"/>
                </a:solidFill>
                <a:latin typeface="+mn-lt"/>
                <a:ea typeface="+mn-ea"/>
                <a:cs typeface="+mn-cs"/>
                <a:sym typeface="Calibri"/>
              </a:rPr>
              <a:t>A Few of Our Customers</a:t>
            </a:r>
          </a:p>
        </p:txBody>
      </p:sp>
      <p:pic>
        <p:nvPicPr>
          <p:cNvPr id="153" name="Shape 153" descr="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2125" y="2949605"/>
            <a:ext cx="958800" cy="958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downloa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7499" y="2215898"/>
            <a:ext cx="1629600" cy="35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log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581375" y="4646825"/>
            <a:ext cx="2219400" cy="6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HomepageLogo-1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0491" y="4747991"/>
            <a:ext cx="1046400" cy="73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 descr="logo (1)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61090" y="3367866"/>
            <a:ext cx="1347518" cy="134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 descr="downloa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7225" y="1355448"/>
            <a:ext cx="2881500" cy="8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 descr="MCA_logo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00" y="3100174"/>
            <a:ext cx="3293400" cy="5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 descr="logo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839399" y="4538824"/>
            <a:ext cx="1532400" cy="11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 descr="logo.jpe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38815" y="1936406"/>
            <a:ext cx="2267027" cy="10542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Shape 162" descr="download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371822" y="3909024"/>
            <a:ext cx="2219400" cy="5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Shape 163" descr="ROC Survey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547519" y="2571709"/>
            <a:ext cx="2327700" cy="5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 descr="logo.png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7200" y="5770944"/>
            <a:ext cx="3042534" cy="479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 descr="download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29224" y="1320408"/>
            <a:ext cx="2472300" cy="61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 descr="TOTAL-Logo-copy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32201" y="4578366"/>
            <a:ext cx="2376408" cy="61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dr-virella.gif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75642" y="2463541"/>
            <a:ext cx="1332967" cy="99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watertown-260x111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047960" y="5402107"/>
            <a:ext cx="1868929" cy="797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download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563829" y="1322461"/>
            <a:ext cx="1275115" cy="613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Image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717225" y="3439038"/>
            <a:ext cx="1532425" cy="93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 descr="Image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57200" y="3742075"/>
            <a:ext cx="1868950" cy="76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 descr="Image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100175" y="5649525"/>
            <a:ext cx="2219399" cy="722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 descr="SportMed.jp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4264475" y="1825849"/>
            <a:ext cx="853200" cy="85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001715" y="2432959"/>
            <a:ext cx="7684985" cy="38544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46100" indent="-571500">
              <a:spcBef>
                <a:spcPts val="0"/>
              </a:spcBef>
            </a:pPr>
            <a:r>
              <a:rPr lang="en-US" sz="3700" dirty="0"/>
              <a:t>Patient Experiences</a:t>
            </a:r>
          </a:p>
          <a:p>
            <a:pPr marL="546100" indent="-571500">
              <a:spcBef>
                <a:spcPts val="0"/>
              </a:spcBef>
            </a:pPr>
            <a:r>
              <a:rPr lang="en-US" sz="3700" dirty="0"/>
              <a:t>We are now health care consumers </a:t>
            </a:r>
            <a:r>
              <a:rPr lang="mr-IN" sz="3700" dirty="0"/>
              <a:t>–</a:t>
            </a:r>
            <a:r>
              <a:rPr lang="en-US" sz="3700" dirty="0"/>
              <a:t> all of us</a:t>
            </a:r>
          </a:p>
          <a:p>
            <a:pPr marL="546100" indent="-571500">
              <a:spcBef>
                <a:spcPts val="0"/>
              </a:spcBef>
            </a:pPr>
            <a:r>
              <a:rPr lang="en-US" sz="3700" dirty="0"/>
              <a:t>Patients &amp; Social Reviews - Reality</a:t>
            </a:r>
          </a:p>
          <a:p>
            <a:pPr marL="848043" lvl="1" indent="-571500">
              <a:spcBef>
                <a:spcPts val="0"/>
              </a:spcBef>
            </a:pPr>
            <a:r>
              <a:rPr lang="en-US" sz="3700" dirty="0"/>
              <a:t>88% trust reviews</a:t>
            </a:r>
          </a:p>
          <a:p>
            <a:pPr marL="848043" lvl="1" indent="-571500">
              <a:spcBef>
                <a:spcPts val="0"/>
              </a:spcBef>
            </a:pPr>
            <a:r>
              <a:rPr lang="en-US" sz="3700" dirty="0"/>
              <a:t>62% use reviews to find providers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How Do Patients Feel?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12206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001815" y="2320901"/>
            <a:ext cx="7684985" cy="38544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546100" indent="-571500">
              <a:spcBef>
                <a:spcPts val="0"/>
              </a:spcBef>
            </a:pPr>
            <a:r>
              <a:rPr lang="en-US" sz="3600" dirty="0"/>
              <a:t>Decide Social Reviews matter!</a:t>
            </a:r>
          </a:p>
          <a:p>
            <a:pPr marL="546100" indent="-571500">
              <a:spcBef>
                <a:spcPts val="0"/>
              </a:spcBef>
            </a:pPr>
            <a:r>
              <a:rPr lang="en-US" sz="3600" dirty="0"/>
              <a:t>Get Control of your review pages (Google, Facebook, Yelp, </a:t>
            </a:r>
            <a:r>
              <a:rPr lang="en-US" sz="3600" dirty="0" err="1"/>
              <a:t>Healthgrades</a:t>
            </a:r>
            <a:r>
              <a:rPr lang="en-US" sz="3600" dirty="0"/>
              <a:t>, Vitals)</a:t>
            </a:r>
          </a:p>
          <a:p>
            <a:pPr marL="546100" indent="-571500">
              <a:spcBef>
                <a:spcPts val="0"/>
              </a:spcBef>
            </a:pPr>
            <a:r>
              <a:rPr lang="en-US" sz="3600" dirty="0"/>
              <a:t>Define a strategy and find a partner</a:t>
            </a:r>
          </a:p>
          <a:p>
            <a:pPr marL="546100" indent="-571500">
              <a:spcBef>
                <a:spcPts val="0"/>
              </a:spcBef>
            </a:pPr>
            <a:r>
              <a:rPr lang="en-US" sz="3600" dirty="0"/>
              <a:t>Use the process to improve your practice </a:t>
            </a:r>
            <a:r>
              <a:rPr lang="mr-IN" sz="3600" dirty="0"/>
              <a:t>–</a:t>
            </a:r>
            <a:r>
              <a:rPr lang="en-US" sz="3600" dirty="0"/>
              <a:t> “not just lipstick”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What Should You Do?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49371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pic>
        <p:nvPicPr>
          <p:cNvPr id="6" name="Picture 5" descr="pano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50" y="1957294"/>
            <a:ext cx="3878745" cy="4362823"/>
          </a:xfrm>
          <a:prstGeom prst="rect">
            <a:avLst/>
          </a:prstGeom>
        </p:spPr>
      </p:pic>
      <p:pic>
        <p:nvPicPr>
          <p:cNvPr id="7" name="Picture 6" descr="lv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0" y="1957294"/>
            <a:ext cx="3706196" cy="46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19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idx="1"/>
          </p:nvPr>
        </p:nvSpPr>
        <p:spPr>
          <a:xfrm>
            <a:off x="1001715" y="2817437"/>
            <a:ext cx="7684985" cy="346993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4826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/>
              <a:t>Social Reviews &amp; Reputation</a:t>
            </a:r>
          </a:p>
          <a:p>
            <a:pPr marL="457200" lvl="0" indent="-482600" rtl="0">
              <a:spcBef>
                <a:spcPts val="0"/>
              </a:spcBef>
              <a:buSzPct val="100000"/>
              <a:buAutoNum type="arabicPeriod"/>
            </a:pPr>
            <a:r>
              <a:rPr lang="en-US" sz="4000" dirty="0"/>
              <a:t>Improve Operations</a:t>
            </a:r>
          </a:p>
          <a:p>
            <a:pPr marL="457200" lvl="0" indent="-482600">
              <a:spcBef>
                <a:spcPts val="0"/>
              </a:spcBef>
              <a:buSzPct val="100000"/>
              <a:buAutoNum type="arabicPeriod"/>
            </a:pPr>
            <a:r>
              <a:rPr lang="en-US" sz="4000" dirty="0"/>
              <a:t>Risk Identification &amp; Mitigation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Goals: Transform Your Practice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  <p:extLst>
      <p:ext uri="{BB962C8B-B14F-4D97-AF65-F5344CB8AC3E}">
        <p14:creationId xmlns:p14="http://schemas.microsoft.com/office/powerpoint/2010/main" val="137061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idx="1"/>
          </p:nvPr>
        </p:nvSpPr>
        <p:spPr>
          <a:xfrm>
            <a:off x="560166" y="2754828"/>
            <a:ext cx="8229600" cy="354289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Automatically – Integrate with EHR/EMR</a:t>
            </a:r>
          </a:p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20+ Reviews </a:t>
            </a:r>
            <a:r>
              <a:rPr lang="en-US" sz="3500" b="1" dirty="0">
                <a:sym typeface="Calibri"/>
              </a:rPr>
              <a:t>per provider </a:t>
            </a:r>
            <a:r>
              <a:rPr lang="en-US" sz="3500" dirty="0">
                <a:sym typeface="Calibri"/>
              </a:rPr>
              <a:t>monthly</a:t>
            </a:r>
          </a:p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Doctor Report Card – Weekly &amp; Monthly</a:t>
            </a:r>
          </a:p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Service Recovery Tools</a:t>
            </a:r>
          </a:p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Results Tracking</a:t>
            </a:r>
          </a:p>
          <a:p>
            <a:pPr>
              <a:spcBef>
                <a:spcPts val="0"/>
              </a:spcBef>
            </a:pPr>
            <a:r>
              <a:rPr lang="en-US" sz="3500" dirty="0">
                <a:sym typeface="Calibri"/>
              </a:rPr>
              <a:t>HIPAA Compliant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R="0" lvl="0" algn="ctr" rtl="0">
              <a:spcBef>
                <a:spcPts val="0"/>
              </a:spcBef>
              <a:buNone/>
            </a:pPr>
            <a:r>
              <a:rPr lang="en-US" dirty="0"/>
              <a:t>Partner Should Deliver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</a:pPr>
            <a:r>
              <a:rPr lang="en-US" sz="3200" dirty="0">
                <a:sym typeface="Calibri"/>
              </a:rPr>
              <a:t>Get happiest patients to leave reviews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3200" dirty="0">
                <a:sym typeface="Calibri"/>
              </a:rPr>
              <a:t>Know instantly when reviews post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3200" dirty="0">
                <a:sym typeface="Calibri"/>
              </a:rPr>
              <a:t>Respond centrally to all reviews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3200" dirty="0">
                <a:sym typeface="Calibri"/>
              </a:rPr>
              <a:t>Automatically deliver feedback to providers and management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3200" dirty="0">
                <a:sym typeface="Calibri"/>
              </a:rPr>
              <a:t>Own your market for Social Reviews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indent="0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dirty="0">
                <a:sym typeface="Calibri"/>
              </a:rPr>
              <a:t>Benefits You Are Seeking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idx="1"/>
          </p:nvPr>
        </p:nvSpPr>
        <p:spPr>
          <a:xfrm>
            <a:off x="560175" y="2477555"/>
            <a:ext cx="8229600" cy="3328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4000" dirty="0"/>
              <a:t>Know what patients feel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4000" dirty="0"/>
              <a:t>Rank providers 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4000" dirty="0"/>
              <a:t>Understand each office’s issues</a:t>
            </a:r>
          </a:p>
          <a:p>
            <a:pPr>
              <a:spcBef>
                <a:spcPts val="640"/>
              </a:spcBef>
              <a:buClr>
                <a:schemeClr val="dk1"/>
              </a:buClr>
            </a:pPr>
            <a:r>
              <a:rPr lang="en-US" sz="4000" dirty="0"/>
              <a:t>Track progress monthly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Transform Operations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SocialClime LLC - Copyright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10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6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8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9.xml><?xml version="1.0" encoding="utf-8"?>
<a:themeOverride xmlns:a="http://schemas.openxmlformats.org/drawingml/2006/main">
  <a:clrScheme name="Waveform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449</Words>
  <Application>Microsoft Office PowerPoint</Application>
  <PresentationFormat>On-screen Show (4:3)</PresentationFormat>
  <Paragraphs>72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Candara</vt:lpstr>
      <vt:lpstr>Mangal</vt:lpstr>
      <vt:lpstr>Symbol</vt:lpstr>
      <vt:lpstr>Waveform</vt:lpstr>
      <vt:lpstr>PowerPoint Presentation</vt:lpstr>
      <vt:lpstr>Have You Felt Like This?</vt:lpstr>
      <vt:lpstr>How Do Patients Feel?</vt:lpstr>
      <vt:lpstr>What Should You Do?</vt:lpstr>
      <vt:lpstr>Google</vt:lpstr>
      <vt:lpstr>Goals: Transform Your Practice</vt:lpstr>
      <vt:lpstr>Partner Should Deliver</vt:lpstr>
      <vt:lpstr>Benefits You Are Seeking</vt:lpstr>
      <vt:lpstr>Transform Operations</vt:lpstr>
      <vt:lpstr>Decrease Risk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Few of Our Customers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Isaacs</dc:creator>
  <cp:lastModifiedBy>Tara Isaacs</cp:lastModifiedBy>
  <cp:revision>26</cp:revision>
  <dcterms:modified xsi:type="dcterms:W3CDTF">2017-09-29T14:00:49Z</dcterms:modified>
</cp:coreProperties>
</file>