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6" r:id="rId4"/>
    <p:sldId id="272" r:id="rId5"/>
    <p:sldId id="279" r:id="rId6"/>
    <p:sldId id="281" r:id="rId7"/>
    <p:sldId id="276" r:id="rId8"/>
    <p:sldId id="273" r:id="rId9"/>
    <p:sldId id="259" r:id="rId10"/>
    <p:sldId id="261" r:id="rId11"/>
    <p:sldId id="265" r:id="rId12"/>
    <p:sldId id="267" r:id="rId13"/>
    <p:sldId id="274" r:id="rId14"/>
    <p:sldId id="269" r:id="rId15"/>
    <p:sldId id="278" r:id="rId16"/>
    <p:sldId id="270" r:id="rId17"/>
    <p:sldId id="280" r:id="rId18"/>
    <p:sldId id="26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9"/>
    <p:restoredTop sz="94659"/>
  </p:normalViewPr>
  <p:slideViewPr>
    <p:cSldViewPr snapToGrid="0" snapToObjects="1">
      <p:cViewPr varScale="1">
        <p:scale>
          <a:sx n="84" d="100"/>
          <a:sy n="84" d="100"/>
        </p:scale>
        <p:origin x="133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4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7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29BB49-30F6-E64E-AD21-2CD366EFDA4C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E4CBDC-9031-3049-AC06-C17E3DE41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2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3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391C-1F8D-7548-82CF-EADF1D0A79A2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D531F-700F-104A-9696-CF4D348E53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6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058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94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f_uwKZIAeM0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_uwKZIAeM0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4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455804"/>
            <a:ext cx="8055980" cy="1675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2295384"/>
            <a:ext cx="8055980" cy="16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09D20E-7559-46A6-947F-4751FEE1F346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How do I start using this?</a:t>
            </a:r>
          </a:p>
        </p:txBody>
      </p:sp>
    </p:spTree>
    <p:extLst>
      <p:ext uri="{BB962C8B-B14F-4D97-AF65-F5344CB8AC3E}">
        <p14:creationId xmlns:p14="http://schemas.microsoft.com/office/powerpoint/2010/main" val="26460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BDB6B2-BA03-4BF7-8B4C-690C3B8D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General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C745C6-B04F-49EC-A8E8-49FD7D73F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/>
              <a:t>A machine learning project may not be linear, but it has a number of well known steps: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Define Problem.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Prepare Data.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Evaluate Algorithms.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Improve Results.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 Results.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/>
              <a:t>Or, take the short cut and hire a data scientist.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B18F73A-7A66-4A72-9A1D-8A9D07DC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Example #1: Clinical Decision Support and Predictive Analytics</a:t>
            </a:r>
            <a:r>
              <a:rPr lang="en-US" cap="all" dirty="0"/>
              <a:t/>
            </a:r>
            <a:br>
              <a:rPr lang="en-US" cap="all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71359E-4E62-474E-BEEB-4E47E63C0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u="sng" dirty="0"/>
              <a:t>Define Problem</a:t>
            </a:r>
            <a:r>
              <a:rPr lang="en-US" sz="3600" dirty="0"/>
              <a:t>: Identify and address risks quickly to significantly improve outcomes for patients with any number of serious conditions, both clinical and behavioral. 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u="sng" dirty="0"/>
              <a:t>Prepare Data</a:t>
            </a:r>
            <a:r>
              <a:rPr lang="en-US" sz="3600" dirty="0"/>
              <a:t>: </a:t>
            </a:r>
            <a:r>
              <a:rPr lang="en-US" sz="3600" dirty="0"/>
              <a:t>Use EHR and PM databases as well as patient-centric tools like the VMA for Patient Check In and Tracking.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u="sng" dirty="0" smtClean="0"/>
              <a:t>Evaluate </a:t>
            </a:r>
            <a:r>
              <a:rPr lang="en-US" sz="3600" u="sng" dirty="0"/>
              <a:t>Algorithms</a:t>
            </a:r>
            <a:r>
              <a:rPr lang="en-US" sz="3600" dirty="0"/>
              <a:t>: </a:t>
            </a:r>
            <a:r>
              <a:rPr lang="en-US" sz="3600" dirty="0"/>
              <a:t>Use phenotyping algorithms coupled with Natural Language Processing to read and evaluate data and diagnose diseases as well as impact overall patient experience.</a:t>
            </a:r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u="sng" dirty="0" smtClean="0"/>
              <a:t>Improve </a:t>
            </a:r>
            <a:r>
              <a:rPr lang="en-US" sz="3600" u="sng" dirty="0"/>
              <a:t>Results</a:t>
            </a:r>
            <a:r>
              <a:rPr lang="en-US" sz="3600" dirty="0"/>
              <a:t>:  Apply ML applications to identify the onset of a disease with the combination of prescription records of the patients to improve the accuracy of predictive models of disease</a:t>
            </a:r>
            <a:r>
              <a:rPr lang="en-US" sz="3600" dirty="0" smtClean="0"/>
              <a:t>. Also identify the probability of a patient being late or going through a “bad” experience at your clinic.</a:t>
            </a:r>
            <a:endParaRPr lang="en-US" sz="3600" dirty="0"/>
          </a:p>
          <a:p>
            <a:pPr marL="285750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u="sng" dirty="0"/>
              <a:t>Present Results</a:t>
            </a:r>
            <a:r>
              <a:rPr lang="en-US" sz="3600" dirty="0"/>
              <a:t>: Present your findings to your board and executives and help your patients get better, faster.</a:t>
            </a:r>
            <a:endParaRPr lang="en-US" sz="3600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12E2ED9-AD41-42BE-96A9-C9116B01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#2: Imaging Analytics and Pathology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921F63-5A0F-4AF1-BEE0-67B84DBD0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Define Problem</a:t>
            </a:r>
            <a:r>
              <a:rPr lang="en-US" sz="2000" dirty="0"/>
              <a:t>: Supplement the skills of radiologists by quickly identifying subtler changes in imaging scans, potentially leading to earlier and more accurate diagnoses.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Prepare Data</a:t>
            </a:r>
            <a:r>
              <a:rPr lang="en-US" sz="2000" dirty="0"/>
              <a:t>: Collect unstructured data (x-ray images, faxed lab reports, emails, clinical notes, and even patient phone calls).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Evaluate Algorithms</a:t>
            </a:r>
            <a:r>
              <a:rPr lang="en-US" sz="2000" dirty="0"/>
              <a:t>: Use machine learning-based image analysis (including deep learning).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Improve Results</a:t>
            </a:r>
            <a:r>
              <a:rPr lang="en-US" sz="2000" dirty="0"/>
              <a:t>:  Faster and more precise diagnoses, leading to a selection of treatment options for each patients.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Present Results</a:t>
            </a:r>
            <a:r>
              <a:rPr lang="en-US" sz="2000" dirty="0"/>
              <a:t>: Present to doctors and executives for global implementation at your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36673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334A061-8F9B-4970-B9DD-680193CC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Uses</a:t>
            </a:r>
          </a:p>
        </p:txBody>
      </p:sp>
      <p:pic>
        <p:nvPicPr>
          <p:cNvPr id="7" name="Content Placeholder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FE75453F-C910-4B6C-9228-08789F0EF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408" y="1417638"/>
            <a:ext cx="7781184" cy="4360015"/>
          </a:xfrm>
        </p:spPr>
      </p:pic>
    </p:spTree>
    <p:extLst>
      <p:ext uri="{BB962C8B-B14F-4D97-AF65-F5344CB8AC3E}">
        <p14:creationId xmlns:p14="http://schemas.microsoft.com/office/powerpoint/2010/main" val="38200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334A061-8F9B-4970-B9DD-680193CC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for Operational Efficiency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A6B445-CC93-43D5-AA91-8B0976510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dirty="0">
                <a:solidFill>
                  <a:srgbClr val="222222"/>
                </a:solidFill>
              </a:rPr>
              <a:t>Industry Examples:</a:t>
            </a:r>
          </a:p>
          <a:p>
            <a:pPr marL="0" indent="0">
              <a:buNone/>
            </a:pPr>
            <a:endParaRPr lang="en-US" dirty="0">
              <a:solidFill>
                <a:srgbClr val="222222"/>
              </a:solidFill>
            </a:endParaRPr>
          </a:p>
          <a:p>
            <a:r>
              <a:rPr lang="en-US" sz="4000" dirty="0">
                <a:solidFill>
                  <a:srgbClr val="222222"/>
                </a:solidFill>
              </a:rPr>
              <a:t>Social Media Monitoring (Dataminr, NYC)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Monitor propagation of information through networks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Evaluate releveance and urgency, send alerts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Increased response time, increased profits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Used by stock traders, news agencies and reporters</a:t>
            </a:r>
          </a:p>
          <a:p>
            <a:r>
              <a:rPr lang="en-US" sz="4000" dirty="0">
                <a:solidFill>
                  <a:srgbClr val="222222"/>
                </a:solidFill>
              </a:rPr>
              <a:t>Predictive modeling (SailThru, NYC)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Analyzes email and web data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Builds customer profiles, identifies interests and purchasing behaviors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Predicts who will make purchases and when, delivers notifications and messages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Used by marketers and retailers </a:t>
            </a:r>
          </a:p>
          <a:p>
            <a:r>
              <a:rPr lang="en-US" sz="4000" dirty="0">
                <a:solidFill>
                  <a:srgbClr val="222222"/>
                </a:solidFill>
              </a:rPr>
              <a:t>Root cause analysis (Sight Machine, San Francisco and Michigan)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Analyzes hundreds of alert codes from thousands of sensors along assembly line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Interprets alert patterns, identifies root cause and separates from ripple-effect alerts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22222"/>
                </a:solidFill>
              </a:rPr>
              <a:t>Used by engineers, QA/QC specialists</a:t>
            </a:r>
          </a:p>
          <a:p>
            <a:endParaRPr lang="en-US" b="1" dirty="0">
              <a:solidFill>
                <a:srgbClr val="22222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334A061-8F9B-4970-B9DD-680193CC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for Operational Efficiency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A6B445-CC93-43D5-AA91-8B0976510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222222"/>
                </a:solidFill>
              </a:rPr>
              <a:t>Industry Potential:</a:t>
            </a:r>
          </a:p>
          <a:p>
            <a:r>
              <a:rPr lang="en-US" sz="2200" dirty="0">
                <a:solidFill>
                  <a:srgbClr val="222222"/>
                </a:solidFill>
              </a:rPr>
              <a:t>Predictive Maintenance (think datacenters…)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222222"/>
                </a:solidFill>
              </a:rPr>
              <a:t>Network outage, hard drives being out of space, bandwidth overutilization...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222222"/>
                </a:solidFill>
              </a:rPr>
              <a:t>What if a system notified you that it was going to happen before it actually happened, leading to no “EHR DOWN!!!” scenarios?</a:t>
            </a:r>
          </a:p>
          <a:p>
            <a:endParaRPr lang="en-US" b="1" dirty="0">
              <a:solidFill>
                <a:srgbClr val="22222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8673E6B-2950-40F3-AE6C-986D59DC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Machine Learning in the News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02C56DA-353D-4211-8864-15C3289E8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031"/>
                </a:solidFill>
                <a:latin typeface="Benton Sans"/>
              </a:rPr>
              <a:t>Google has more than 1,000 machine learning projects underway, including Google Brain.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031"/>
                </a:solidFill>
                <a:latin typeface="Benton Sans"/>
              </a:rPr>
              <a:t>IBM continues to make headlines with Watson.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031"/>
                </a:solidFill>
                <a:latin typeface="Benton Sans"/>
              </a:rPr>
              <a:t>Microsoft uses neural networks to powers its search rankings, photo search, and translation systems.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031"/>
                </a:solidFill>
                <a:latin typeface="Benton Sans"/>
              </a:rPr>
              <a:t>Facebook translates 2 billion user posts in more than 40 languages each day.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031"/>
                </a:solidFill>
                <a:latin typeface="Benton Sans"/>
              </a:rPr>
              <a:t>In the last year alone, venture capital firms have poured approximately $5 billion into machine intelligence startups.</a:t>
            </a:r>
          </a:p>
        </p:txBody>
      </p:sp>
    </p:spTree>
    <p:extLst>
      <p:ext uri="{BB962C8B-B14F-4D97-AF65-F5344CB8AC3E}">
        <p14:creationId xmlns:p14="http://schemas.microsoft.com/office/powerpoint/2010/main" val="29506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DEF51E14-21BA-42D3-A840-D8F013D4A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Thank you!</a:t>
            </a:r>
            <a:br>
              <a:rPr lang="en-US" sz="36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175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BE27196-D4FB-4DE2-A54B-A3370945F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Machine Learning: The Real Business Intelligence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C2FEC073-D634-4884-8A82-CFF2C5F3A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Piyoosh Rai, </a:t>
            </a:r>
            <a:r>
              <a:rPr lang="en-US" sz="2800" dirty="0" smtClean="0"/>
              <a:t>Chief Software </a:t>
            </a:r>
            <a:r>
              <a:rPr lang="en-US" sz="2800" dirty="0"/>
              <a:t>Architect</a:t>
            </a:r>
          </a:p>
        </p:txBody>
      </p:sp>
    </p:spTree>
    <p:extLst>
      <p:ext uri="{BB962C8B-B14F-4D97-AF65-F5344CB8AC3E}">
        <p14:creationId xmlns:p14="http://schemas.microsoft.com/office/powerpoint/2010/main" val="19960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BE7E3D2-2713-4722-8C7D-E49F970E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Machine Learning?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AD39CA-C77F-4EB3-A863-B84C84A5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333333"/>
              </a:solidFill>
              <a:latin typeface="Calibri (body)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33333"/>
                </a:solidFill>
                <a:latin typeface="Calibri (body)"/>
              </a:rPr>
              <a:t>Definition: </a:t>
            </a:r>
          </a:p>
          <a:p>
            <a:pPr marL="0" indent="0">
              <a:buNone/>
            </a:pPr>
            <a:endParaRPr lang="en-US" sz="2000" dirty="0">
              <a:solidFill>
                <a:srgbClr val="333333"/>
              </a:solidFill>
              <a:latin typeface="Calibri (body)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  <a:latin typeface="Calibri (body)"/>
              </a:rPr>
              <a:t>Machine learning is the science of getting computers to act without being explicitly programmed. </a:t>
            </a:r>
            <a:endParaRPr lang="en-US" dirty="0">
              <a:latin typeface="Calibri (body)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BE7E3D2-2713-4722-8C7D-E49F970E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Machine Learning?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3FD763-79E5-4C80-B726-A6999277DCE2}"/>
              </a:ext>
            </a:extLst>
          </p:cNvPr>
          <p:cNvSpPr txBox="1"/>
          <p:nvPr/>
        </p:nvSpPr>
        <p:spPr>
          <a:xfrm>
            <a:off x="6701425" y="5761973"/>
            <a:ext cx="20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Video from OxfordSparks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10" name="Machine Learning 2">
            <a:hlinkClick r:id="" action="ppaction://media"/>
            <a:extLst>
              <a:ext uri="{FF2B5EF4-FFF2-40B4-BE49-F238E27FC236}">
                <a16:creationId xmlns:a16="http://schemas.microsoft.com/office/drawing/2014/main" xmlns="" id="{0959C041-A4D2-4F6C-8E2A-EAC90A4961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25" y="1155526"/>
            <a:ext cx="8031163" cy="4525963"/>
          </a:xfrm>
        </p:spPr>
      </p:pic>
    </p:spTree>
    <p:extLst>
      <p:ext uri="{BB962C8B-B14F-4D97-AF65-F5344CB8AC3E}">
        <p14:creationId xmlns:p14="http://schemas.microsoft.com/office/powerpoint/2010/main" val="36443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BE7E3D2-2713-4722-8C7D-E49F970E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Machine Learning?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3FD763-79E5-4C80-B726-A6999277DCE2}"/>
              </a:ext>
            </a:extLst>
          </p:cNvPr>
          <p:cNvSpPr txBox="1"/>
          <p:nvPr/>
        </p:nvSpPr>
        <p:spPr>
          <a:xfrm>
            <a:off x="6701425" y="5761973"/>
            <a:ext cx="20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Video from OxfordSparks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1C6F68-81E4-4BC7-9084-F50B23E9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BE7E3D2-2713-4722-8C7D-E49F970E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Machine Learning?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1ABCFC9-71E0-44ED-A4A0-3972F300C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333333"/>
                </a:solidFill>
                <a:latin typeface="Calibri (body)"/>
              </a:rPr>
              <a:t>Widely publicized examples of machine learning applications: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The heavily hyped, self-driving Google car? The essence of machine learning.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Online recommendation offers such as those from Amazon and Netflix? Machine learning applications for everyday life.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Knowing what customers are saying about you on Twitter? Machine learning combined with linguistic rule creation.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Fraud detection? One of the more obvious, important uses in our world today.</a:t>
            </a:r>
          </a:p>
          <a:p>
            <a:pPr marL="0" indent="0">
              <a:buNone/>
            </a:pPr>
            <a:endParaRPr lang="en-US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7275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B10685D-2C60-4AE9-B714-C878B014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 bIns="0" anchor="b">
            <a:noAutofit/>
          </a:bodyPr>
          <a:lstStyle/>
          <a:p>
            <a:r>
              <a:rPr lang="en-US" sz="4000" dirty="0"/>
              <a:t>But that is all geek-talk! </a:t>
            </a:r>
            <a:br>
              <a:rPr lang="en-US" sz="4000" dirty="0"/>
            </a:br>
            <a:r>
              <a:rPr lang="en-US" sz="4000" dirty="0"/>
              <a:t>What’s in it for 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711EAA-3F8D-4CB1-99B6-A047F268C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Machine Learning applications can: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Read and interpret text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Listen to a piece of music, analyze mood, and make similar recommendations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Even compose its own music expressing the same mood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333333"/>
                </a:solidFill>
                <a:latin typeface="Calibri (body)"/>
              </a:rPr>
              <a:t>Chat with visitors to your website</a:t>
            </a:r>
          </a:p>
        </p:txBody>
      </p:sp>
    </p:spTree>
    <p:extLst>
      <p:ext uri="{BB962C8B-B14F-4D97-AF65-F5344CB8AC3E}">
        <p14:creationId xmlns:p14="http://schemas.microsoft.com/office/powerpoint/2010/main" val="4193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269" y="2055270"/>
            <a:ext cx="68031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“It’s not enough to connect machines. You have to make your machines smarter.” </a:t>
            </a:r>
          </a:p>
          <a:p>
            <a:endParaRPr lang="en-US" dirty="0"/>
          </a:p>
          <a:p>
            <a:r>
              <a:rPr lang="en-US" dirty="0"/>
              <a:t>Bill Ruh, the CEO and Chief Digital Officer of GE Digital</a:t>
            </a:r>
          </a:p>
        </p:txBody>
      </p:sp>
    </p:spTree>
    <p:extLst>
      <p:ext uri="{BB962C8B-B14F-4D97-AF65-F5344CB8AC3E}">
        <p14:creationId xmlns:p14="http://schemas.microsoft.com/office/powerpoint/2010/main" val="6474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image of trees of different siz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79" y="1776095"/>
            <a:ext cx="57150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3479" y="3900170"/>
            <a:ext cx="740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 Tools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4451" y="3900169"/>
            <a:ext cx="1470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Warehouses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5110" y="3898681"/>
            <a:ext cx="1717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Rules-Driven Engines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0751" y="3900170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Machine Learning/AI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701" y="5093208"/>
            <a:ext cx="20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Long, long time ago</a:t>
            </a:r>
          </a:p>
        </p:txBody>
      </p:sp>
      <p:sp>
        <p:nvSpPr>
          <p:cNvPr id="10" name="Up Arrow 9"/>
          <p:cNvSpPr/>
          <p:nvPr/>
        </p:nvSpPr>
        <p:spPr>
          <a:xfrm>
            <a:off x="1824343" y="4206458"/>
            <a:ext cx="310896" cy="75873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6272517" y="4206458"/>
            <a:ext cx="310896" cy="75873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22212" y="5093208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837C0B17-8BF2-4D2B-8656-1BC3829758E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How did we get here?</a:t>
            </a:r>
          </a:p>
        </p:txBody>
      </p:sp>
    </p:spTree>
    <p:extLst>
      <p:ext uri="{BB962C8B-B14F-4D97-AF65-F5344CB8AC3E}">
        <p14:creationId xmlns:p14="http://schemas.microsoft.com/office/powerpoint/2010/main" val="6490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641</Words>
  <Application>Microsoft Office PowerPoint</Application>
  <PresentationFormat>On-screen Show (4:3)</PresentationFormat>
  <Paragraphs>85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Benton Sans</vt:lpstr>
      <vt:lpstr>Calibri</vt:lpstr>
      <vt:lpstr>Calibri (body)</vt:lpstr>
      <vt:lpstr>Courier New</vt:lpstr>
      <vt:lpstr>Office Theme</vt:lpstr>
      <vt:lpstr>Custom Design</vt:lpstr>
      <vt:lpstr>PowerPoint Presentation</vt:lpstr>
      <vt:lpstr>Machine Learning: The Real Business Intelligence</vt:lpstr>
      <vt:lpstr>What is Machine Learning?</vt:lpstr>
      <vt:lpstr>What is Machine Learning?</vt:lpstr>
      <vt:lpstr>What is Machine Learning?</vt:lpstr>
      <vt:lpstr>What is Machine Learning?</vt:lpstr>
      <vt:lpstr>But that is all geek-talk!  What’s in it for me?</vt:lpstr>
      <vt:lpstr>PowerPoint Presentation</vt:lpstr>
      <vt:lpstr>PowerPoint Presentation</vt:lpstr>
      <vt:lpstr>PowerPoint Presentation</vt:lpstr>
      <vt:lpstr>General Steps</vt:lpstr>
      <vt:lpstr>Example #1: Clinical Decision Support and Predictive Analytics </vt:lpstr>
      <vt:lpstr>Example #2: Imaging Analytics and Pathology</vt:lpstr>
      <vt:lpstr>Machine Learning Uses</vt:lpstr>
      <vt:lpstr>Machine Learning for Operational Efficiency</vt:lpstr>
      <vt:lpstr>Machine Learning for Operational Efficiency</vt:lpstr>
      <vt:lpstr>Machine Learning in the News</vt:lpstr>
      <vt:lpstr>Thank you!  Questions?</vt:lpstr>
    </vt:vector>
  </TitlesOfParts>
  <Company>School Specialty Curriculum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Piyoosh Rai</dc:creator>
  <cp:lastModifiedBy>Piyoosh Rai</cp:lastModifiedBy>
  <cp:revision>38</cp:revision>
  <dcterms:created xsi:type="dcterms:W3CDTF">2017-03-01T11:32:24Z</dcterms:created>
  <dcterms:modified xsi:type="dcterms:W3CDTF">2017-09-21T19:13:33Z</dcterms:modified>
</cp:coreProperties>
</file>